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7.xml" ContentType="application/vnd.openxmlformats-officedocument.theme+xml"/>
  <Override PartName="/ppt/tags/tag40.xml" ContentType="application/vnd.openxmlformats-officedocument.presentationml.tags+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1.xml" ContentType="application/vnd.openxmlformats-officedocument.presentationml.tags+xml"/>
  <Override PartName="/ppt/notesSlides/notesSlide13.xml" ContentType="application/vnd.openxmlformats-officedocument.presentationml.notesSlide+xml"/>
  <Override PartName="/ppt/tags/tag42.xml" ContentType="application/vnd.openxmlformats-officedocument.presentationml.tags+xml"/>
  <Override PartName="/ppt/notesSlides/notesSlide14.xml" ContentType="application/vnd.openxmlformats-officedocument.presentationml.notesSlide+xml"/>
  <Override PartName="/ppt/tags/tag4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5.xml" ContentType="application/vnd.openxmlformats-officedocument.presentationml.tags+xml"/>
  <Override PartName="/ppt/notesSlides/notesSlide21.xml" ContentType="application/vnd.openxmlformats-officedocument.presentationml.notesSlide+xml"/>
  <Override PartName="/ppt/tags/tag4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7.xml" ContentType="application/vnd.openxmlformats-officedocument.presentationml.tags+xml"/>
  <Override PartName="/ppt/notesSlides/notesSlide24.xml" ContentType="application/vnd.openxmlformats-officedocument.presentationml.notesSlide+xml"/>
  <Override PartName="/ppt/tags/tag4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9.xml" ContentType="application/vnd.openxmlformats-officedocument.presentationml.tags+xml"/>
  <Override PartName="/ppt/notesSlides/notesSlide27.xml" ContentType="application/vnd.openxmlformats-officedocument.presentationml.notesSlide+xml"/>
  <Override PartName="/ppt/tags/tag50.xml" ContentType="application/vnd.openxmlformats-officedocument.presentationml.tags+xml"/>
  <Override PartName="/ppt/notesSlides/notesSlide28.xml" ContentType="application/vnd.openxmlformats-officedocument.presentationml.notesSlide+xml"/>
  <Override PartName="/ppt/tags/tag51.xml" ContentType="application/vnd.openxmlformats-officedocument.presentationml.tags+xml"/>
  <Override PartName="/ppt/notesSlides/notesSlide29.xml" ContentType="application/vnd.openxmlformats-officedocument.presentationml.notesSlide+xml"/>
  <Override PartName="/ppt/tags/tag52.xml" ContentType="application/vnd.openxmlformats-officedocument.presentationml.tags+xml"/>
  <Override PartName="/ppt/notesSlides/notesSlide30.xml" ContentType="application/vnd.openxmlformats-officedocument.presentationml.notesSlide+xml"/>
  <Override PartName="/ppt/tags/tag53.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54.xml" ContentType="application/vnd.openxmlformats-officedocument.presentationml.tags+xml"/>
  <Override PartName="/ppt/notesSlides/notesSlide74.xml" ContentType="application/vnd.openxmlformats-officedocument.presentationml.notesSlide+xml"/>
  <Override PartName="/ppt/tags/tag55.xml" ContentType="application/vnd.openxmlformats-officedocument.presentationml.tags+xml"/>
  <Override PartName="/ppt/notesSlides/notesSlide75.xml" ContentType="application/vnd.openxmlformats-officedocument.presentationml.notesSlide+xml"/>
  <Override PartName="/ppt/tags/tag56.xml" ContentType="application/vnd.openxmlformats-officedocument.presentationml.tags+xml"/>
  <Override PartName="/ppt/notesSlides/notesSlide76.xml" ContentType="application/vnd.openxmlformats-officedocument.presentationml.notesSlide+xml"/>
  <Override PartName="/ppt/tags/tag57.xml" ContentType="application/vnd.openxmlformats-officedocument.presentationml.tags+xml"/>
  <Override PartName="/ppt/notesSlides/notesSlide77.xml" ContentType="application/vnd.openxmlformats-officedocument.presentationml.notesSlide+xml"/>
  <Override PartName="/ppt/tags/tag58.xml" ContentType="application/vnd.openxmlformats-officedocument.presentationml.tags+xml"/>
  <Override PartName="/ppt/notesSlides/notesSlide78.xml" ContentType="application/vnd.openxmlformats-officedocument.presentationml.notesSlide+xml"/>
  <Override PartName="/ppt/tags/tag59.xml" ContentType="application/vnd.openxmlformats-officedocument.presentationml.tags+xml"/>
  <Override PartName="/ppt/notesSlides/notesSlide79.xml" ContentType="application/vnd.openxmlformats-officedocument.presentationml.notesSlide+xml"/>
  <Override PartName="/ppt/tags/tag60.xml" ContentType="application/vnd.openxmlformats-officedocument.presentationml.tags+xml"/>
  <Override PartName="/ppt/notesSlides/notesSlide80.xml" ContentType="application/vnd.openxmlformats-officedocument.presentationml.notesSlide+xml"/>
  <Override PartName="/ppt/tags/tag61.xml" ContentType="application/vnd.openxmlformats-officedocument.presentationml.tags+xml"/>
  <Override PartName="/ppt/notesSlides/notesSlide81.xml" ContentType="application/vnd.openxmlformats-officedocument.presentationml.notesSlide+xml"/>
  <Override PartName="/ppt/tags/tag62.xml" ContentType="application/vnd.openxmlformats-officedocument.presentationml.tags+xml"/>
  <Override PartName="/ppt/notesSlides/notesSlide82.xml" ContentType="application/vnd.openxmlformats-officedocument.presentationml.notesSlide+xml"/>
  <Override PartName="/ppt/tags/tag63.xml" ContentType="application/vnd.openxmlformats-officedocument.presentationml.tags+xml"/>
  <Override PartName="/ppt/notesSlides/notesSlide83.xml" ContentType="application/vnd.openxmlformats-officedocument.presentationml.notesSlide+xml"/>
  <Override PartName="/ppt/tags/tag64.xml" ContentType="application/vnd.openxmlformats-officedocument.presentationml.tag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tags/tag65.xml" ContentType="application/vnd.openxmlformats-officedocument.presentationml.tags+xml"/>
  <Override PartName="/ppt/notesSlides/notesSlide86.xml" ContentType="application/vnd.openxmlformats-officedocument.presentationml.notesSlide+xml"/>
  <Override PartName="/ppt/tags/tag66.xml" ContentType="application/vnd.openxmlformats-officedocument.presentationml.tags+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tags/tag67.xml" ContentType="application/vnd.openxmlformats-officedocument.presentationml.tags+xml"/>
  <Override PartName="/ppt/notesSlides/notesSlide97.xml" ContentType="application/vnd.openxmlformats-officedocument.presentationml.notesSlide+xml"/>
  <Override PartName="/ppt/tags/tag68.xml" ContentType="application/vnd.openxmlformats-officedocument.presentationml.tags+xml"/>
  <Override PartName="/ppt/notesSlides/notesSlide98.xml" ContentType="application/vnd.openxmlformats-officedocument.presentationml.notesSlide+xml"/>
  <Override PartName="/ppt/tags/tag69.xml" ContentType="application/vnd.openxmlformats-officedocument.presentationml.tags+xml"/>
  <Override PartName="/ppt/notesSlides/notesSlide99.xml" ContentType="application/vnd.openxmlformats-officedocument.presentationml.notesSlide+xml"/>
  <Override PartName="/ppt/tags/tag70.xml" ContentType="application/vnd.openxmlformats-officedocument.presentationml.tags+xml"/>
  <Override PartName="/ppt/notesSlides/notesSlide100.xml" ContentType="application/vnd.openxmlformats-officedocument.presentationml.notesSlide+xml"/>
  <Override PartName="/ppt/tags/tag71.xml" ContentType="application/vnd.openxmlformats-officedocument.presentationml.tags+xml"/>
  <Override PartName="/ppt/notesSlides/notesSlide101.xml" ContentType="application/vnd.openxmlformats-officedocument.presentationml.notesSlide+xml"/>
  <Override PartName="/ppt/tags/tag72.xml" ContentType="application/vnd.openxmlformats-officedocument.presentationml.tags+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tags/tag73.xml" ContentType="application/vnd.openxmlformats-officedocument.presentationml.tags+xml"/>
  <Override PartName="/ppt/notesSlides/notesSlide104.xml" ContentType="application/vnd.openxmlformats-officedocument.presentationml.notesSlide+xml"/>
  <Override PartName="/ppt/tags/tag74.xml" ContentType="application/vnd.openxmlformats-officedocument.presentationml.tags+xml"/>
  <Override PartName="/ppt/notesSlides/notesSlide105.xml" ContentType="application/vnd.openxmlformats-officedocument.presentationml.notesSlide+xml"/>
  <Override PartName="/ppt/tags/tag75.xml" ContentType="application/vnd.openxmlformats-officedocument.presentationml.tags+xml"/>
  <Override PartName="/ppt/notesSlides/notesSlide106.xml" ContentType="application/vnd.openxmlformats-officedocument.presentationml.notesSlide+xml"/>
  <Override PartName="/ppt/tags/tag76.xml" ContentType="application/vnd.openxmlformats-officedocument.presentationml.tags+xml"/>
  <Override PartName="/ppt/notesSlides/notesSlide107.xml" ContentType="application/vnd.openxmlformats-officedocument.presentationml.notesSlide+xml"/>
  <Override PartName="/ppt/tags/tag77.xml" ContentType="application/vnd.openxmlformats-officedocument.presentationml.tags+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tags/tag78.xml" ContentType="application/vnd.openxmlformats-officedocument.presentationml.tags+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9"/>
    <p:sldMasterId id="2147483687" r:id="rId40"/>
    <p:sldMasterId id="2147483716" r:id="rId41"/>
    <p:sldMasterId id="2147483729" r:id="rId42"/>
    <p:sldMasterId id="2147483753" r:id="rId43"/>
    <p:sldMasterId id="2147483767" r:id="rId44"/>
    <p:sldMasterId id="2147483786" r:id="rId45"/>
  </p:sldMasterIdLst>
  <p:notesMasterIdLst>
    <p:notesMasterId r:id="rId162"/>
  </p:notesMasterIdLst>
  <p:sldIdLst>
    <p:sldId id="437" r:id="rId46"/>
    <p:sldId id="440" r:id="rId47"/>
    <p:sldId id="438" r:id="rId48"/>
    <p:sldId id="441" r:id="rId49"/>
    <p:sldId id="458" r:id="rId50"/>
    <p:sldId id="445" r:id="rId51"/>
    <p:sldId id="443" r:id="rId52"/>
    <p:sldId id="444" r:id="rId53"/>
    <p:sldId id="446" r:id="rId54"/>
    <p:sldId id="447" r:id="rId55"/>
    <p:sldId id="448" r:id="rId56"/>
    <p:sldId id="457" r:id="rId57"/>
    <p:sldId id="450" r:id="rId58"/>
    <p:sldId id="452" r:id="rId59"/>
    <p:sldId id="459" r:id="rId60"/>
    <p:sldId id="461" r:id="rId61"/>
    <p:sldId id="462" r:id="rId62"/>
    <p:sldId id="463" r:id="rId63"/>
    <p:sldId id="464" r:id="rId64"/>
    <p:sldId id="465" r:id="rId65"/>
    <p:sldId id="466" r:id="rId66"/>
    <p:sldId id="467" r:id="rId67"/>
    <p:sldId id="468" r:id="rId68"/>
    <p:sldId id="469" r:id="rId69"/>
    <p:sldId id="470" r:id="rId70"/>
    <p:sldId id="471" r:id="rId71"/>
    <p:sldId id="472" r:id="rId72"/>
    <p:sldId id="473" r:id="rId73"/>
    <p:sldId id="474" r:id="rId74"/>
    <p:sldId id="482" r:id="rId75"/>
    <p:sldId id="476" r:id="rId76"/>
    <p:sldId id="477" r:id="rId77"/>
    <p:sldId id="478" r:id="rId78"/>
    <p:sldId id="479" r:id="rId79"/>
    <p:sldId id="480" r:id="rId80"/>
    <p:sldId id="475" r:id="rId81"/>
    <p:sldId id="501" r:id="rId82"/>
    <p:sldId id="521" r:id="rId83"/>
    <p:sldId id="522" r:id="rId84"/>
    <p:sldId id="590" r:id="rId85"/>
    <p:sldId id="591" r:id="rId86"/>
    <p:sldId id="592" r:id="rId87"/>
    <p:sldId id="593" r:id="rId88"/>
    <p:sldId id="523" r:id="rId89"/>
    <p:sldId id="594" r:id="rId90"/>
    <p:sldId id="525" r:id="rId91"/>
    <p:sldId id="595" r:id="rId92"/>
    <p:sldId id="533" r:id="rId93"/>
    <p:sldId id="534" r:id="rId94"/>
    <p:sldId id="596" r:id="rId95"/>
    <p:sldId id="532" r:id="rId96"/>
    <p:sldId id="527" r:id="rId97"/>
    <p:sldId id="528" r:id="rId98"/>
    <p:sldId id="529" r:id="rId99"/>
    <p:sldId id="530" r:id="rId100"/>
    <p:sldId id="535" r:id="rId101"/>
    <p:sldId id="536" r:id="rId102"/>
    <p:sldId id="531" r:id="rId103"/>
    <p:sldId id="537" r:id="rId104"/>
    <p:sldId id="481" r:id="rId105"/>
    <p:sldId id="483" r:id="rId106"/>
    <p:sldId id="484" r:id="rId107"/>
    <p:sldId id="485" r:id="rId108"/>
    <p:sldId id="486" r:id="rId109"/>
    <p:sldId id="490" r:id="rId110"/>
    <p:sldId id="489" r:id="rId111"/>
    <p:sldId id="487" r:id="rId112"/>
    <p:sldId id="488" r:id="rId113"/>
    <p:sldId id="491" r:id="rId114"/>
    <p:sldId id="494" r:id="rId115"/>
    <p:sldId id="493" r:id="rId116"/>
    <p:sldId id="495" r:id="rId117"/>
    <p:sldId id="496" r:id="rId118"/>
    <p:sldId id="498" r:id="rId119"/>
    <p:sldId id="499" r:id="rId120"/>
    <p:sldId id="597" r:id="rId121"/>
    <p:sldId id="557" r:id="rId122"/>
    <p:sldId id="558" r:id="rId123"/>
    <p:sldId id="559" r:id="rId124"/>
    <p:sldId id="560" r:id="rId125"/>
    <p:sldId id="561" r:id="rId126"/>
    <p:sldId id="563" r:id="rId127"/>
    <p:sldId id="564" r:id="rId128"/>
    <p:sldId id="565" r:id="rId129"/>
    <p:sldId id="566" r:id="rId130"/>
    <p:sldId id="567" r:id="rId131"/>
    <p:sldId id="568" r:id="rId132"/>
    <p:sldId id="572" r:id="rId133"/>
    <p:sldId id="570" r:id="rId134"/>
    <p:sldId id="571" r:id="rId135"/>
    <p:sldId id="500" r:id="rId136"/>
    <p:sldId id="402" r:id="rId137"/>
    <p:sldId id="385" r:id="rId138"/>
    <p:sldId id="386" r:id="rId139"/>
    <p:sldId id="417" r:id="rId140"/>
    <p:sldId id="387" r:id="rId141"/>
    <p:sldId id="388" r:id="rId142"/>
    <p:sldId id="404" r:id="rId143"/>
    <p:sldId id="556" r:id="rId144"/>
    <p:sldId id="540" r:id="rId145"/>
    <p:sldId id="541" r:id="rId146"/>
    <p:sldId id="542" r:id="rId147"/>
    <p:sldId id="543" r:id="rId148"/>
    <p:sldId id="544" r:id="rId149"/>
    <p:sldId id="545" r:id="rId150"/>
    <p:sldId id="555" r:id="rId151"/>
    <p:sldId id="547" r:id="rId152"/>
    <p:sldId id="548" r:id="rId153"/>
    <p:sldId id="549" r:id="rId154"/>
    <p:sldId id="550" r:id="rId155"/>
    <p:sldId id="551" r:id="rId156"/>
    <p:sldId id="554" r:id="rId157"/>
    <p:sldId id="553" r:id="rId158"/>
    <p:sldId id="518" r:id="rId159"/>
    <p:sldId id="519" r:id="rId160"/>
    <p:sldId id="351" r:id="rId1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ern Events Walking Deck" id="{8E54E3E8-2E75-E34E-94FF-D4A3A1066B14}">
          <p14:sldIdLst>
            <p14:sldId id="437"/>
            <p14:sldId id="440"/>
            <p14:sldId id="438"/>
            <p14:sldId id="441"/>
            <p14:sldId id="458"/>
            <p14:sldId id="445"/>
            <p14:sldId id="443"/>
            <p14:sldId id="444"/>
            <p14:sldId id="446"/>
            <p14:sldId id="447"/>
            <p14:sldId id="448"/>
            <p14:sldId id="457"/>
            <p14:sldId id="450"/>
            <p14:sldId id="452"/>
            <p14:sldId id="459"/>
            <p14:sldId id="461"/>
            <p14:sldId id="462"/>
            <p14:sldId id="463"/>
            <p14:sldId id="464"/>
            <p14:sldId id="465"/>
            <p14:sldId id="466"/>
            <p14:sldId id="467"/>
            <p14:sldId id="468"/>
            <p14:sldId id="469"/>
            <p14:sldId id="470"/>
            <p14:sldId id="471"/>
            <p14:sldId id="472"/>
            <p14:sldId id="473"/>
            <p14:sldId id="474"/>
            <p14:sldId id="482"/>
            <p14:sldId id="476"/>
            <p14:sldId id="477"/>
            <p14:sldId id="478"/>
            <p14:sldId id="479"/>
            <p14:sldId id="480"/>
            <p14:sldId id="475"/>
            <p14:sldId id="501"/>
            <p14:sldId id="521"/>
            <p14:sldId id="522"/>
            <p14:sldId id="590"/>
            <p14:sldId id="591"/>
            <p14:sldId id="592"/>
            <p14:sldId id="593"/>
            <p14:sldId id="523"/>
            <p14:sldId id="594"/>
            <p14:sldId id="525"/>
            <p14:sldId id="595"/>
            <p14:sldId id="533"/>
            <p14:sldId id="534"/>
            <p14:sldId id="596"/>
            <p14:sldId id="532"/>
            <p14:sldId id="527"/>
            <p14:sldId id="528"/>
            <p14:sldId id="529"/>
            <p14:sldId id="530"/>
            <p14:sldId id="535"/>
            <p14:sldId id="536"/>
            <p14:sldId id="531"/>
            <p14:sldId id="537"/>
            <p14:sldId id="481"/>
            <p14:sldId id="483"/>
            <p14:sldId id="484"/>
            <p14:sldId id="485"/>
            <p14:sldId id="486"/>
            <p14:sldId id="490"/>
            <p14:sldId id="489"/>
            <p14:sldId id="487"/>
            <p14:sldId id="488"/>
            <p14:sldId id="491"/>
            <p14:sldId id="494"/>
            <p14:sldId id="493"/>
            <p14:sldId id="495"/>
            <p14:sldId id="496"/>
            <p14:sldId id="498"/>
            <p14:sldId id="499"/>
            <p14:sldId id="597"/>
            <p14:sldId id="557"/>
            <p14:sldId id="558"/>
            <p14:sldId id="559"/>
            <p14:sldId id="560"/>
            <p14:sldId id="561"/>
            <p14:sldId id="563"/>
            <p14:sldId id="564"/>
            <p14:sldId id="565"/>
            <p14:sldId id="566"/>
            <p14:sldId id="567"/>
            <p14:sldId id="568"/>
            <p14:sldId id="572"/>
            <p14:sldId id="570"/>
            <p14:sldId id="571"/>
            <p14:sldId id="500"/>
            <p14:sldId id="402"/>
            <p14:sldId id="385"/>
            <p14:sldId id="386"/>
            <p14:sldId id="417"/>
            <p14:sldId id="387"/>
            <p14:sldId id="388"/>
            <p14:sldId id="404"/>
            <p14:sldId id="556"/>
            <p14:sldId id="540"/>
            <p14:sldId id="541"/>
            <p14:sldId id="542"/>
            <p14:sldId id="543"/>
            <p14:sldId id="544"/>
            <p14:sldId id="545"/>
            <p14:sldId id="555"/>
            <p14:sldId id="547"/>
            <p14:sldId id="548"/>
            <p14:sldId id="549"/>
            <p14:sldId id="550"/>
            <p14:sldId id="551"/>
            <p14:sldId id="554"/>
            <p14:sldId id="553"/>
            <p14:sldId id="518"/>
            <p14:sldId id="519"/>
            <p14:sldId id="35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i Skalleberg (Wunderman - KBM)" initials="KS(-K" lastIdx="5" clrIdx="0">
    <p:extLst>
      <p:ext uri="{19B8F6BF-5375-455C-9EA6-DF929625EA0E}">
        <p15:presenceInfo xmlns:p15="http://schemas.microsoft.com/office/powerpoint/2012/main" userId="S-1-5-21-2127521184-1604012920-1887927527-11593508" providerId="AD"/>
      </p:ext>
    </p:extLst>
  </p:cmAuthor>
  <p:cmAuthor id="2" name="Kristin Melideo-Fitch (Archway)" initials="KM(" lastIdx="7" clrIdx="1">
    <p:extLst>
      <p:ext uri="{19B8F6BF-5375-455C-9EA6-DF929625EA0E}">
        <p15:presenceInfo xmlns:p15="http://schemas.microsoft.com/office/powerpoint/2012/main" userId="S-1-5-21-124525095-708259637-1543119021-127549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4D70"/>
    <a:srgbClr val="D83B01"/>
    <a:srgbClr val="FFB900"/>
    <a:srgbClr val="2D78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457" autoAdjust="0"/>
  </p:normalViewPr>
  <p:slideViewPr>
    <p:cSldViewPr snapToGrid="0">
      <p:cViewPr varScale="1">
        <p:scale>
          <a:sx n="67" d="100"/>
          <a:sy n="67" d="100"/>
        </p:scale>
        <p:origin x="102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openxmlformats.org/officeDocument/2006/relationships/slide" Target="slides/slide72.xml"/><Relationship Id="rId21" Type="http://schemas.openxmlformats.org/officeDocument/2006/relationships/customXml" Target="../customXml/item21.xml"/><Relationship Id="rId42" Type="http://schemas.openxmlformats.org/officeDocument/2006/relationships/slideMaster" Target="slideMasters/slideMaster4.xml"/><Relationship Id="rId47" Type="http://schemas.openxmlformats.org/officeDocument/2006/relationships/slide" Target="slides/slide2.xml"/><Relationship Id="rId63" Type="http://schemas.openxmlformats.org/officeDocument/2006/relationships/slide" Target="slides/slide18.xml"/><Relationship Id="rId68" Type="http://schemas.openxmlformats.org/officeDocument/2006/relationships/slide" Target="slides/slide23.xml"/><Relationship Id="rId84" Type="http://schemas.openxmlformats.org/officeDocument/2006/relationships/slide" Target="slides/slide39.xml"/><Relationship Id="rId89" Type="http://schemas.openxmlformats.org/officeDocument/2006/relationships/slide" Target="slides/slide44.xml"/><Relationship Id="rId112" Type="http://schemas.openxmlformats.org/officeDocument/2006/relationships/slide" Target="slides/slide67.xml"/><Relationship Id="rId133" Type="http://schemas.openxmlformats.org/officeDocument/2006/relationships/slide" Target="slides/slide88.xml"/><Relationship Id="rId138" Type="http://schemas.openxmlformats.org/officeDocument/2006/relationships/slide" Target="slides/slide93.xml"/><Relationship Id="rId154" Type="http://schemas.openxmlformats.org/officeDocument/2006/relationships/slide" Target="slides/slide109.xml"/><Relationship Id="rId159" Type="http://schemas.openxmlformats.org/officeDocument/2006/relationships/slide" Target="slides/slide114.xml"/><Relationship Id="rId16" Type="http://schemas.openxmlformats.org/officeDocument/2006/relationships/customXml" Target="../customXml/item16.xml"/><Relationship Id="rId107" Type="http://schemas.openxmlformats.org/officeDocument/2006/relationships/slide" Target="slides/slide62.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slide" Target="slides/slide8.xml"/><Relationship Id="rId58" Type="http://schemas.openxmlformats.org/officeDocument/2006/relationships/slide" Target="slides/slide13.xml"/><Relationship Id="rId74" Type="http://schemas.openxmlformats.org/officeDocument/2006/relationships/slide" Target="slides/slide29.xml"/><Relationship Id="rId79" Type="http://schemas.openxmlformats.org/officeDocument/2006/relationships/slide" Target="slides/slide34.xml"/><Relationship Id="rId102" Type="http://schemas.openxmlformats.org/officeDocument/2006/relationships/slide" Target="slides/slide57.xml"/><Relationship Id="rId123" Type="http://schemas.openxmlformats.org/officeDocument/2006/relationships/slide" Target="slides/slide78.xml"/><Relationship Id="rId128" Type="http://schemas.openxmlformats.org/officeDocument/2006/relationships/slide" Target="slides/slide83.xml"/><Relationship Id="rId144" Type="http://schemas.openxmlformats.org/officeDocument/2006/relationships/slide" Target="slides/slide99.xml"/><Relationship Id="rId149" Type="http://schemas.openxmlformats.org/officeDocument/2006/relationships/slide" Target="slides/slide104.xml"/><Relationship Id="rId5" Type="http://schemas.openxmlformats.org/officeDocument/2006/relationships/customXml" Target="../customXml/item5.xml"/><Relationship Id="rId90" Type="http://schemas.openxmlformats.org/officeDocument/2006/relationships/slide" Target="slides/slide45.xml"/><Relationship Id="rId95" Type="http://schemas.openxmlformats.org/officeDocument/2006/relationships/slide" Target="slides/slide50.xml"/><Relationship Id="rId160" Type="http://schemas.openxmlformats.org/officeDocument/2006/relationships/slide" Target="slides/slide115.xml"/><Relationship Id="rId165" Type="http://schemas.openxmlformats.org/officeDocument/2006/relationships/viewProps" Target="viewProps.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Master" Target="slideMasters/slideMaster5.xml"/><Relationship Id="rId48" Type="http://schemas.openxmlformats.org/officeDocument/2006/relationships/slide" Target="slides/slide3.xml"/><Relationship Id="rId64" Type="http://schemas.openxmlformats.org/officeDocument/2006/relationships/slide" Target="slides/slide19.xml"/><Relationship Id="rId69" Type="http://schemas.openxmlformats.org/officeDocument/2006/relationships/slide" Target="slides/slide24.xml"/><Relationship Id="rId113" Type="http://schemas.openxmlformats.org/officeDocument/2006/relationships/slide" Target="slides/slide68.xml"/><Relationship Id="rId118" Type="http://schemas.openxmlformats.org/officeDocument/2006/relationships/slide" Target="slides/slide73.xml"/><Relationship Id="rId134" Type="http://schemas.openxmlformats.org/officeDocument/2006/relationships/slide" Target="slides/slide89.xml"/><Relationship Id="rId139" Type="http://schemas.openxmlformats.org/officeDocument/2006/relationships/slide" Target="slides/slide94.xml"/><Relationship Id="rId80" Type="http://schemas.openxmlformats.org/officeDocument/2006/relationships/slide" Target="slides/slide35.xml"/><Relationship Id="rId85" Type="http://schemas.openxmlformats.org/officeDocument/2006/relationships/slide" Target="slides/slide40.xml"/><Relationship Id="rId150" Type="http://schemas.openxmlformats.org/officeDocument/2006/relationships/slide" Target="slides/slide105.xml"/><Relationship Id="rId155" Type="http://schemas.openxmlformats.org/officeDocument/2006/relationships/slide" Target="slides/slide110.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slide" Target="slides/slide14.xml"/><Relationship Id="rId103" Type="http://schemas.openxmlformats.org/officeDocument/2006/relationships/slide" Target="slides/slide58.xml"/><Relationship Id="rId108" Type="http://schemas.openxmlformats.org/officeDocument/2006/relationships/slide" Target="slides/slide63.xml"/><Relationship Id="rId124" Type="http://schemas.openxmlformats.org/officeDocument/2006/relationships/slide" Target="slides/slide79.xml"/><Relationship Id="rId129" Type="http://schemas.openxmlformats.org/officeDocument/2006/relationships/slide" Target="slides/slide84.xml"/><Relationship Id="rId54" Type="http://schemas.openxmlformats.org/officeDocument/2006/relationships/slide" Target="slides/slide9.xml"/><Relationship Id="rId70" Type="http://schemas.openxmlformats.org/officeDocument/2006/relationships/slide" Target="slides/slide25.xml"/><Relationship Id="rId75" Type="http://schemas.openxmlformats.org/officeDocument/2006/relationships/slide" Target="slides/slide30.xml"/><Relationship Id="rId91" Type="http://schemas.openxmlformats.org/officeDocument/2006/relationships/slide" Target="slides/slide46.xml"/><Relationship Id="rId96" Type="http://schemas.openxmlformats.org/officeDocument/2006/relationships/slide" Target="slides/slide51.xml"/><Relationship Id="rId140" Type="http://schemas.openxmlformats.org/officeDocument/2006/relationships/slide" Target="slides/slide95.xml"/><Relationship Id="rId145" Type="http://schemas.openxmlformats.org/officeDocument/2006/relationships/slide" Target="slides/slide100.xml"/><Relationship Id="rId161" Type="http://schemas.openxmlformats.org/officeDocument/2006/relationships/slide" Target="slides/slide116.xml"/><Relationship Id="rId16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slide" Target="slides/slide4.xml"/><Relationship Id="rId57" Type="http://schemas.openxmlformats.org/officeDocument/2006/relationships/slide" Target="slides/slide12.xml"/><Relationship Id="rId106" Type="http://schemas.openxmlformats.org/officeDocument/2006/relationships/slide" Target="slides/slide61.xml"/><Relationship Id="rId114" Type="http://schemas.openxmlformats.org/officeDocument/2006/relationships/slide" Target="slides/slide69.xml"/><Relationship Id="rId119" Type="http://schemas.openxmlformats.org/officeDocument/2006/relationships/slide" Target="slides/slide74.xml"/><Relationship Id="rId127" Type="http://schemas.openxmlformats.org/officeDocument/2006/relationships/slide" Target="slides/slide82.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Master" Target="slideMasters/slideMaster6.xml"/><Relationship Id="rId52" Type="http://schemas.openxmlformats.org/officeDocument/2006/relationships/slide" Target="slides/slide7.xml"/><Relationship Id="rId60" Type="http://schemas.openxmlformats.org/officeDocument/2006/relationships/slide" Target="slides/slide15.xml"/><Relationship Id="rId65" Type="http://schemas.openxmlformats.org/officeDocument/2006/relationships/slide" Target="slides/slide20.xml"/><Relationship Id="rId73" Type="http://schemas.openxmlformats.org/officeDocument/2006/relationships/slide" Target="slides/slide28.xml"/><Relationship Id="rId78" Type="http://schemas.openxmlformats.org/officeDocument/2006/relationships/slide" Target="slides/slide33.xml"/><Relationship Id="rId81" Type="http://schemas.openxmlformats.org/officeDocument/2006/relationships/slide" Target="slides/slide36.xml"/><Relationship Id="rId86" Type="http://schemas.openxmlformats.org/officeDocument/2006/relationships/slide" Target="slides/slide41.xml"/><Relationship Id="rId94" Type="http://schemas.openxmlformats.org/officeDocument/2006/relationships/slide" Target="slides/slide49.xml"/><Relationship Id="rId99" Type="http://schemas.openxmlformats.org/officeDocument/2006/relationships/slide" Target="slides/slide54.xml"/><Relationship Id="rId101" Type="http://schemas.openxmlformats.org/officeDocument/2006/relationships/slide" Target="slides/slide56.xml"/><Relationship Id="rId122" Type="http://schemas.openxmlformats.org/officeDocument/2006/relationships/slide" Target="slides/slide77.xml"/><Relationship Id="rId130" Type="http://schemas.openxmlformats.org/officeDocument/2006/relationships/slide" Target="slides/slide85.xml"/><Relationship Id="rId135" Type="http://schemas.openxmlformats.org/officeDocument/2006/relationships/slide" Target="slides/slide90.xml"/><Relationship Id="rId143" Type="http://schemas.openxmlformats.org/officeDocument/2006/relationships/slide" Target="slides/slide98.xml"/><Relationship Id="rId148" Type="http://schemas.openxmlformats.org/officeDocument/2006/relationships/slide" Target="slides/slide103.xml"/><Relationship Id="rId151" Type="http://schemas.openxmlformats.org/officeDocument/2006/relationships/slide" Target="slides/slide106.xml"/><Relationship Id="rId156" Type="http://schemas.openxmlformats.org/officeDocument/2006/relationships/slide" Target="slides/slide111.xml"/><Relationship Id="rId16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Master" Target="slideMasters/slideMaster1.xml"/><Relationship Id="rId109" Type="http://schemas.openxmlformats.org/officeDocument/2006/relationships/slide" Target="slides/slide64.xml"/><Relationship Id="rId34" Type="http://schemas.openxmlformats.org/officeDocument/2006/relationships/customXml" Target="../customXml/item34.xml"/><Relationship Id="rId50" Type="http://schemas.openxmlformats.org/officeDocument/2006/relationships/slide" Target="slides/slide5.xml"/><Relationship Id="rId55" Type="http://schemas.openxmlformats.org/officeDocument/2006/relationships/slide" Target="slides/slide10.xml"/><Relationship Id="rId76" Type="http://schemas.openxmlformats.org/officeDocument/2006/relationships/slide" Target="slides/slide31.xml"/><Relationship Id="rId97" Type="http://schemas.openxmlformats.org/officeDocument/2006/relationships/slide" Target="slides/slide52.xml"/><Relationship Id="rId104" Type="http://schemas.openxmlformats.org/officeDocument/2006/relationships/slide" Target="slides/slide59.xml"/><Relationship Id="rId120" Type="http://schemas.openxmlformats.org/officeDocument/2006/relationships/slide" Target="slides/slide75.xml"/><Relationship Id="rId125" Type="http://schemas.openxmlformats.org/officeDocument/2006/relationships/slide" Target="slides/slide80.xml"/><Relationship Id="rId141" Type="http://schemas.openxmlformats.org/officeDocument/2006/relationships/slide" Target="slides/slide96.xml"/><Relationship Id="rId146" Type="http://schemas.openxmlformats.org/officeDocument/2006/relationships/slide" Target="slides/slide101.xml"/><Relationship Id="rId167" Type="http://schemas.openxmlformats.org/officeDocument/2006/relationships/tableStyles" Target="tableStyles.xml"/><Relationship Id="rId7" Type="http://schemas.openxmlformats.org/officeDocument/2006/relationships/customXml" Target="../customXml/item7.xml"/><Relationship Id="rId71" Type="http://schemas.openxmlformats.org/officeDocument/2006/relationships/slide" Target="slides/slide26.xml"/><Relationship Id="rId92" Type="http://schemas.openxmlformats.org/officeDocument/2006/relationships/slide" Target="slides/slide47.xml"/><Relationship Id="rId16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slideMaster" Target="slideMasters/slideMaster2.xml"/><Relationship Id="rId45" Type="http://schemas.openxmlformats.org/officeDocument/2006/relationships/slideMaster" Target="slideMasters/slideMaster7.xml"/><Relationship Id="rId66" Type="http://schemas.openxmlformats.org/officeDocument/2006/relationships/slide" Target="slides/slide21.xml"/><Relationship Id="rId87" Type="http://schemas.openxmlformats.org/officeDocument/2006/relationships/slide" Target="slides/slide42.xml"/><Relationship Id="rId110" Type="http://schemas.openxmlformats.org/officeDocument/2006/relationships/slide" Target="slides/slide65.xml"/><Relationship Id="rId115" Type="http://schemas.openxmlformats.org/officeDocument/2006/relationships/slide" Target="slides/slide70.xml"/><Relationship Id="rId131" Type="http://schemas.openxmlformats.org/officeDocument/2006/relationships/slide" Target="slides/slide86.xml"/><Relationship Id="rId136" Type="http://schemas.openxmlformats.org/officeDocument/2006/relationships/slide" Target="slides/slide91.xml"/><Relationship Id="rId157" Type="http://schemas.openxmlformats.org/officeDocument/2006/relationships/slide" Target="slides/slide112.xml"/><Relationship Id="rId61" Type="http://schemas.openxmlformats.org/officeDocument/2006/relationships/slide" Target="slides/slide16.xml"/><Relationship Id="rId82" Type="http://schemas.openxmlformats.org/officeDocument/2006/relationships/slide" Target="slides/slide37.xml"/><Relationship Id="rId152" Type="http://schemas.openxmlformats.org/officeDocument/2006/relationships/slide" Target="slides/slide107.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slide" Target="slides/slide11.xml"/><Relationship Id="rId77" Type="http://schemas.openxmlformats.org/officeDocument/2006/relationships/slide" Target="slides/slide32.xml"/><Relationship Id="rId100" Type="http://schemas.openxmlformats.org/officeDocument/2006/relationships/slide" Target="slides/slide55.xml"/><Relationship Id="rId105" Type="http://schemas.openxmlformats.org/officeDocument/2006/relationships/slide" Target="slides/slide60.xml"/><Relationship Id="rId126" Type="http://schemas.openxmlformats.org/officeDocument/2006/relationships/slide" Target="slides/slide81.xml"/><Relationship Id="rId147" Type="http://schemas.openxmlformats.org/officeDocument/2006/relationships/slide" Target="slides/slide102.xml"/><Relationship Id="rId8" Type="http://schemas.openxmlformats.org/officeDocument/2006/relationships/customXml" Target="../customXml/item8.xml"/><Relationship Id="rId51" Type="http://schemas.openxmlformats.org/officeDocument/2006/relationships/slide" Target="slides/slide6.xml"/><Relationship Id="rId72" Type="http://schemas.openxmlformats.org/officeDocument/2006/relationships/slide" Target="slides/slide27.xml"/><Relationship Id="rId93" Type="http://schemas.openxmlformats.org/officeDocument/2006/relationships/slide" Target="slides/slide48.xml"/><Relationship Id="rId98" Type="http://schemas.openxmlformats.org/officeDocument/2006/relationships/slide" Target="slides/slide53.xml"/><Relationship Id="rId121" Type="http://schemas.openxmlformats.org/officeDocument/2006/relationships/slide" Target="slides/slide76.xml"/><Relationship Id="rId142" Type="http://schemas.openxmlformats.org/officeDocument/2006/relationships/slide" Target="slides/slide97.xml"/><Relationship Id="rId163" Type="http://schemas.openxmlformats.org/officeDocument/2006/relationships/commentAuthors" Target="commentAuthors.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 Target="slides/slide1.xml"/><Relationship Id="rId67" Type="http://schemas.openxmlformats.org/officeDocument/2006/relationships/slide" Target="slides/slide22.xml"/><Relationship Id="rId116" Type="http://schemas.openxmlformats.org/officeDocument/2006/relationships/slide" Target="slides/slide71.xml"/><Relationship Id="rId137" Type="http://schemas.openxmlformats.org/officeDocument/2006/relationships/slide" Target="slides/slide92.xml"/><Relationship Id="rId158" Type="http://schemas.openxmlformats.org/officeDocument/2006/relationships/slide" Target="slides/slide113.xml"/><Relationship Id="rId20" Type="http://schemas.openxmlformats.org/officeDocument/2006/relationships/customXml" Target="../customXml/item20.xml"/><Relationship Id="rId41" Type="http://schemas.openxmlformats.org/officeDocument/2006/relationships/slideMaster" Target="slideMasters/slideMaster3.xml"/><Relationship Id="rId62" Type="http://schemas.openxmlformats.org/officeDocument/2006/relationships/slide" Target="slides/slide17.xml"/><Relationship Id="rId83" Type="http://schemas.openxmlformats.org/officeDocument/2006/relationships/slide" Target="slides/slide38.xml"/><Relationship Id="rId88" Type="http://schemas.openxmlformats.org/officeDocument/2006/relationships/slide" Target="slides/slide43.xml"/><Relationship Id="rId111" Type="http://schemas.openxmlformats.org/officeDocument/2006/relationships/slide" Target="slides/slide66.xml"/><Relationship Id="rId132" Type="http://schemas.openxmlformats.org/officeDocument/2006/relationships/slide" Target="slides/slide87.xml"/><Relationship Id="rId153" Type="http://schemas.openxmlformats.org/officeDocument/2006/relationships/slide" Target="slides/slide10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1C0B7-178F-4D4E-B606-58C4AC206E50}" type="datetimeFigureOut">
              <a:rPr lang="en-US" smtClean="0"/>
              <a:t>9/11/2018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E41278-A97F-6B4E-8A96-38954C528C7E}"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portal.azure.com/"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1</a:t>
            </a:fld>
            <a:endParaRPr lang="en-US"/>
          </a:p>
        </p:txBody>
      </p:sp>
    </p:spTree>
    <p:extLst>
      <p:ext uri="{BB962C8B-B14F-4D97-AF65-F5344CB8AC3E}">
        <p14:creationId xmlns:p14="http://schemas.microsoft.com/office/powerpoint/2010/main" val="99202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12</a:t>
            </a:fld>
            <a:endParaRPr lang="en-US"/>
          </a:p>
        </p:txBody>
      </p:sp>
    </p:spTree>
    <p:extLst>
      <p:ext uri="{BB962C8B-B14F-4D97-AF65-F5344CB8AC3E}">
        <p14:creationId xmlns:p14="http://schemas.microsoft.com/office/powerpoint/2010/main" val="29620815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GB" sz="1000" b="1" dirty="0">
                <a:latin typeface="Arial"/>
                <a:ea typeface="Calibri"/>
                <a:cs typeface="Times New Roman"/>
              </a:rPr>
              <a:t>Note:</a:t>
            </a:r>
            <a:r>
              <a:rPr lang="en-GB" sz="1000" dirty="0">
                <a:latin typeface="Arial"/>
                <a:ea typeface="Calibri"/>
                <a:cs typeface="Times New Roman"/>
              </a:rPr>
              <a:t> This topic has two slides.</a:t>
            </a:r>
          </a:p>
          <a:p>
            <a:pPr>
              <a:lnSpc>
                <a:spcPct val="115000"/>
              </a:lnSpc>
              <a:spcAft>
                <a:spcPts val="1000"/>
              </a:spcAft>
            </a:pPr>
            <a:r>
              <a:rPr lang="en-GB" sz="1000" dirty="0">
                <a:latin typeface="Arial"/>
                <a:ea typeface="Calibri"/>
                <a:cs typeface="Times New Roman"/>
              </a:rPr>
              <a:t>Students might find some of the concepts in this topic difficult to understand, so make this presentation as interactive as possible to determine whether you need to provide additional explanation. Focus on comparing AD DS and Azure AD, but start by briefly reviewing Azure subscriptions and accounts to ensure that students do not confuse them with Azure AD tenants and the corresponding Domain Name System (DNS) domains.</a:t>
            </a:r>
          </a:p>
          <a:p>
            <a:pPr>
              <a:lnSpc>
                <a:spcPct val="115000"/>
              </a:lnSpc>
              <a:spcAft>
                <a:spcPts val="1000"/>
              </a:spcAft>
            </a:pPr>
            <a:r>
              <a:rPr lang="en-GB" sz="1000" dirty="0">
                <a:latin typeface="Arial"/>
                <a:ea typeface="Calibri"/>
                <a:cs typeface="Times New Roman"/>
              </a:rPr>
              <a:t>If students have Office 365 experience, they might be familiar with cloud, synchronized, and federated identities. Point out that this module focuses on authentication and authorization of cloud identities.</a:t>
            </a:r>
          </a:p>
          <a:p>
            <a:pPr>
              <a:lnSpc>
                <a:spcPct val="115000"/>
              </a:lnSpc>
              <a:spcAft>
                <a:spcPts val="1000"/>
              </a:spcAft>
            </a:pPr>
            <a:r>
              <a:rPr lang="en-GB" sz="1000" dirty="0">
                <a:latin typeface="Arial"/>
                <a:ea typeface="Calibri"/>
                <a:cs typeface="Times New Roman"/>
              </a:rPr>
              <a:t>Mention that Azure AD is capable of authenticating and authorizing access to both cloud-based and on-premises applications.</a:t>
            </a:r>
          </a:p>
          <a:p>
            <a:pPr>
              <a:lnSpc>
                <a:spcPct val="115000"/>
              </a:lnSpc>
              <a:spcAft>
                <a:spcPts val="1000"/>
              </a:spcAft>
            </a:pPr>
            <a:r>
              <a:rPr lang="en-GB" sz="1000" dirty="0">
                <a:latin typeface="Arial"/>
                <a:ea typeface="Calibri"/>
                <a:cs typeface="Times New Roman"/>
              </a:rPr>
              <a:t>Describe the four authentication options that Azure AD provides:</a:t>
            </a:r>
          </a:p>
          <a:p>
            <a:pPr marL="342900" lvl="0" indent="-342900">
              <a:lnSpc>
                <a:spcPct val="115000"/>
              </a:lnSpc>
              <a:spcAft>
                <a:spcPts val="995"/>
              </a:spcAft>
              <a:buFont typeface="Symbol"/>
              <a:buChar char=""/>
            </a:pPr>
            <a:r>
              <a:rPr lang="en-US" sz="1000" dirty="0">
                <a:effectLst/>
                <a:latin typeface="Arial"/>
                <a:ea typeface="Times New Roman"/>
                <a:cs typeface="Times New Roman"/>
              </a:rPr>
              <a:t>Implementing authentication exclusively in Azure AD.</a:t>
            </a:r>
            <a:endParaRPr lang="en-GB" sz="1000" dirty="0">
              <a:effectLst/>
              <a:latin typeface="Arial"/>
              <a:ea typeface="Times New Roman"/>
              <a:cs typeface="Times New Roman"/>
            </a:endParaRPr>
          </a:p>
          <a:p>
            <a:pPr marL="342900" lvl="0" indent="-342900">
              <a:lnSpc>
                <a:spcPct val="115000"/>
              </a:lnSpc>
              <a:spcAft>
                <a:spcPts val="995"/>
              </a:spcAft>
              <a:buFont typeface="Symbol"/>
              <a:buChar char=""/>
            </a:pPr>
            <a:r>
              <a:rPr lang="en-US" sz="1000" dirty="0">
                <a:effectLst/>
                <a:latin typeface="Arial"/>
                <a:ea typeface="Times New Roman"/>
                <a:cs typeface="Times New Roman"/>
              </a:rPr>
              <a:t>Maintaining an on-premises authoritative source of the identity data in AD DS but synchronizing it to Azure AD at regular intervals.</a:t>
            </a:r>
            <a:endParaRPr lang="en-GB" sz="1000" dirty="0">
              <a:effectLst/>
              <a:latin typeface="Arial"/>
              <a:ea typeface="Times New Roman"/>
              <a:cs typeface="Times New Roman"/>
            </a:endParaRPr>
          </a:p>
          <a:p>
            <a:pPr marL="342900" lvl="0" indent="-342900">
              <a:lnSpc>
                <a:spcPct val="115000"/>
              </a:lnSpc>
              <a:spcAft>
                <a:spcPts val="995"/>
              </a:spcAft>
              <a:buFont typeface="Symbol"/>
              <a:buChar char=""/>
            </a:pPr>
            <a:r>
              <a:rPr lang="en-US" sz="1000" dirty="0">
                <a:effectLst/>
                <a:latin typeface="Arial"/>
                <a:ea typeface="Times New Roman"/>
                <a:cs typeface="Times New Roman"/>
              </a:rPr>
              <a:t>Taking advantage of Active Directory Federation Services (AD FS) capabilities (which this topic covered earlier) to authenticate users accessing cloud resources.</a:t>
            </a:r>
            <a:endParaRPr lang="en-GB" sz="1000" dirty="0">
              <a:effectLst/>
              <a:latin typeface="Arial"/>
              <a:ea typeface="Times New Roman"/>
              <a:cs typeface="Times New Roman"/>
            </a:endParaRPr>
          </a:p>
          <a:p>
            <a:pPr marL="342900" lvl="0" indent="-342900">
              <a:lnSpc>
                <a:spcPct val="115000"/>
              </a:lnSpc>
              <a:spcAft>
                <a:spcPts val="995"/>
              </a:spcAft>
              <a:buFont typeface="Symbol"/>
              <a:buChar char=""/>
            </a:pPr>
            <a:r>
              <a:rPr lang="en-US" sz="1000" dirty="0">
                <a:effectLst/>
                <a:latin typeface="Arial"/>
                <a:ea typeface="Times New Roman"/>
                <a:cs typeface="Times New Roman"/>
              </a:rPr>
              <a:t>Relying on pass-through authentication.</a:t>
            </a:r>
            <a:endParaRPr lang="en-GB" sz="1000" dirty="0">
              <a:effectLst/>
              <a:latin typeface="Arial"/>
              <a:ea typeface="Times New Roman"/>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8D301-CE72-40DF-933E-111E496E02D1}"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8: Creating and managing Azure AD</a:t>
            </a:r>
            <a:endParaRPr kumimoji="0" lang="en-GB" sz="1200" b="1" i="0" u="none" strike="noStrike" kern="1200" cap="none" spc="0" normalizeH="0" baseline="0" noProof="0" dirty="0">
              <a:ln>
                <a:noFill/>
              </a:ln>
              <a:solidFill>
                <a:srgbClr val="336699"/>
              </a:solidFill>
              <a:effectLst/>
              <a:uLnTx/>
              <a:uFillTx/>
              <a:latin typeface="Arial"/>
              <a:ea typeface="+mn-ea"/>
              <a:cs typeface="+mn-cs"/>
            </a:endParaRPr>
          </a:p>
        </p:txBody>
      </p:sp>
    </p:spTree>
    <p:extLst>
      <p:ext uri="{BB962C8B-B14F-4D97-AF65-F5344CB8AC3E}">
        <p14:creationId xmlns:p14="http://schemas.microsoft.com/office/powerpoint/2010/main" val="116762965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endParaRPr lang="en-GB" sz="1000" dirty="0">
              <a:latin typeface="Aria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8D301-CE72-40DF-933E-111E496E02D1}"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8: Creating and managing Azure AD</a:t>
            </a:r>
            <a:endParaRPr kumimoji="0" lang="en-GB" sz="1200" b="1" i="0" u="none" strike="noStrike" kern="1200" cap="none" spc="0" normalizeH="0" baseline="0" noProof="0" dirty="0">
              <a:ln>
                <a:noFill/>
              </a:ln>
              <a:solidFill>
                <a:srgbClr val="336699"/>
              </a:solidFill>
              <a:effectLst/>
              <a:uLnTx/>
              <a:uFillTx/>
              <a:latin typeface="Arial"/>
              <a:ea typeface="+mn-ea"/>
              <a:cs typeface="+mn-cs"/>
            </a:endParaRPr>
          </a:p>
        </p:txBody>
      </p:sp>
    </p:spTree>
    <p:extLst>
      <p:ext uri="{BB962C8B-B14F-4D97-AF65-F5344CB8AC3E}">
        <p14:creationId xmlns:p14="http://schemas.microsoft.com/office/powerpoint/2010/main" val="79880246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Describe the four scenarios for using the Azure AD Connect. Most implementations of Azure AD that integrate with an on-premises AD DS use directory synchronization. Directory synchronization significantly reduces the management overhead required to integrate on-premises AD DS with Azure AD.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8D301-CE72-40DF-933E-111E496E02D1}"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8: Creating and managing Azure AD</a:t>
            </a:r>
            <a:endParaRPr kumimoji="0" lang="en-GB" sz="1200" b="1" i="0" u="none" strike="noStrike" kern="1200" cap="none" spc="0" normalizeH="0" baseline="0" noProof="0" dirty="0">
              <a:ln>
                <a:noFill/>
              </a:ln>
              <a:solidFill>
                <a:srgbClr val="336699"/>
              </a:solidFill>
              <a:effectLst/>
              <a:uLnTx/>
              <a:uFillTx/>
              <a:latin typeface="Arial"/>
              <a:ea typeface="+mn-ea"/>
              <a:cs typeface="+mn-cs"/>
            </a:endParaRPr>
          </a:p>
        </p:txBody>
      </p:sp>
    </p:spTree>
    <p:extLst>
      <p:ext uri="{BB962C8B-B14F-4D97-AF65-F5344CB8AC3E}">
        <p14:creationId xmlns:p14="http://schemas.microsoft.com/office/powerpoint/2010/main" val="91839938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GB" sz="1200" dirty="0">
                <a:latin typeface="Arial"/>
                <a:ea typeface="Calibri"/>
                <a:cs typeface="Times New Roman"/>
              </a:rPr>
              <a:t>Review the steps in Lab A for guidance when performing this demonstration.</a:t>
            </a:r>
          </a:p>
          <a:p>
            <a:pPr>
              <a:lnSpc>
                <a:spcPct val="115000"/>
              </a:lnSpc>
              <a:spcAft>
                <a:spcPts val="1000"/>
              </a:spcAft>
            </a:pPr>
            <a:r>
              <a:rPr lang="en-GB" sz="1200" dirty="0">
                <a:latin typeface="Arial"/>
                <a:ea typeface="Calibri"/>
                <a:cs typeface="Times New Roman"/>
              </a:rPr>
              <a:t>https://github.com/MicrosoftLearning/10979-MicrosoftAzureFundamentals/blob/master/Instructions/10979D_LAB_08.md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E41278-A97F-6B4E-8A96-38954C528C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166152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0912F-634D-4A8B-8560-D2976403809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Notes Placeholder 2"/>
          <p:cNvSpPr>
            <a:spLocks noGrp="1"/>
          </p:cNvSpPr>
          <p:nvPr>
            <p:ph type="body" idx="3"/>
          </p:nvPr>
        </p:nvSpPr>
        <p:spPr>
          <a:xfrm>
            <a:off x="310896" y="2093975"/>
            <a:ext cx="6153912" cy="6604000"/>
          </a:xfrm>
        </p:spPr>
        <p:txBody>
          <a:bodyPr>
            <a:noAutofit/>
          </a:bodyPr>
          <a:lstStyle/>
          <a:p>
            <a:pPr>
              <a:lnSpc>
                <a:spcPct val="115000"/>
              </a:lnSpc>
              <a:spcAft>
                <a:spcPts val="1000"/>
              </a:spcAft>
            </a:pPr>
            <a:r>
              <a:rPr lang="en-GB" sz="1000" dirty="0">
                <a:latin typeface="Arial"/>
                <a:ea typeface="Calibri"/>
                <a:cs typeface="Times New Roman"/>
              </a:rPr>
              <a:t>Describe the process of authenticating access to an Azure AD–integrated software as a service (SaaS) application by a federated user.</a:t>
            </a:r>
          </a:p>
          <a:p>
            <a:pPr>
              <a:lnSpc>
                <a:spcPct val="115000"/>
              </a:lnSpc>
              <a:spcAft>
                <a:spcPts val="1000"/>
              </a:spcAft>
            </a:pPr>
            <a:r>
              <a:rPr lang="en-GB" sz="1000" dirty="0">
                <a:latin typeface="Arial"/>
                <a:ea typeface="Calibri"/>
                <a:cs typeface="Times New Roman"/>
              </a:rPr>
              <a:t>This is an animation slide with 11 clicks.</a:t>
            </a:r>
          </a:p>
          <a:p>
            <a:pPr marL="342900" lvl="0" indent="-342900">
              <a:lnSpc>
                <a:spcPct val="115000"/>
              </a:lnSpc>
              <a:spcAft>
                <a:spcPts val="995"/>
              </a:spcAft>
              <a:buFont typeface="+mj-lt"/>
              <a:buAutoNum type="arabicPeriod"/>
            </a:pPr>
            <a:r>
              <a:rPr lang="en-US" sz="1000" dirty="0">
                <a:effectLst/>
                <a:latin typeface="Arial"/>
                <a:ea typeface="Times New Roman"/>
                <a:cs typeface="Times New Roman"/>
              </a:rPr>
              <a:t>The first click depicts the user opening a web browser and sending an HTTPS request to the SaaS application. </a:t>
            </a:r>
            <a:endParaRPr lang="en-GB" sz="10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000" dirty="0">
                <a:effectLst/>
                <a:latin typeface="Arial"/>
                <a:ea typeface="Times New Roman"/>
                <a:cs typeface="Times New Roman"/>
              </a:rPr>
              <a:t>The second click depicts the SaaS application determining that the user belongs to an Azure AD tenant. The SaaS application provider redirects the user to the user’s Azure AD tenant.</a:t>
            </a:r>
            <a:endParaRPr lang="en-GB" sz="10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000" dirty="0">
                <a:effectLst/>
                <a:latin typeface="Arial"/>
                <a:ea typeface="Times New Roman"/>
                <a:cs typeface="Times New Roman"/>
              </a:rPr>
              <a:t>The third click depicts the user’s browser sending an HTTPS authentication request to the Azure AD tenant. </a:t>
            </a:r>
            <a:endParaRPr lang="en-GB" sz="10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000" dirty="0">
                <a:effectLst/>
                <a:latin typeface="Arial"/>
                <a:ea typeface="Times New Roman"/>
                <a:cs typeface="Times New Roman"/>
              </a:rPr>
              <a:t>The fourth click depicts that, if the user’s Azure AD account represents a federated identity, the user’s browser is redirected again to the on-premises federation server. </a:t>
            </a:r>
            <a:endParaRPr lang="en-GB" sz="10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000" dirty="0">
                <a:effectLst/>
                <a:latin typeface="Arial"/>
                <a:ea typeface="Times New Roman"/>
                <a:cs typeface="Times New Roman"/>
              </a:rPr>
              <a:t>The fifth click depicts the user’s browser sending an HTTPS request to the on-premises federation server. </a:t>
            </a:r>
            <a:endParaRPr lang="en-GB" sz="10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000" dirty="0">
                <a:effectLst/>
                <a:latin typeface="Arial"/>
                <a:ea typeface="Times New Roman"/>
                <a:cs typeface="Times New Roman"/>
              </a:rPr>
              <a:t>The sixth click depicts that, if the user is signed in to the on-premises AD DS domain, the federation server requests the AD DS authentication based on the user’s existing Kerberos ticket. Otherwise, the user is prompted to authenticate with the on-premises AD DS credentials, which the federation server relays to an AD DS domain controller.</a:t>
            </a:r>
            <a:endParaRPr lang="en-GB" sz="10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000" dirty="0">
                <a:effectLst/>
                <a:latin typeface="Arial"/>
                <a:ea typeface="Times New Roman"/>
                <a:cs typeface="Times New Roman"/>
              </a:rPr>
              <a:t>The seventh click depicts the AD DS domain controller verifying the authentication request and then sending the successful authentication message back to the federation server.</a:t>
            </a:r>
            <a:endParaRPr lang="en-GB" sz="10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000" dirty="0">
                <a:effectLst/>
                <a:latin typeface="Arial"/>
                <a:ea typeface="Times New Roman"/>
                <a:cs typeface="Times New Roman"/>
              </a:rPr>
              <a:t>The eighth click depicts the federation server creating the claim for the user based on the rules defined as part of Active Directory Federation Services (AD FS) configuration. The claims data is placed in a digitally signed security token and forwarded to the user’s browser. </a:t>
            </a:r>
            <a:endParaRPr lang="en-GB" sz="10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000" dirty="0">
                <a:effectLst/>
                <a:latin typeface="Arial"/>
                <a:ea typeface="Times New Roman"/>
                <a:cs typeface="Times New Roman"/>
              </a:rPr>
              <a:t>The ninth click depicts the user’s browser forwarding the security token containing claims to </a:t>
            </a:r>
            <a:br>
              <a:rPr lang="en-US" sz="1000" dirty="0">
                <a:effectLst/>
                <a:latin typeface="Arial"/>
                <a:ea typeface="Times New Roman"/>
                <a:cs typeface="Times New Roman"/>
              </a:rPr>
            </a:br>
            <a:r>
              <a:rPr lang="en-US" sz="1000" dirty="0">
                <a:effectLst/>
                <a:latin typeface="Arial"/>
                <a:ea typeface="Times New Roman"/>
                <a:cs typeface="Times New Roman"/>
              </a:rPr>
              <a:t>Azure AD.</a:t>
            </a:r>
            <a:endParaRPr lang="en-GB" sz="1000" dirty="0">
              <a:effectLst/>
              <a:latin typeface="Arial"/>
              <a:ea typeface="Times New Roman"/>
              <a:cs typeface="Times New Roman"/>
            </a:endParaRPr>
          </a:p>
        </p:txBody>
      </p:sp>
      <p:sp>
        <p:nvSpPr>
          <p:cNvPr id="6" name="Rectangle 5"/>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7" name="Rectangle 6"/>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8: Creating and managing Azure AD</a:t>
            </a:r>
            <a:endParaRPr kumimoji="0" lang="en-GB" sz="1200" b="1" i="0" u="none" strike="noStrike" kern="1200" cap="none" spc="0" normalizeH="0" baseline="0" noProof="0" dirty="0">
              <a:ln>
                <a:noFill/>
              </a:ln>
              <a:solidFill>
                <a:srgbClr val="336699"/>
              </a:solidFill>
              <a:effectLst/>
              <a:uLnTx/>
              <a:uFillTx/>
              <a:latin typeface="Arial"/>
              <a:ea typeface="+mn-ea"/>
              <a:cs typeface="+mn-cs"/>
            </a:endParaRPr>
          </a:p>
        </p:txBody>
      </p:sp>
      <p:sp>
        <p:nvSpPr>
          <p:cNvPr id="8" name="TextBox 7"/>
          <p:cNvSpPr txBox="1"/>
          <p:nvPr/>
        </p:nvSpPr>
        <p:spPr>
          <a:xfrm>
            <a:off x="0" y="8890000"/>
            <a:ext cx="1871025" cy="246221"/>
          </a:xfrm>
          <a:prstGeom prst="rect">
            <a:avLst/>
          </a:prstGeom>
          <a:noFill/>
        </p:spPr>
        <p:txBody>
          <a:bodyPr vert="horz"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Arial"/>
                <a:ea typeface="+mn-ea"/>
                <a:cs typeface="+mn-cs"/>
              </a:rPr>
              <a:t>(More notes on the next slide)</a:t>
            </a:r>
            <a:endParaRPr kumimoji="0" lang="en-GB" sz="10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02448372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marL="342900" lvl="0" indent="-342900">
              <a:lnSpc>
                <a:spcPct val="115000"/>
              </a:lnSpc>
              <a:spcAft>
                <a:spcPts val="995"/>
              </a:spcAft>
              <a:buFont typeface="+mj-lt"/>
              <a:buAutoNum type="arabicPeriod" startAt="10"/>
            </a:pPr>
            <a:r>
              <a:rPr lang="en-US" sz="1000" dirty="0">
                <a:latin typeface="Arial"/>
                <a:ea typeface="Times New Roman"/>
                <a:cs typeface="Times New Roman"/>
              </a:rPr>
              <a:t>The tenth click depicts Azure AD verifying the validity of the AD FS security token based on the existing federation trust. It creates a new token for the purpose of accessing the SaaS application</a:t>
            </a:r>
            <a:r>
              <a:rPr lang="en-GB" sz="1000" dirty="0">
                <a:latin typeface="Arial"/>
                <a:ea typeface="Times New Roman"/>
                <a:cs typeface="Times New Roman"/>
              </a:rPr>
              <a:t> </a:t>
            </a:r>
            <a:r>
              <a:rPr lang="en-US" sz="1000" dirty="0">
                <a:solidFill>
                  <a:prstClr val="black"/>
                </a:solidFill>
                <a:latin typeface="Arial"/>
                <a:ea typeface="Times New Roman"/>
                <a:cs typeface="Times New Roman"/>
              </a:rPr>
              <a:t>and sends it back to the user’s browser. </a:t>
            </a:r>
            <a:endParaRPr lang="en-GB" sz="1000" dirty="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startAt="11"/>
            </a:pPr>
            <a:r>
              <a:rPr lang="en-US" sz="1000" dirty="0">
                <a:solidFill>
                  <a:prstClr val="black"/>
                </a:solidFill>
                <a:latin typeface="Arial"/>
                <a:ea typeface="Times New Roman"/>
                <a:cs typeface="Times New Roman"/>
              </a:rPr>
              <a:t>The eleventh click depicts the user using the Azure AD–issued token to access the SaaS application.</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8D301-CE72-40DF-933E-111E496E02D1}"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8: Creating and managing Azure AD</a:t>
            </a:r>
            <a:endParaRPr kumimoji="0" lang="en-GB" sz="1200" b="1" i="0" u="none" strike="noStrike" kern="1200" cap="none" spc="0" normalizeH="0" baseline="0" noProof="0" dirty="0">
              <a:ln>
                <a:noFill/>
              </a:ln>
              <a:solidFill>
                <a:srgbClr val="336699"/>
              </a:solidFill>
              <a:effectLst/>
              <a:uLnTx/>
              <a:uFillTx/>
              <a:latin typeface="Arial"/>
              <a:ea typeface="+mn-ea"/>
              <a:cs typeface="+mn-cs"/>
            </a:endParaRPr>
          </a:p>
        </p:txBody>
      </p:sp>
    </p:spTree>
    <p:extLst>
      <p:ext uri="{BB962C8B-B14F-4D97-AF65-F5344CB8AC3E}">
        <p14:creationId xmlns:p14="http://schemas.microsoft.com/office/powerpoint/2010/main" val="76865473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endParaRPr lang="en-IN"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8D301-CE72-40DF-933E-111E496E02D1}"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8: Creating and managing Azure AD</a:t>
            </a:r>
            <a:endParaRPr kumimoji="0" lang="en-GB" sz="1200" b="1" i="0" u="none" strike="noStrike" kern="1200" cap="none" spc="0" normalizeH="0" baseline="0" noProof="0" dirty="0">
              <a:ln>
                <a:noFill/>
              </a:ln>
              <a:solidFill>
                <a:srgbClr val="336699"/>
              </a:solidFill>
              <a:effectLst/>
              <a:uLnTx/>
              <a:uFillTx/>
              <a:latin typeface="Arial"/>
              <a:ea typeface="+mn-ea"/>
              <a:cs typeface="+mn-cs"/>
            </a:endParaRPr>
          </a:p>
        </p:txBody>
      </p:sp>
    </p:spTree>
    <p:extLst>
      <p:ext uri="{BB962C8B-B14F-4D97-AF65-F5344CB8AC3E}">
        <p14:creationId xmlns:p14="http://schemas.microsoft.com/office/powerpoint/2010/main" val="237625068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Provide the following details to expand the students’ understanding of this topic. By default, Azure AD relies on passwords for user authentication. Microsoft Azure Multi-Factor Authentication adds an extra level of authentication, requiring users to use a text message, a call to an office, a mobile phone, or a smart phone app. You cannot configure Multi-Factor Authentication for users who are using Microsoft accounts.</a:t>
            </a:r>
          </a:p>
          <a:p>
            <a:pPr>
              <a:lnSpc>
                <a:spcPct val="115000"/>
              </a:lnSpc>
              <a:spcAft>
                <a:spcPts val="1000"/>
              </a:spcAft>
            </a:pPr>
            <a:r>
              <a:rPr lang="en-GB" sz="1000" dirty="0">
                <a:latin typeface="Arial"/>
                <a:ea typeface="Calibri"/>
                <a:cs typeface="Times New Roman"/>
              </a:rPr>
              <a:t>The range of Multi-Factor Authentication capabilities depends on the Azure AD tier. The capabilities described in this topic are part of the Azure Free tier:</a:t>
            </a:r>
          </a:p>
          <a:p>
            <a:pPr marL="342900" lvl="0" indent="-342900">
              <a:lnSpc>
                <a:spcPct val="115000"/>
              </a:lnSpc>
              <a:spcAft>
                <a:spcPts val="995"/>
              </a:spcAft>
              <a:buFont typeface="Symbol"/>
              <a:buChar char=""/>
            </a:pPr>
            <a:r>
              <a:rPr lang="en-US" sz="1000" dirty="0">
                <a:effectLst/>
                <a:latin typeface="Arial"/>
                <a:ea typeface="Times New Roman"/>
                <a:cs typeface="Times New Roman"/>
              </a:rPr>
              <a:t>Ability to enable and enforce Multi-Factor Authentication for users who are Global Admins. Multi-Factor Authentication for end users is not supported as part of Azure AD Free tier.</a:t>
            </a:r>
            <a:endParaRPr lang="en-GB" sz="1000" dirty="0">
              <a:effectLst/>
              <a:latin typeface="Arial"/>
              <a:ea typeface="Times New Roman"/>
              <a:cs typeface="Times New Roman"/>
            </a:endParaRPr>
          </a:p>
          <a:p>
            <a:pPr marL="342900" lvl="0" indent="-342900">
              <a:lnSpc>
                <a:spcPct val="115000"/>
              </a:lnSpc>
              <a:spcAft>
                <a:spcPts val="995"/>
              </a:spcAft>
              <a:buFont typeface="Symbol"/>
              <a:buChar char=""/>
            </a:pPr>
            <a:r>
              <a:rPr lang="en-US" sz="1000" dirty="0">
                <a:effectLst/>
                <a:latin typeface="Arial"/>
                <a:ea typeface="Times New Roman"/>
                <a:cs typeface="Times New Roman"/>
              </a:rPr>
              <a:t>Use of text messages, calls to an office and mobile phone, or a mobile phone app as a second authentication factor.</a:t>
            </a:r>
            <a:endParaRPr lang="en-GB" sz="1000" dirty="0">
              <a:effectLst/>
              <a:latin typeface="Arial"/>
              <a:ea typeface="Times New Roman"/>
              <a:cs typeface="Times New Roman"/>
            </a:endParaRPr>
          </a:p>
          <a:p>
            <a:pPr marL="342900" lvl="0" indent="-342900">
              <a:lnSpc>
                <a:spcPct val="115000"/>
              </a:lnSpc>
              <a:spcAft>
                <a:spcPts val="995"/>
              </a:spcAft>
              <a:buFont typeface="Symbol"/>
              <a:buChar char=""/>
            </a:pPr>
            <a:r>
              <a:rPr lang="en-US" sz="1000" dirty="0">
                <a:effectLst/>
                <a:latin typeface="Arial"/>
                <a:ea typeface="Times New Roman"/>
                <a:cs typeface="Times New Roman"/>
              </a:rPr>
              <a:t>Support for app passwords for desktop apps.</a:t>
            </a:r>
            <a:endParaRPr lang="en-GB" sz="1000" dirty="0">
              <a:effectLst/>
              <a:latin typeface="Arial"/>
              <a:ea typeface="Times New Roman"/>
              <a:cs typeface="Times New Roman"/>
            </a:endParaRPr>
          </a:p>
          <a:p>
            <a:pPr marL="342900" lvl="0" indent="-342900">
              <a:lnSpc>
                <a:spcPct val="115000"/>
              </a:lnSpc>
              <a:spcAft>
                <a:spcPts val="995"/>
              </a:spcAft>
              <a:buFont typeface="Symbol"/>
              <a:buChar char=""/>
            </a:pPr>
            <a:r>
              <a:rPr lang="en-US" sz="1000" dirty="0">
                <a:effectLst/>
                <a:latin typeface="Arial"/>
                <a:ea typeface="Times New Roman"/>
                <a:cs typeface="Times New Roman"/>
              </a:rPr>
              <a:t>Default voice messages during verification phone calls.</a:t>
            </a:r>
            <a:endParaRPr lang="en-GB" sz="1000" dirty="0">
              <a:effectLst/>
              <a:latin typeface="Arial"/>
              <a:ea typeface="Times New Roman"/>
              <a:cs typeface="Times New Roman"/>
            </a:endParaRPr>
          </a:p>
          <a:p>
            <a:pPr>
              <a:lnSpc>
                <a:spcPct val="115000"/>
              </a:lnSpc>
              <a:spcAft>
                <a:spcPts val="1000"/>
              </a:spcAft>
            </a:pPr>
            <a:r>
              <a:rPr lang="en-GB" sz="1000" dirty="0">
                <a:solidFill>
                  <a:srgbClr val="000000"/>
                </a:solidFill>
                <a:latin typeface="Arial"/>
                <a:ea typeface="Calibri"/>
                <a:cs typeface="Times New Roman"/>
              </a:rPr>
              <a:t>Azure AD Premium includes additional Multi-Factor Authentication features, such as:</a:t>
            </a:r>
            <a:endParaRPr lang="en-GB" sz="1000" dirty="0">
              <a:latin typeface="Arial"/>
              <a:ea typeface="Calibri"/>
              <a:cs typeface="Times New Roman"/>
            </a:endParaRPr>
          </a:p>
          <a:p>
            <a:pPr marL="342900" lvl="0" indent="-342900">
              <a:lnSpc>
                <a:spcPct val="115000"/>
              </a:lnSpc>
              <a:spcAft>
                <a:spcPts val="995"/>
              </a:spcAft>
              <a:buFont typeface="Symbol"/>
              <a:buChar char=""/>
            </a:pPr>
            <a:r>
              <a:rPr lang="en-US" sz="1000" dirty="0">
                <a:effectLst/>
                <a:latin typeface="Arial"/>
                <a:ea typeface="Times New Roman"/>
                <a:cs typeface="Times New Roman"/>
              </a:rPr>
              <a:t>Ability to enable and enforce Multi-Factor Authentication for all Azure AD user accounts.</a:t>
            </a:r>
            <a:endParaRPr lang="en-GB" sz="1000" dirty="0">
              <a:effectLst/>
              <a:latin typeface="Arial"/>
              <a:ea typeface="Times New Roman"/>
              <a:cs typeface="Times New Roman"/>
            </a:endParaRPr>
          </a:p>
          <a:p>
            <a:pPr marL="342900" lvl="0" indent="-342900">
              <a:lnSpc>
                <a:spcPct val="115000"/>
              </a:lnSpc>
              <a:spcAft>
                <a:spcPts val="995"/>
              </a:spcAft>
              <a:buFont typeface="Symbol"/>
              <a:buChar char=""/>
            </a:pPr>
            <a:r>
              <a:rPr lang="en-US" sz="1000" dirty="0">
                <a:solidFill>
                  <a:srgbClr val="000000"/>
                </a:solidFill>
                <a:effectLst/>
                <a:latin typeface="Arial"/>
                <a:ea typeface="Times New Roman"/>
                <a:cs typeface="Times New Roman"/>
              </a:rPr>
              <a:t>Azure AD–based Multi-Factor Authentication services to protect on-premises infrastructure and applications, including Active Directory Federation Services (AD FS), Remote Access Server (RAS), or Internet Information Services (IIS)-based apps. </a:t>
            </a:r>
            <a:endParaRPr lang="en-GB" sz="1000" dirty="0">
              <a:effectLst/>
              <a:latin typeface="Arial"/>
              <a:ea typeface="Times New Roman"/>
              <a:cs typeface="Times New Roman"/>
            </a:endParaRPr>
          </a:p>
          <a:p>
            <a:pPr marL="342900" lvl="0" indent="-342900">
              <a:lnSpc>
                <a:spcPct val="115000"/>
              </a:lnSpc>
              <a:spcAft>
                <a:spcPts val="995"/>
              </a:spcAft>
              <a:buFont typeface="Symbol"/>
              <a:buChar char=""/>
            </a:pPr>
            <a:r>
              <a:rPr lang="en-US" sz="1000" dirty="0">
                <a:solidFill>
                  <a:srgbClr val="000000"/>
                </a:solidFill>
                <a:effectLst/>
                <a:latin typeface="Arial"/>
                <a:ea typeface="Times New Roman"/>
                <a:cs typeface="Times New Roman"/>
              </a:rPr>
              <a:t>One-time bypass allowing for skipping Multi-Factor Authentication for a single sign in to address legitimate emergencies when users do not have their phones readily available but need to sign in to their apps.</a:t>
            </a:r>
            <a:endParaRPr lang="en-GB" sz="1000" dirty="0">
              <a:effectLst/>
              <a:latin typeface="Arial"/>
              <a:ea typeface="Times New Roman"/>
              <a:cs typeface="Times New Roman"/>
            </a:endParaRPr>
          </a:p>
          <a:p>
            <a:pPr marL="342900" lvl="0" indent="-342900">
              <a:lnSpc>
                <a:spcPct val="115000"/>
              </a:lnSpc>
              <a:spcAft>
                <a:spcPts val="995"/>
              </a:spcAft>
              <a:buFont typeface="Symbol"/>
              <a:buChar char=""/>
            </a:pPr>
            <a:r>
              <a:rPr lang="en-US" sz="1000" dirty="0">
                <a:solidFill>
                  <a:srgbClr val="000000"/>
                </a:solidFill>
                <a:effectLst/>
                <a:latin typeface="Arial"/>
                <a:ea typeface="Times New Roman"/>
                <a:cs typeface="Times New Roman"/>
              </a:rPr>
              <a:t>Blocking and unblocking of users, temporarily denying their ability to authenticate via Multi-Factor Authentication. </a:t>
            </a:r>
            <a:endParaRPr lang="en-GB" sz="1000" dirty="0">
              <a:effectLst/>
              <a:latin typeface="Arial"/>
              <a:ea typeface="Times New Roman"/>
              <a:cs typeface="Times New Roman"/>
            </a:endParaRPr>
          </a:p>
          <a:p>
            <a:pPr marL="342900" lvl="0" indent="-342900">
              <a:lnSpc>
                <a:spcPct val="115000"/>
              </a:lnSpc>
              <a:spcAft>
                <a:spcPts val="995"/>
              </a:spcAft>
              <a:buFont typeface="Symbol"/>
              <a:buChar char=""/>
            </a:pPr>
            <a:r>
              <a:rPr lang="en-US" sz="1000" dirty="0">
                <a:solidFill>
                  <a:srgbClr val="000000"/>
                </a:solidFill>
                <a:effectLst/>
                <a:latin typeface="Arial"/>
                <a:ea typeface="Times New Roman"/>
                <a:cs typeface="Times New Roman"/>
              </a:rPr>
              <a:t>Customizable caller ID, identifying the number from which verification calls are made.</a:t>
            </a:r>
            <a:endParaRPr lang="en-GB" sz="1000" dirty="0">
              <a:effectLst/>
              <a:latin typeface="Arial"/>
              <a:ea typeface="Times New Roman"/>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8D301-CE72-40DF-933E-111E496E02D1}"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8: Creating and managing Azure AD</a:t>
            </a:r>
            <a:endParaRPr kumimoji="0" lang="en-GB" sz="1200" b="1" i="0" u="none" strike="noStrike" kern="1200" cap="none" spc="0" normalizeH="0" baseline="0" noProof="0" dirty="0">
              <a:ln>
                <a:noFill/>
              </a:ln>
              <a:solidFill>
                <a:srgbClr val="336699"/>
              </a:solidFill>
              <a:effectLst/>
              <a:uLnTx/>
              <a:uFillTx/>
              <a:latin typeface="Arial"/>
              <a:ea typeface="+mn-ea"/>
              <a:cs typeface="+mn-cs"/>
            </a:endParaRPr>
          </a:p>
        </p:txBody>
      </p:sp>
      <p:sp>
        <p:nvSpPr>
          <p:cNvPr id="7" name="TextBox 6"/>
          <p:cNvSpPr txBox="1"/>
          <p:nvPr/>
        </p:nvSpPr>
        <p:spPr>
          <a:xfrm>
            <a:off x="0" y="8890000"/>
            <a:ext cx="1871025" cy="246221"/>
          </a:xfrm>
          <a:prstGeom prst="rect">
            <a:avLst/>
          </a:prstGeom>
          <a:noFill/>
        </p:spPr>
        <p:txBody>
          <a:bodyPr vert="horz"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Arial"/>
                <a:ea typeface="+mn-ea"/>
                <a:cs typeface="+mn-cs"/>
              </a:rPr>
              <a:t>(More notes on the next slide)</a:t>
            </a:r>
            <a:endParaRPr kumimoji="0" lang="en-GB" sz="10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95161742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marL="342900" indent="-342900">
              <a:lnSpc>
                <a:spcPct val="115000"/>
              </a:lnSpc>
              <a:spcAft>
                <a:spcPts val="995"/>
              </a:spcAft>
              <a:buFont typeface="Symbol"/>
              <a:buChar char=""/>
            </a:pPr>
            <a:r>
              <a:rPr lang="en-US" sz="1000" dirty="0">
                <a:solidFill>
                  <a:srgbClr val="000000"/>
                </a:solidFill>
                <a:latin typeface="Arial"/>
                <a:ea typeface="Times New Roman"/>
                <a:cs typeface="Times New Roman"/>
              </a:rPr>
              <a:t>Advanced reporting and alerting in the form of security reports and fraud alerts. The alerts allow</a:t>
            </a:r>
            <a:r>
              <a:rPr lang="en-GB" sz="1000" dirty="0">
                <a:latin typeface="Arial"/>
                <a:ea typeface="Times New Roman"/>
                <a:cs typeface="Times New Roman"/>
              </a:rPr>
              <a:t> </a:t>
            </a:r>
            <a:r>
              <a:rPr lang="en-US" sz="1000" dirty="0">
                <a:solidFill>
                  <a:srgbClr val="000000"/>
                </a:solidFill>
                <a:latin typeface="Arial"/>
                <a:ea typeface="Times New Roman"/>
                <a:cs typeface="Times New Roman"/>
              </a:rPr>
              <a:t>users to notify their administrators whenever they receive an unauthorized authentication verification call.</a:t>
            </a:r>
            <a:endParaRPr lang="en-GB" sz="1000" dirty="0">
              <a:solidFill>
                <a:prstClr val="black"/>
              </a:solidFill>
              <a:latin typeface="Arial"/>
              <a:ea typeface="Times New Roman"/>
              <a:cs typeface="Times New Roman"/>
            </a:endParaRPr>
          </a:p>
          <a:p>
            <a:pPr marL="342900" lvl="0" indent="-342900">
              <a:lnSpc>
                <a:spcPct val="115000"/>
              </a:lnSpc>
              <a:spcAft>
                <a:spcPts val="995"/>
              </a:spcAft>
              <a:buFont typeface="Symbol"/>
              <a:buChar char=""/>
            </a:pPr>
            <a:r>
              <a:rPr lang="en-US" sz="1000" dirty="0">
                <a:solidFill>
                  <a:srgbClr val="000000"/>
                </a:solidFill>
                <a:latin typeface="Arial"/>
                <a:ea typeface="Times New Roman"/>
                <a:cs typeface="Times New Roman"/>
              </a:rPr>
              <a:t>Customizable voice messages during verification phone calls.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8D301-CE72-40DF-933E-111E496E02D1}"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8: Creating and managing Azure AD</a:t>
            </a:r>
            <a:endParaRPr kumimoji="0" lang="en-GB" sz="1200" b="1" i="0" u="none" strike="noStrike" kern="1200" cap="none" spc="0" normalizeH="0" baseline="0" noProof="0" dirty="0">
              <a:ln>
                <a:noFill/>
              </a:ln>
              <a:solidFill>
                <a:srgbClr val="336699"/>
              </a:solidFill>
              <a:effectLst/>
              <a:uLnTx/>
              <a:uFillTx/>
              <a:latin typeface="Arial"/>
              <a:ea typeface="+mn-ea"/>
              <a:cs typeface="+mn-cs"/>
            </a:endParaRPr>
          </a:p>
        </p:txBody>
      </p:sp>
    </p:spTree>
    <p:extLst>
      <p:ext uri="{BB962C8B-B14F-4D97-AF65-F5344CB8AC3E}">
        <p14:creationId xmlns:p14="http://schemas.microsoft.com/office/powerpoint/2010/main" val="388137905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112</a:t>
            </a:fld>
            <a:endParaRPr lang="en-US"/>
          </a:p>
        </p:txBody>
      </p:sp>
    </p:spTree>
    <p:extLst>
      <p:ext uri="{BB962C8B-B14F-4D97-AF65-F5344CB8AC3E}">
        <p14:creationId xmlns:p14="http://schemas.microsoft.com/office/powerpoint/2010/main" val="2526682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Describe different ways of interacting with Azure resources.</a:t>
            </a:r>
          </a:p>
        </p:txBody>
      </p:sp>
      <p:sp>
        <p:nvSpPr>
          <p:cNvPr id="4" name="Slide Number Placeholder 3"/>
          <p:cNvSpPr>
            <a:spLocks noGrp="1"/>
          </p:cNvSpPr>
          <p:nvPr>
            <p:ph type="sldNum" sz="quarter" idx="10"/>
          </p:nvPr>
        </p:nvSpPr>
        <p:spPr/>
        <p:txBody>
          <a:bodyPr/>
          <a:lstStyle/>
          <a:p>
            <a:fld id="{EE832A03-5DE3-4714-A0E6-C4F18A9E3605}" type="slidenum">
              <a:rPr lang="en-US" smtClean="0"/>
              <a:t>13</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0000"/>
                </a:solidFill>
                <a:latin typeface="Arial"/>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336699"/>
                </a:solidFill>
                <a:latin typeface="Arial"/>
              </a:rPr>
              <a:t>1: Getting started with Microsoft Azure</a:t>
            </a:r>
          </a:p>
        </p:txBody>
      </p:sp>
    </p:spTree>
    <p:extLst>
      <p:ext uri="{BB962C8B-B14F-4D97-AF65-F5344CB8AC3E}">
        <p14:creationId xmlns:p14="http://schemas.microsoft.com/office/powerpoint/2010/main" val="421981025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GB" sz="1000" dirty="0">
                <a:latin typeface="Arial"/>
                <a:ea typeface="Calibri"/>
                <a:cs typeface="Times New Roman"/>
              </a:rPr>
              <a:t>Point out that the use of password-based single SSO applications from Access Panel requires installation of the Access Panel Extension add-on and enabling it in the browser. Such extensions are available for newer versions of Internet Explorer (starting with Internet Explorer 8), Chrome, and Firefox. Opening an application for the first time triggers its installation.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8D301-CE72-40DF-933E-111E496E02D1}"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8: Creating and managing Azure AD</a:t>
            </a:r>
            <a:endParaRPr kumimoji="0" lang="en-GB" sz="1200" b="1" i="0" u="none" strike="noStrike" kern="1200" cap="none" spc="0" normalizeH="0" baseline="0" noProof="0" dirty="0">
              <a:ln>
                <a:noFill/>
              </a:ln>
              <a:solidFill>
                <a:srgbClr val="336699"/>
              </a:solidFill>
              <a:effectLst/>
              <a:uLnTx/>
              <a:uFillTx/>
              <a:latin typeface="Arial"/>
              <a:ea typeface="+mn-ea"/>
              <a:cs typeface="+mn-cs"/>
            </a:endParaRPr>
          </a:p>
        </p:txBody>
      </p:sp>
    </p:spTree>
    <p:extLst>
      <p:ext uri="{BB962C8B-B14F-4D97-AF65-F5344CB8AC3E}">
        <p14:creationId xmlns:p14="http://schemas.microsoft.com/office/powerpoint/2010/main" val="13677111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114</a:t>
            </a:fld>
            <a:endParaRPr lang="en-US"/>
          </a:p>
        </p:txBody>
      </p:sp>
    </p:spTree>
    <p:extLst>
      <p:ext uri="{BB962C8B-B14F-4D97-AF65-F5344CB8AC3E}">
        <p14:creationId xmlns:p14="http://schemas.microsoft.com/office/powerpoint/2010/main" val="386388709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115</a:t>
            </a:fld>
            <a:endParaRPr lang="en-US"/>
          </a:p>
        </p:txBody>
      </p:sp>
    </p:spTree>
    <p:extLst>
      <p:ext uri="{BB962C8B-B14F-4D97-AF65-F5344CB8AC3E}">
        <p14:creationId xmlns:p14="http://schemas.microsoft.com/office/powerpoint/2010/main" val="20853235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E41278-A97F-6B4E-8A96-38954C528C7E}" type="slidenum">
              <a:rPr lang="en-US" smtClean="0"/>
              <a:t>116</a:t>
            </a:fld>
            <a:endParaRPr lang="en-US"/>
          </a:p>
        </p:txBody>
      </p:sp>
    </p:spTree>
    <p:extLst>
      <p:ext uri="{BB962C8B-B14F-4D97-AF65-F5344CB8AC3E}">
        <p14:creationId xmlns:p14="http://schemas.microsoft.com/office/powerpoint/2010/main" val="3168780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EE832A03-5DE3-4714-A0E6-C4F18A9E3605}" type="slidenum">
              <a:rPr lang="en-US" smtClean="0"/>
              <a:t>14</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0000"/>
                </a:solidFill>
                <a:latin typeface="Arial"/>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336699"/>
                </a:solidFill>
                <a:latin typeface="Arial"/>
              </a:rPr>
              <a:t>1: Getting started with Microsoft Azure</a:t>
            </a:r>
          </a:p>
        </p:txBody>
      </p:sp>
    </p:spTree>
    <p:extLst>
      <p:ext uri="{BB962C8B-B14F-4D97-AF65-F5344CB8AC3E}">
        <p14:creationId xmlns:p14="http://schemas.microsoft.com/office/powerpoint/2010/main" val="3562409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endParaRPr lang="en-GB"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637C8265-FC00-47B8-A2C1-4B26EFABD189}" type="slidenum">
              <a:rPr lang="en-GB" smtClean="0"/>
              <a:t>16</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a:rPr>
              <a:t>3: Virtual machines in Microsoft Azure</a:t>
            </a:r>
          </a:p>
        </p:txBody>
      </p:sp>
    </p:spTree>
    <p:extLst>
      <p:ext uri="{BB962C8B-B14F-4D97-AF65-F5344CB8AC3E}">
        <p14:creationId xmlns:p14="http://schemas.microsoft.com/office/powerpoint/2010/main" val="1227388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GB" sz="1000" dirty="0">
                <a:latin typeface="Arial"/>
                <a:ea typeface="Calibri"/>
                <a:cs typeface="Times New Roman"/>
              </a:rPr>
              <a:t>Explain the main benefits of deploying VMs in Azure. Discuss some common scenarios. In addition, explain the differences between on-premises Microsoft Hyper-V VMs and VMs in Azure. Lastly, mention the method of calculating Azure VM charges.</a:t>
            </a:r>
          </a:p>
          <a:p>
            <a:pPr>
              <a:lnSpc>
                <a:spcPct val="115000"/>
              </a:lnSpc>
              <a:spcAft>
                <a:spcPts val="1000"/>
              </a:spcAft>
            </a:pPr>
            <a:r>
              <a:rPr lang="en-GB" sz="1000" dirty="0">
                <a:latin typeface="Arial"/>
                <a:ea typeface="Calibri"/>
                <a:cs typeface="Times New Roman"/>
              </a:rPr>
              <a:t>There are additional slides for this topic.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7C8265-FC00-47B8-A2C1-4B26EFABD189}"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336699"/>
                </a:solidFill>
                <a:effectLst/>
                <a:uLnTx/>
                <a:uFillTx/>
                <a:latin typeface="Arial"/>
                <a:ea typeface="+mn-ea"/>
                <a:cs typeface="+mn-cs"/>
              </a:rPr>
              <a:t>3: Virtual machines in Microsoft Azure</a:t>
            </a:r>
          </a:p>
        </p:txBody>
      </p:sp>
    </p:spTree>
    <p:extLst>
      <p:ext uri="{BB962C8B-B14F-4D97-AF65-F5344CB8AC3E}">
        <p14:creationId xmlns:p14="http://schemas.microsoft.com/office/powerpoint/2010/main" val="2387576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Describe the categories of Azure VM sizes.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7C8265-FC00-47B8-A2C1-4B26EFABD189}"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336699"/>
                </a:solidFill>
                <a:effectLst/>
                <a:uLnTx/>
                <a:uFillTx/>
                <a:latin typeface="Arial"/>
                <a:ea typeface="+mn-ea"/>
                <a:cs typeface="+mn-cs"/>
              </a:rPr>
              <a:t>3: Virtual machines in Microsoft Azure</a:t>
            </a:r>
          </a:p>
        </p:txBody>
      </p:sp>
    </p:spTree>
    <p:extLst>
      <p:ext uri="{BB962C8B-B14F-4D97-AF65-F5344CB8AC3E}">
        <p14:creationId xmlns:p14="http://schemas.microsoft.com/office/powerpoint/2010/main" val="3723112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endParaRPr lang="en-US" sz="1800" kern="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2813" eaLnBrk="0" fontAlgn="base" hangingPunct="0">
              <a:spcBef>
                <a:spcPct val="0"/>
              </a:spcBef>
              <a:spcAft>
                <a:spcPct val="0"/>
              </a:spcAft>
              <a:defRPr/>
            </a:pPr>
            <a:r>
              <a:rPr lang="en-US" altLang="en-US" sz="400" kern="0">
                <a:solidFill>
                  <a:prstClr val="black"/>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EC0EFBC5-EFC8-4C83-8EB1-BF3F69A97706}" type="datetime8">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9/11/2018 10:28 AM</a:t>
            </a:fld>
            <a:endParaRPr lang="en-US" altLang="en-US" sz="1800" kern="0">
              <a:solidFill>
                <a:prstClr val="black"/>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A843FFF4-B3C3-4CAC-852D-FD5D209A36F7}" type="slidenum">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19</a:t>
            </a:fld>
            <a:endParaRPr lang="en-US" altLang="en-US" sz="1800" kern="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194230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2000" b="0" i="0" u="none" strike="noStrike" kern="1200" cap="none" spc="0" normalizeH="0" baseline="0" noProof="0" dirty="0">
                <a:ln>
                  <a:noFill/>
                </a:ln>
                <a:solidFill>
                  <a:srgbClr val="000000"/>
                </a:solidFill>
                <a:effectLst/>
                <a:uLnTx/>
                <a:uFillTx/>
                <a:latin typeface="Verdana"/>
                <a:ea typeface="+mn-ea"/>
                <a:cs typeface="+mn-cs"/>
              </a:rPr>
              <a:t>The Azure Portal based experience:</a:t>
            </a:r>
          </a:p>
          <a:p>
            <a:pPr marL="457200" marR="0" lvl="2" indent="0" algn="l" defTabSz="914400" rtl="0" eaLnBrk="1" fontAlgn="auto" latinLnBrk="0" hangingPunct="1">
              <a:lnSpc>
                <a:spcPct val="100000"/>
              </a:lnSpc>
              <a:spcBef>
                <a:spcPts val="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VM name</a:t>
            </a:r>
          </a:p>
          <a:p>
            <a:pPr marL="457200" marR="0" lvl="2" indent="0" algn="l" defTabSz="914400" rtl="0" eaLnBrk="1" fontAlgn="auto" latinLnBrk="0" hangingPunct="1">
              <a:lnSpc>
                <a:spcPct val="100000"/>
              </a:lnSpc>
              <a:spcBef>
                <a:spcPts val="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VM disk type</a:t>
            </a:r>
          </a:p>
          <a:p>
            <a:pPr marL="457200" marR="0" lvl="2" indent="0" algn="l" defTabSz="914400" rtl="0" eaLnBrk="1" fontAlgn="auto" latinLnBrk="0" hangingPunct="1">
              <a:lnSpc>
                <a:spcPct val="100000"/>
              </a:lnSpc>
              <a:spcBef>
                <a:spcPts val="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User name and password</a:t>
            </a:r>
          </a:p>
          <a:p>
            <a:pPr marL="457200" marR="0" lvl="2" indent="0" algn="l" defTabSz="914400" rtl="0" eaLnBrk="1" fontAlgn="auto" latinLnBrk="0" hangingPunct="1">
              <a:lnSpc>
                <a:spcPct val="100000"/>
              </a:lnSpc>
              <a:spcBef>
                <a:spcPts val="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User name and SSH public key (Linux only)</a:t>
            </a:r>
          </a:p>
          <a:p>
            <a:pPr marL="457200" marR="0" lvl="2" indent="0" algn="l" defTabSz="914400" rtl="0" eaLnBrk="1" fontAlgn="auto" latinLnBrk="0" hangingPunct="1">
              <a:lnSpc>
                <a:spcPct val="100000"/>
              </a:lnSpc>
              <a:spcBef>
                <a:spcPts val="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Subscription</a:t>
            </a:r>
          </a:p>
          <a:p>
            <a:pPr marL="457200" marR="0" lvl="2" indent="0" algn="l" defTabSz="914400" rtl="0" eaLnBrk="1" fontAlgn="auto" latinLnBrk="0" hangingPunct="1">
              <a:lnSpc>
                <a:spcPct val="100000"/>
              </a:lnSpc>
              <a:spcBef>
                <a:spcPts val="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Resource group</a:t>
            </a:r>
          </a:p>
          <a:p>
            <a:pPr marL="457200" marR="0" lvl="2" indent="0" algn="l" defTabSz="914400" rtl="0" eaLnBrk="1" fontAlgn="auto" latinLnBrk="0" hangingPunct="1">
              <a:lnSpc>
                <a:spcPct val="100000"/>
              </a:lnSpc>
              <a:spcBef>
                <a:spcPts val="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Location</a:t>
            </a:r>
          </a:p>
          <a:p>
            <a:pPr marL="457200" marR="0" lvl="2" indent="0" algn="l" defTabSz="914400" rtl="0" eaLnBrk="1" fontAlgn="auto" latinLnBrk="0" hangingPunct="1">
              <a:lnSpc>
                <a:spcPct val="100000"/>
              </a:lnSpc>
              <a:spcBef>
                <a:spcPts val="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VM size</a:t>
            </a:r>
          </a:p>
          <a:p>
            <a:pPr marL="457200" marR="0" lvl="2" indent="0" algn="l" defTabSz="914400" rtl="0" eaLnBrk="1" fontAlgn="auto" latinLnBrk="0" hangingPunct="1">
              <a:lnSpc>
                <a:spcPct val="100000"/>
              </a:lnSpc>
              <a:spcBef>
                <a:spcPts val="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Storage (managed or non-managed disks)</a:t>
            </a:r>
          </a:p>
          <a:p>
            <a:pPr marL="457200" marR="0" lvl="2" indent="0" algn="l" defTabSz="914400" rtl="0" eaLnBrk="1" fontAlgn="auto" latinLnBrk="0" hangingPunct="1">
              <a:lnSpc>
                <a:spcPct val="100000"/>
              </a:lnSpc>
              <a:spcBef>
                <a:spcPts val="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Storage account (non-managed disks only)</a:t>
            </a:r>
          </a:p>
          <a:p>
            <a:pPr marL="457200" marR="0" lvl="2" indent="0" algn="l" defTabSz="914400" rtl="0" eaLnBrk="1" fontAlgn="auto" latinLnBrk="0" hangingPunct="1">
              <a:lnSpc>
                <a:spcPct val="100000"/>
              </a:lnSpc>
              <a:spcBef>
                <a:spcPts val="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Virtual network and subnet</a:t>
            </a:r>
          </a:p>
          <a:p>
            <a:pPr marL="457200" marR="0" lvl="2" indent="0" algn="l" defTabSz="914400" rtl="0" eaLnBrk="1" fontAlgn="auto" latinLnBrk="0" hangingPunct="1">
              <a:lnSpc>
                <a:spcPct val="100000"/>
              </a:lnSpc>
              <a:spcBef>
                <a:spcPts val="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Public IP address</a:t>
            </a:r>
          </a:p>
          <a:p>
            <a:pPr marL="457200" marR="0" lvl="2" indent="0" algn="l" defTabSz="914400" rtl="0" eaLnBrk="1" fontAlgn="auto" latinLnBrk="0" hangingPunct="1">
              <a:lnSpc>
                <a:spcPct val="100000"/>
              </a:lnSpc>
              <a:spcBef>
                <a:spcPts val="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Network security group</a:t>
            </a:r>
          </a:p>
          <a:p>
            <a:pPr marL="457200" marR="0" lvl="2" indent="0" algn="l" defTabSz="914400" rtl="0" eaLnBrk="1" fontAlgn="auto" latinLnBrk="0" hangingPunct="1">
              <a:lnSpc>
                <a:spcPct val="100000"/>
              </a:lnSpc>
              <a:spcBef>
                <a:spcPts val="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Extensions</a:t>
            </a:r>
          </a:p>
          <a:p>
            <a:pPr marL="457200" marR="0" lvl="2" indent="0" algn="l" defTabSz="914400" rtl="0" eaLnBrk="1" fontAlgn="auto" latinLnBrk="0" hangingPunct="1">
              <a:lnSpc>
                <a:spcPct val="100000"/>
              </a:lnSpc>
              <a:spcBef>
                <a:spcPts val="0"/>
              </a:spcBef>
              <a:spcAft>
                <a:spcPts val="0"/>
              </a:spcAft>
              <a:buClrTx/>
              <a:buSzPct val="100000"/>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Monitoring and the corresponding Diagnostics storage account</a:t>
            </a:r>
          </a:p>
        </p:txBody>
      </p:sp>
      <p:sp>
        <p:nvSpPr>
          <p:cNvPr id="4" name="Slide Number Placeholder 3"/>
          <p:cNvSpPr>
            <a:spLocks noGrp="1"/>
          </p:cNvSpPr>
          <p:nvPr>
            <p:ph type="sldNum" sz="quarter" idx="10"/>
          </p:nvPr>
        </p:nvSpPr>
        <p:spPr/>
        <p:txBody>
          <a:bodyPr/>
          <a:lstStyle/>
          <a:p>
            <a:fld id="{8CA0A914-6441-46D3-A4D9-FB6C6AD14F59}" type="slidenum">
              <a:rPr lang="en-US" smtClean="0"/>
              <a:t>20</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0000"/>
                </a:solidFill>
                <a:latin typeface="Arial"/>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336699"/>
                </a:solidFill>
                <a:latin typeface="Arial"/>
              </a:rPr>
              <a:t>3: Implementing virtual machines</a:t>
            </a:r>
          </a:p>
        </p:txBody>
      </p:sp>
    </p:spTree>
    <p:extLst>
      <p:ext uri="{BB962C8B-B14F-4D97-AF65-F5344CB8AC3E}">
        <p14:creationId xmlns:p14="http://schemas.microsoft.com/office/powerpoint/2010/main" val="1165772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https://docs.microsoft.com/en-us/azure/virtual-machines/windows/quick-create-portal</a:t>
            </a:r>
          </a:p>
          <a:p>
            <a:r>
              <a:rPr lang="en-US" dirty="0"/>
              <a:t>https://docs.microsoft.com/en-us/azure/virtual-machines/linux/quick-create-portal</a:t>
            </a:r>
          </a:p>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21</a:t>
            </a:fld>
            <a:endParaRPr lang="en-US"/>
          </a:p>
        </p:txBody>
      </p:sp>
    </p:spTree>
    <p:extLst>
      <p:ext uri="{BB962C8B-B14F-4D97-AF65-F5344CB8AC3E}">
        <p14:creationId xmlns:p14="http://schemas.microsoft.com/office/powerpoint/2010/main" val="2832332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Describe the different methods of deploying Azure Resource Manager templates.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7C8265-FC00-47B8-A2C1-4B26EFABD189}"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336699"/>
                </a:solidFill>
                <a:effectLst/>
                <a:uLnTx/>
                <a:uFillTx/>
                <a:latin typeface="Arial"/>
                <a:ea typeface="+mn-ea"/>
                <a:cs typeface="+mn-cs"/>
              </a:rPr>
              <a:t>3: Virtual machines in Microsoft Azure</a:t>
            </a:r>
          </a:p>
        </p:txBody>
      </p:sp>
    </p:spTree>
    <p:extLst>
      <p:ext uri="{BB962C8B-B14F-4D97-AF65-F5344CB8AC3E}">
        <p14:creationId xmlns:p14="http://schemas.microsoft.com/office/powerpoint/2010/main" val="3360297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9/11/2018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0093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300"/>
              </a:lnSpc>
              <a:spcBef>
                <a:spcPts val="900"/>
              </a:spcBef>
              <a:spcAft>
                <a:spcPts val="300"/>
              </a:spcAft>
            </a:pPr>
            <a:endParaRPr lang="en-US" sz="1000" b="1" dirty="0">
              <a:effectLst/>
              <a:latin typeface="Arial"/>
              <a:ea typeface="Times New Roman"/>
              <a:cs typeface="Segoe UI"/>
            </a:endParaRPr>
          </a:p>
          <a:p>
            <a:pPr>
              <a:lnSpc>
                <a:spcPts val="1300"/>
              </a:lnSpc>
              <a:spcBef>
                <a:spcPts val="900"/>
              </a:spcBef>
              <a:spcAft>
                <a:spcPts val="300"/>
              </a:spcAft>
            </a:pPr>
            <a:r>
              <a:rPr lang="en-US" sz="1000" b="1" dirty="0">
                <a:effectLst/>
                <a:latin typeface="Arial"/>
                <a:ea typeface="Times New Roman"/>
                <a:cs typeface="Segoe UI"/>
              </a:rPr>
              <a:t>High level demonstration steps</a:t>
            </a:r>
            <a:endParaRPr lang="en-GB" sz="1000" b="1" dirty="0">
              <a:effectLst/>
              <a:latin typeface="Arial"/>
              <a:ea typeface="Times New Roman"/>
              <a:cs typeface="Segoe UI"/>
            </a:endParaRPr>
          </a:p>
          <a:p>
            <a:pPr marL="342900" lvl="0" indent="-342900">
              <a:lnSpc>
                <a:spcPct val="115000"/>
              </a:lnSpc>
              <a:spcAft>
                <a:spcPts val="995"/>
              </a:spcAft>
              <a:buFont typeface="+mj-lt"/>
              <a:buAutoNum type="arabicPeriod"/>
            </a:pPr>
            <a:r>
              <a:rPr lang="en-US" sz="1000" dirty="0">
                <a:effectLst/>
                <a:latin typeface="Arial"/>
                <a:ea typeface="Times New Roman"/>
                <a:cs typeface="Times New Roman"/>
              </a:rPr>
              <a:t>From the classroom VM, start </a:t>
            </a:r>
            <a:r>
              <a:rPr lang="en-US" sz="1000" b="1" dirty="0">
                <a:effectLst/>
                <a:latin typeface="Arial"/>
                <a:ea typeface="Times New Roman"/>
                <a:cs typeface="Times New Roman"/>
              </a:rPr>
              <a:t>Internet Explorer </a:t>
            </a:r>
            <a:r>
              <a:rPr lang="en-US" sz="1000" dirty="0">
                <a:effectLst/>
                <a:latin typeface="Arial"/>
                <a:ea typeface="Times New Roman"/>
                <a:cs typeface="Times New Roman"/>
              </a:rPr>
              <a:t>and browse to </a:t>
            </a:r>
            <a:r>
              <a:rPr lang="en-US" sz="1000" b="1" dirty="0">
                <a:effectLst/>
                <a:latin typeface="Arial"/>
                <a:ea typeface="Times New Roman"/>
                <a:cs typeface="Times New Roman"/>
              </a:rPr>
              <a:t>https://github.com/Azure</a:t>
            </a:r>
            <a:br>
              <a:rPr lang="en-US" sz="1000" b="1" dirty="0">
                <a:effectLst/>
                <a:latin typeface="Arial"/>
                <a:ea typeface="Times New Roman"/>
                <a:cs typeface="Times New Roman"/>
              </a:rPr>
            </a:br>
            <a:r>
              <a:rPr lang="en-US" sz="1000" b="1" dirty="0">
                <a:latin typeface="Arial"/>
                <a:cs typeface="Times New Roman"/>
              </a:rPr>
              <a:t>/azure-</a:t>
            </a:r>
            <a:r>
              <a:rPr lang="en-US" sz="1000" b="1" dirty="0" err="1">
                <a:latin typeface="Arial"/>
                <a:cs typeface="Times New Roman"/>
              </a:rPr>
              <a:t>quickstart</a:t>
            </a:r>
            <a:r>
              <a:rPr lang="en-US" sz="1000" b="1" dirty="0">
                <a:latin typeface="Arial"/>
                <a:cs typeface="Times New Roman"/>
              </a:rPr>
              <a:t>-templates/tree/master/101-vm-simple-windows</a:t>
            </a:r>
            <a:r>
              <a:rPr lang="en-US" sz="1000" dirty="0">
                <a:effectLst/>
                <a:latin typeface="Arial"/>
                <a:ea typeface="Times New Roman"/>
                <a:cs typeface="Times New Roman"/>
              </a:rPr>
              <a:t>.</a:t>
            </a:r>
            <a:endParaRPr lang="en-GB" sz="10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000" dirty="0">
                <a:solidFill>
                  <a:srgbClr val="000000"/>
                </a:solidFill>
                <a:effectLst/>
                <a:latin typeface="Arial"/>
                <a:ea typeface="Times New Roman"/>
                <a:cs typeface="Times New Roman"/>
              </a:rPr>
              <a:t>On the </a:t>
            </a:r>
            <a:r>
              <a:rPr lang="en-US" sz="1000" b="1" dirty="0">
                <a:effectLst/>
                <a:latin typeface="Arial"/>
                <a:ea typeface="Times New Roman"/>
                <a:cs typeface="Times New Roman"/>
              </a:rPr>
              <a:t>Very simple deployment of a Windows VM </a:t>
            </a:r>
            <a:r>
              <a:rPr lang="en-US" sz="1000" dirty="0">
                <a:solidFill>
                  <a:srgbClr val="000000"/>
                </a:solidFill>
                <a:effectLst/>
                <a:latin typeface="Arial"/>
                <a:ea typeface="Times New Roman"/>
                <a:cs typeface="Times New Roman"/>
              </a:rPr>
              <a:t>page, click </a:t>
            </a:r>
            <a:r>
              <a:rPr lang="en-US" sz="1000" b="1" dirty="0">
                <a:effectLst/>
                <a:latin typeface="Arial"/>
                <a:ea typeface="Times New Roman"/>
                <a:cs typeface="Times New Roman"/>
              </a:rPr>
              <a:t>Deploy to Azure</a:t>
            </a:r>
            <a:r>
              <a:rPr lang="en-US" sz="1000" dirty="0">
                <a:solidFill>
                  <a:srgbClr val="000000"/>
                </a:solidFill>
                <a:effectLst/>
                <a:latin typeface="Arial"/>
                <a:ea typeface="Times New Roman"/>
                <a:cs typeface="Times New Roman"/>
              </a:rPr>
              <a:t>.</a:t>
            </a:r>
            <a:endParaRPr lang="en-GB" sz="10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000" dirty="0">
                <a:solidFill>
                  <a:srgbClr val="000000"/>
                </a:solidFill>
                <a:effectLst/>
                <a:latin typeface="Arial"/>
                <a:ea typeface="Times New Roman"/>
                <a:cs typeface="Times New Roman"/>
              </a:rPr>
              <a:t>On the </a:t>
            </a:r>
            <a:r>
              <a:rPr lang="en-US" sz="1000" b="1" dirty="0">
                <a:effectLst/>
                <a:latin typeface="Arial"/>
                <a:ea typeface="Times New Roman"/>
                <a:cs typeface="Times New Roman"/>
              </a:rPr>
              <a:t>Custom deployment </a:t>
            </a:r>
            <a:r>
              <a:rPr lang="en-US" sz="1000" dirty="0">
                <a:solidFill>
                  <a:srgbClr val="000000"/>
                </a:solidFill>
                <a:effectLst/>
                <a:latin typeface="Arial"/>
                <a:ea typeface="Times New Roman"/>
                <a:cs typeface="Times New Roman"/>
              </a:rPr>
              <a:t>blade, specify the following:</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Subscription: Your subscription</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Resource group: </a:t>
            </a:r>
            <a:r>
              <a:rPr lang="en-US" sz="1000" b="1" dirty="0">
                <a:effectLst/>
                <a:latin typeface="Arial"/>
                <a:ea typeface="Times New Roman"/>
                <a:cs typeface="Times New Roman"/>
              </a:rPr>
              <a:t>Create new</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New resource group name: </a:t>
            </a:r>
            <a:r>
              <a:rPr lang="en-US" sz="1000" b="1" dirty="0">
                <a:effectLst/>
                <a:latin typeface="Arial"/>
                <a:ea typeface="Times New Roman"/>
                <a:cs typeface="Times New Roman"/>
              </a:rPr>
              <a:t>10979D03-DemoRG03</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Location: Azure region closest to the classroom location</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Admin Username: </a:t>
            </a:r>
            <a:r>
              <a:rPr lang="en-US" sz="1000" b="1" dirty="0">
                <a:effectLst/>
                <a:latin typeface="Arial"/>
                <a:ea typeface="Times New Roman"/>
                <a:cs typeface="Times New Roman"/>
              </a:rPr>
              <a:t>Student</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Admin Password: </a:t>
            </a:r>
            <a:r>
              <a:rPr lang="en-US" sz="1000" b="1" dirty="0">
                <a:effectLst/>
                <a:latin typeface="Arial"/>
                <a:ea typeface="Times New Roman"/>
                <a:cs typeface="Times New Roman"/>
              </a:rPr>
              <a:t>Pa55w.rd1234</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err="1">
                <a:solidFill>
                  <a:srgbClr val="000000"/>
                </a:solidFill>
                <a:effectLst/>
                <a:latin typeface="Arial"/>
                <a:ea typeface="Times New Roman"/>
                <a:cs typeface="Times New Roman"/>
              </a:rPr>
              <a:t>Dns</a:t>
            </a:r>
            <a:r>
              <a:rPr lang="en-US" sz="1000" dirty="0">
                <a:solidFill>
                  <a:srgbClr val="000000"/>
                </a:solidFill>
                <a:effectLst/>
                <a:latin typeface="Arial"/>
                <a:ea typeface="Times New Roman"/>
                <a:cs typeface="Times New Roman"/>
              </a:rPr>
              <a:t> Label Prefix: Unique string consisting of lower-case letters and digits</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Windows OS Version: </a:t>
            </a:r>
            <a:r>
              <a:rPr lang="en-US" sz="1000" b="1" dirty="0">
                <a:effectLst/>
                <a:latin typeface="Arial"/>
                <a:ea typeface="Times New Roman"/>
                <a:cs typeface="Times New Roman"/>
              </a:rPr>
              <a:t>2016-Datacenter</a:t>
            </a:r>
            <a:endParaRPr lang="en-GB" sz="10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GB" sz="1000" dirty="0">
                <a:solidFill>
                  <a:srgbClr val="000000"/>
                </a:solidFill>
                <a:latin typeface="Arial"/>
                <a:ea typeface="Calibri"/>
                <a:cs typeface="Times New Roman"/>
              </a:rPr>
              <a:t>Click </a:t>
            </a:r>
            <a:r>
              <a:rPr lang="en-GB" sz="1000" b="1" dirty="0">
                <a:solidFill>
                  <a:srgbClr val="000000"/>
                </a:solidFill>
                <a:latin typeface="Arial"/>
                <a:ea typeface="Calibri"/>
                <a:cs typeface="Times New Roman"/>
              </a:rPr>
              <a:t>I agree to the terms and conditions stated above</a:t>
            </a:r>
            <a:r>
              <a:rPr lang="en-GB" sz="1000" dirty="0">
                <a:solidFill>
                  <a:srgbClr val="000000"/>
                </a:solidFill>
                <a:latin typeface="Arial"/>
                <a:ea typeface="Calibri"/>
                <a:cs typeface="Times New Roman"/>
              </a:rPr>
              <a:t>.</a:t>
            </a:r>
          </a:p>
          <a:p>
            <a:pPr marL="342900" lvl="0" indent="-342900">
              <a:lnSpc>
                <a:spcPct val="115000"/>
              </a:lnSpc>
              <a:spcAft>
                <a:spcPts val="995"/>
              </a:spcAft>
              <a:buFont typeface="+mj-lt"/>
              <a:buAutoNum type="arabicPeriod"/>
            </a:pPr>
            <a:r>
              <a:rPr lang="en-GB" sz="1000" dirty="0">
                <a:solidFill>
                  <a:srgbClr val="000000"/>
                </a:solidFill>
                <a:latin typeface="Arial"/>
                <a:ea typeface="Calibri"/>
                <a:cs typeface="Times New Roman"/>
              </a:rPr>
              <a:t>Select the </a:t>
            </a:r>
            <a:r>
              <a:rPr lang="en-GB" sz="1000" b="1" dirty="0">
                <a:solidFill>
                  <a:srgbClr val="000000"/>
                </a:solidFill>
                <a:latin typeface="Arial"/>
                <a:ea typeface="Calibri"/>
                <a:cs typeface="Times New Roman"/>
              </a:rPr>
              <a:t>Pin to dashboard </a:t>
            </a:r>
            <a:r>
              <a:rPr lang="en-GB" sz="1000" dirty="0">
                <a:solidFill>
                  <a:srgbClr val="000000"/>
                </a:solidFill>
                <a:latin typeface="Arial"/>
                <a:ea typeface="Calibri"/>
                <a:cs typeface="Times New Roman"/>
              </a:rPr>
              <a:t>check box.</a:t>
            </a:r>
          </a:p>
          <a:p>
            <a:pPr marL="342900" lvl="0" indent="-342900">
              <a:lnSpc>
                <a:spcPct val="115000"/>
              </a:lnSpc>
              <a:spcAft>
                <a:spcPts val="995"/>
              </a:spcAft>
              <a:buFont typeface="+mj-lt"/>
              <a:buAutoNum type="arabicPeriod"/>
            </a:pPr>
            <a:r>
              <a:rPr lang="en-GB" sz="1000" dirty="0">
                <a:solidFill>
                  <a:srgbClr val="000000"/>
                </a:solidFill>
                <a:latin typeface="Arial"/>
                <a:ea typeface="Calibri"/>
                <a:cs typeface="Times New Roman"/>
              </a:rPr>
              <a:t>Click </a:t>
            </a:r>
            <a:r>
              <a:rPr lang="en-GB" sz="1000" b="1" dirty="0">
                <a:solidFill>
                  <a:srgbClr val="000000"/>
                </a:solidFill>
                <a:latin typeface="Arial"/>
                <a:ea typeface="Calibri"/>
                <a:cs typeface="Times New Roman"/>
              </a:rPr>
              <a:t>Purchase</a:t>
            </a:r>
            <a:r>
              <a:rPr lang="en-GB" sz="1000" dirty="0">
                <a:solidFill>
                  <a:srgbClr val="000000"/>
                </a:solidFill>
                <a:latin typeface="Arial"/>
                <a:ea typeface="Calibri"/>
                <a:cs typeface="Times New Roman"/>
              </a:rPr>
              <a:t>.</a:t>
            </a:r>
          </a:p>
          <a:p>
            <a:pPr marL="342900" lvl="0" indent="-342900">
              <a:lnSpc>
                <a:spcPct val="115000"/>
              </a:lnSpc>
              <a:spcAft>
                <a:spcPts val="995"/>
              </a:spcAft>
              <a:buFont typeface="+mj-lt"/>
              <a:buAutoNum type="arabicPeriod"/>
            </a:pPr>
            <a:r>
              <a:rPr lang="en-GB" sz="1000" dirty="0">
                <a:solidFill>
                  <a:srgbClr val="000000"/>
                </a:solidFill>
                <a:latin typeface="Arial"/>
                <a:ea typeface="Calibri"/>
                <a:cs typeface="Times New Roman"/>
              </a:rPr>
              <a:t>Note the </a:t>
            </a:r>
            <a:r>
              <a:rPr lang="en-GB" sz="1000" b="1" dirty="0">
                <a:solidFill>
                  <a:srgbClr val="000000"/>
                </a:solidFill>
                <a:latin typeface="Arial"/>
                <a:ea typeface="Calibri"/>
                <a:cs typeface="Times New Roman"/>
              </a:rPr>
              <a:t>Deployment started</a:t>
            </a:r>
            <a:r>
              <a:rPr lang="en-GB" sz="1000" dirty="0">
                <a:solidFill>
                  <a:srgbClr val="000000"/>
                </a:solidFill>
                <a:latin typeface="Arial"/>
                <a:ea typeface="Calibri"/>
                <a:cs typeface="Times New Roman"/>
              </a:rPr>
              <a:t> message in the notification area at the top of the page.</a:t>
            </a:r>
          </a:p>
          <a:p>
            <a:pPr marL="342900" lvl="0" indent="-342900">
              <a:lnSpc>
                <a:spcPct val="115000"/>
              </a:lnSpc>
              <a:spcAft>
                <a:spcPts val="995"/>
              </a:spcAft>
              <a:buFont typeface="+mj-lt"/>
              <a:buAutoNum type="arabicPeriod"/>
            </a:pPr>
            <a:r>
              <a:rPr lang="en-GB" sz="1000" dirty="0">
                <a:solidFill>
                  <a:srgbClr val="000000"/>
                </a:solidFill>
                <a:latin typeface="Arial"/>
                <a:ea typeface="Calibri"/>
                <a:cs typeface="Times New Roman"/>
              </a:rPr>
              <a:t>Do not wait for the deployment to complete. Continue with the next topic.</a:t>
            </a:r>
          </a:p>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23</a:t>
            </a:fld>
            <a:endParaRPr lang="en-US"/>
          </a:p>
        </p:txBody>
      </p:sp>
    </p:spTree>
    <p:extLst>
      <p:ext uri="{BB962C8B-B14F-4D97-AF65-F5344CB8AC3E}">
        <p14:creationId xmlns:p14="http://schemas.microsoft.com/office/powerpoint/2010/main" val="2517680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Use this slide to illustrate the distribution of VMs across fault domains and update domains.</a:t>
            </a:r>
          </a:p>
          <a:p>
            <a:pPr>
              <a:lnSpc>
                <a:spcPct val="115000"/>
              </a:lnSpc>
              <a:spcAft>
                <a:spcPts val="1000"/>
              </a:spcAft>
            </a:pPr>
            <a:r>
              <a:rPr lang="en-GB" sz="1000" dirty="0">
                <a:latin typeface="Arial"/>
                <a:ea typeface="Calibri"/>
                <a:cs typeface="Times New Roman"/>
              </a:rPr>
              <a:t>There is an additional slide for this topic.</a:t>
            </a:r>
          </a:p>
        </p:txBody>
      </p:sp>
      <p:sp>
        <p:nvSpPr>
          <p:cNvPr id="4" name="Slide Number Placeholder 3"/>
          <p:cNvSpPr>
            <a:spLocks noGrp="1"/>
          </p:cNvSpPr>
          <p:nvPr>
            <p:ph type="sldNum" sz="quarter" idx="10"/>
          </p:nvPr>
        </p:nvSpPr>
        <p:spPr/>
        <p:txBody>
          <a:bodyPr/>
          <a:lstStyle/>
          <a:p>
            <a:fld id="{637C8265-FC00-47B8-A2C1-4B26EFABD189}" type="slidenum">
              <a:rPr lang="en-GB" smtClean="0"/>
              <a:t>24</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a:rPr>
              <a:t>3: Virtual machines in Microsoft Azure</a:t>
            </a:r>
          </a:p>
        </p:txBody>
      </p:sp>
    </p:spTree>
    <p:extLst>
      <p:ext uri="{BB962C8B-B14F-4D97-AF65-F5344CB8AC3E}">
        <p14:creationId xmlns:p14="http://schemas.microsoft.com/office/powerpoint/2010/main" val="1734030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7C8265-FC00-47B8-A2C1-4B26EFABD189}"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336699"/>
                </a:solidFill>
                <a:effectLst/>
                <a:uLnTx/>
                <a:uFillTx/>
                <a:latin typeface="Arial"/>
                <a:ea typeface="+mn-ea"/>
                <a:cs typeface="+mn-cs"/>
              </a:rPr>
              <a:t>3: Virtual machines in Microsoft Azure</a:t>
            </a:r>
          </a:p>
        </p:txBody>
      </p:sp>
    </p:spTree>
    <p:extLst>
      <p:ext uri="{BB962C8B-B14F-4D97-AF65-F5344CB8AC3E}">
        <p14:creationId xmlns:p14="http://schemas.microsoft.com/office/powerpoint/2010/main" val="2385491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26</a:t>
            </a:fld>
            <a:endParaRPr lang="en-US"/>
          </a:p>
        </p:txBody>
      </p:sp>
    </p:spTree>
    <p:extLst>
      <p:ext uri="{BB962C8B-B14F-4D97-AF65-F5344CB8AC3E}">
        <p14:creationId xmlns:p14="http://schemas.microsoft.com/office/powerpoint/2010/main" val="3449742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Briefly review the functionality that each extension provides. Explain that this is just a subset of all VM extensions available for Azure VMs.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7C8265-FC00-47B8-A2C1-4B26EFABD189}"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336699"/>
                </a:solidFill>
                <a:effectLst/>
                <a:uLnTx/>
                <a:uFillTx/>
                <a:latin typeface="Arial"/>
                <a:ea typeface="+mn-ea"/>
                <a:cs typeface="+mn-cs"/>
              </a:rPr>
              <a:t>3: Virtual machines in Microsoft Azure</a:t>
            </a:r>
          </a:p>
        </p:txBody>
      </p:sp>
    </p:spTree>
    <p:extLst>
      <p:ext uri="{BB962C8B-B14F-4D97-AF65-F5344CB8AC3E}">
        <p14:creationId xmlns:p14="http://schemas.microsoft.com/office/powerpoint/2010/main" val="1605756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solidFill>
                  <a:srgbClr val="000000"/>
                </a:solidFill>
                <a:latin typeface="Arial"/>
                <a:ea typeface="Calibri"/>
                <a:cs typeface="Times New Roman"/>
              </a:rPr>
              <a:t>Describe the </a:t>
            </a:r>
            <a:r>
              <a:rPr lang="en-GB" sz="1000" dirty="0">
                <a:latin typeface="Arial"/>
                <a:ea typeface="Calibri"/>
                <a:cs typeface="Times New Roman"/>
              </a:rPr>
              <a:t>two primary methods of connecting to Windows and Linux Azure VMs.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7C8265-FC00-47B8-A2C1-4B26EFABD189}"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336699"/>
                </a:solidFill>
                <a:effectLst/>
                <a:uLnTx/>
                <a:uFillTx/>
                <a:latin typeface="Arial"/>
                <a:ea typeface="+mn-ea"/>
                <a:cs typeface="+mn-cs"/>
              </a:rPr>
              <a:t>3: Virtual machines in Microsoft Azure</a:t>
            </a:r>
          </a:p>
        </p:txBody>
      </p:sp>
    </p:spTree>
    <p:extLst>
      <p:ext uri="{BB962C8B-B14F-4D97-AF65-F5344CB8AC3E}">
        <p14:creationId xmlns:p14="http://schemas.microsoft.com/office/powerpoint/2010/main" val="2399486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29</a:t>
            </a:fld>
            <a:endParaRPr lang="en-US"/>
          </a:p>
        </p:txBody>
      </p:sp>
    </p:spTree>
    <p:extLst>
      <p:ext uri="{BB962C8B-B14F-4D97-AF65-F5344CB8AC3E}">
        <p14:creationId xmlns:p14="http://schemas.microsoft.com/office/powerpoint/2010/main" val="3654246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endParaRPr lang="en-GB"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637C8265-FC00-47B8-A2C1-4B26EFABD189}" type="slidenum">
              <a:rPr lang="en-GB" smtClean="0"/>
              <a:t>30</a:t>
            </a:fld>
            <a:endParaRPr lang="en-GB"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000000"/>
                </a:solidFill>
                <a:latin typeface="Arial"/>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rgbClr val="336699"/>
                </a:solidFill>
                <a:latin typeface="Arial"/>
              </a:rPr>
              <a:t>3: Virtual machines in Microsoft Azure</a:t>
            </a:r>
          </a:p>
        </p:txBody>
      </p:sp>
    </p:spTree>
    <p:extLst>
      <p:ext uri="{BB962C8B-B14F-4D97-AF65-F5344CB8AC3E}">
        <p14:creationId xmlns:p14="http://schemas.microsoft.com/office/powerpoint/2010/main" val="522735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Remind the students about virtual disks. Most of them will probably know about the virtual disks that Hyper‑V uses. If that is the case, you can focus on virtual disks that Microsoft Azure supports.</a:t>
            </a:r>
          </a:p>
          <a:p>
            <a:pPr>
              <a:lnSpc>
                <a:spcPct val="115000"/>
              </a:lnSpc>
              <a:spcAft>
                <a:spcPts val="1000"/>
              </a:spcAft>
            </a:pPr>
            <a:r>
              <a:rPr lang="en-GB" sz="1000" dirty="0">
                <a:latin typeface="Arial"/>
                <a:ea typeface="Calibri"/>
                <a:cs typeface="Times New Roman"/>
              </a:rPr>
              <a:t>Explain the basics of Azure VM disk structure and how Azure stores VM disks.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7C8265-FC00-47B8-A2C1-4B26EFABD189}"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336699"/>
                </a:solidFill>
                <a:effectLst/>
                <a:uLnTx/>
                <a:uFillTx/>
                <a:latin typeface="Arial"/>
                <a:ea typeface="+mn-ea"/>
                <a:cs typeface="+mn-cs"/>
              </a:rPr>
              <a:t>3: Virtual machines in Microsoft Azure</a:t>
            </a:r>
          </a:p>
        </p:txBody>
      </p:sp>
    </p:spTree>
    <p:extLst>
      <p:ext uri="{BB962C8B-B14F-4D97-AF65-F5344CB8AC3E}">
        <p14:creationId xmlns:p14="http://schemas.microsoft.com/office/powerpoint/2010/main" val="10107033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r>
              <a:rPr lang="en-IN" sz="1000" dirty="0">
                <a:latin typeface="Arial"/>
              </a:rPr>
              <a:t>Compare and contrast nonmanaged disks and managed disks.</a:t>
            </a:r>
            <a:endParaRPr lang="en-GB" sz="1000" dirty="0">
              <a:latin typeface="Aria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7C8265-FC00-47B8-A2C1-4B26EFABD189}"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336699"/>
                </a:solidFill>
                <a:effectLst/>
                <a:uLnTx/>
                <a:uFillTx/>
                <a:latin typeface="Arial"/>
                <a:ea typeface="+mn-ea"/>
                <a:cs typeface="+mn-cs"/>
              </a:rPr>
              <a:t>3: Virtual machines in Microsoft Azure</a:t>
            </a:r>
          </a:p>
        </p:txBody>
      </p:sp>
    </p:spTree>
    <p:extLst>
      <p:ext uri="{BB962C8B-B14F-4D97-AF65-F5344CB8AC3E}">
        <p14:creationId xmlns:p14="http://schemas.microsoft.com/office/powerpoint/2010/main" val="3040031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5</a:t>
            </a:fld>
            <a:endParaRPr lang="en-US"/>
          </a:p>
        </p:txBody>
      </p:sp>
    </p:spTree>
    <p:extLst>
      <p:ext uri="{BB962C8B-B14F-4D97-AF65-F5344CB8AC3E}">
        <p14:creationId xmlns:p14="http://schemas.microsoft.com/office/powerpoint/2010/main" val="1863054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Describe cross-premises and Azure-only scenarios that involve disk copy, attach, detach, and snapshot operations.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7C8265-FC00-47B8-A2C1-4B26EFABD189}"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336699"/>
                </a:solidFill>
                <a:effectLst/>
                <a:uLnTx/>
                <a:uFillTx/>
                <a:latin typeface="Arial"/>
                <a:ea typeface="+mn-ea"/>
                <a:cs typeface="+mn-cs"/>
              </a:rPr>
              <a:t>3: Virtual machines in Microsoft Azure</a:t>
            </a:r>
          </a:p>
        </p:txBody>
      </p:sp>
    </p:spTree>
    <p:extLst>
      <p:ext uri="{BB962C8B-B14F-4D97-AF65-F5344CB8AC3E}">
        <p14:creationId xmlns:p14="http://schemas.microsoft.com/office/powerpoint/2010/main" val="1145946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GB" sz="1000" dirty="0">
                <a:latin typeface="Arial"/>
                <a:ea typeface="Calibri"/>
                <a:cs typeface="Times New Roman"/>
              </a:rPr>
              <a:t>Depending on the students’ preference, focus on Storage Spaces–based Windows multidisk configuration or on Logical Volume Manager (LVM)/mdadm multidisk configuration on Linux. </a:t>
            </a:r>
          </a:p>
          <a:p>
            <a:pPr>
              <a:lnSpc>
                <a:spcPct val="115000"/>
              </a:lnSpc>
              <a:spcAft>
                <a:spcPts val="1000"/>
              </a:spcAft>
            </a:pPr>
            <a:r>
              <a:rPr lang="en-GB" sz="1000" dirty="0">
                <a:latin typeface="Arial"/>
                <a:ea typeface="Calibri"/>
                <a:cs typeface="Times New Roman"/>
              </a:rPr>
              <a:t>Point out that, in either case, the steps to configure a multidisk volume are identical to those for on-premises computers.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7C8265-FC00-47B8-A2C1-4B26EFABD189}"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336699"/>
                </a:solidFill>
                <a:effectLst/>
                <a:uLnTx/>
                <a:uFillTx/>
                <a:latin typeface="Arial"/>
                <a:ea typeface="+mn-ea"/>
                <a:cs typeface="+mn-cs"/>
              </a:rPr>
              <a:t>3: Virtual machines in Microsoft Azure</a:t>
            </a:r>
          </a:p>
        </p:txBody>
      </p:sp>
    </p:spTree>
    <p:extLst>
      <p:ext uri="{BB962C8B-B14F-4D97-AF65-F5344CB8AC3E}">
        <p14:creationId xmlns:p14="http://schemas.microsoft.com/office/powerpoint/2010/main" val="17027850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300"/>
              </a:lnSpc>
              <a:spcBef>
                <a:spcPts val="900"/>
              </a:spcBef>
              <a:spcAft>
                <a:spcPts val="300"/>
              </a:spcAft>
            </a:pPr>
            <a:r>
              <a:rPr lang="en-US" sz="1200" b="1" dirty="0">
                <a:effectLst/>
                <a:latin typeface="Arial"/>
                <a:ea typeface="Times New Roman"/>
                <a:cs typeface="Segoe UI"/>
              </a:rPr>
              <a:t>High level demonstration steps</a:t>
            </a:r>
            <a:endParaRPr lang="en-GB" sz="1200" b="1" dirty="0">
              <a:effectLst/>
              <a:latin typeface="Arial"/>
              <a:ea typeface="Times New Roman"/>
              <a:cs typeface="Segoe UI"/>
            </a:endParaRPr>
          </a:p>
          <a:p>
            <a:pPr marL="342900" lvl="0" indent="-342900">
              <a:lnSpc>
                <a:spcPct val="115000"/>
              </a:lnSpc>
              <a:spcAft>
                <a:spcPts val="995"/>
              </a:spcAft>
              <a:buFont typeface="+mj-lt"/>
              <a:buAutoNum type="arabicPeriod"/>
            </a:pPr>
            <a:r>
              <a:rPr lang="en-US" sz="1200" dirty="0">
                <a:effectLst/>
                <a:latin typeface="Arial"/>
                <a:ea typeface="Times New Roman"/>
                <a:cs typeface="Times New Roman"/>
              </a:rPr>
              <a:t>From the classroom VM, start Internet Explorer and browse to the Azure portal. If prompted, sign in by using the Microsoft account that is the Service Administrator of your Azure subscription.</a:t>
            </a:r>
            <a:endParaRPr lang="en-GB" sz="12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200" dirty="0">
                <a:effectLst/>
                <a:latin typeface="Arial"/>
                <a:ea typeface="Times New Roman"/>
                <a:cs typeface="Times New Roman"/>
              </a:rPr>
              <a:t>Navigate to the </a:t>
            </a:r>
            <a:r>
              <a:rPr lang="en-US" sz="1200" b="1" dirty="0">
                <a:effectLst/>
                <a:latin typeface="Arial"/>
                <a:ea typeface="Times New Roman"/>
                <a:cs typeface="Times New Roman"/>
              </a:rPr>
              <a:t>10979D03DemoVM1 </a:t>
            </a:r>
            <a:r>
              <a:rPr lang="en-US" sz="1200" dirty="0">
                <a:solidFill>
                  <a:srgbClr val="000000"/>
                </a:solidFill>
                <a:effectLst/>
                <a:latin typeface="Arial"/>
                <a:ea typeface="Times New Roman"/>
                <a:cs typeface="Times New Roman"/>
              </a:rPr>
              <a:t>blade. </a:t>
            </a:r>
            <a:endParaRPr lang="en-GB" sz="12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200" dirty="0">
                <a:effectLst/>
                <a:latin typeface="Arial"/>
                <a:ea typeface="Times New Roman"/>
                <a:cs typeface="Times New Roman"/>
              </a:rPr>
              <a:t>Add two standard storage managed disks, each with a size of 128 GB.</a:t>
            </a:r>
            <a:endParaRPr lang="en-GB" sz="12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200" dirty="0">
                <a:effectLst/>
                <a:latin typeface="Arial"/>
                <a:ea typeface="Times New Roman"/>
                <a:cs typeface="Times New Roman"/>
              </a:rPr>
              <a:t>Switch back the Remote Desktop session to </a:t>
            </a:r>
            <a:r>
              <a:rPr lang="en-US" sz="1200" b="1" dirty="0">
                <a:effectLst/>
                <a:latin typeface="Arial"/>
                <a:ea typeface="Times New Roman"/>
                <a:cs typeface="Times New Roman"/>
              </a:rPr>
              <a:t>10979D03DemoVM1</a:t>
            </a:r>
            <a:r>
              <a:rPr lang="en-US" sz="1200" dirty="0">
                <a:effectLst/>
                <a:latin typeface="Arial"/>
                <a:ea typeface="Times New Roman"/>
                <a:cs typeface="Times New Roman"/>
              </a:rPr>
              <a:t>.</a:t>
            </a:r>
            <a:endParaRPr lang="en-GB" sz="12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200" dirty="0">
                <a:effectLst/>
                <a:latin typeface="Arial"/>
                <a:ea typeface="Times New Roman"/>
                <a:cs typeface="Times New Roman"/>
              </a:rPr>
              <a:t>On </a:t>
            </a:r>
            <a:r>
              <a:rPr lang="en-US" sz="1200" b="1" dirty="0">
                <a:effectLst/>
                <a:latin typeface="Arial"/>
                <a:ea typeface="Times New Roman"/>
                <a:cs typeface="Times New Roman"/>
              </a:rPr>
              <a:t>10979D03DemoVM1</a:t>
            </a:r>
            <a:r>
              <a:rPr lang="en-US" sz="1200" dirty="0">
                <a:solidFill>
                  <a:srgbClr val="000000"/>
                </a:solidFill>
                <a:effectLst/>
                <a:latin typeface="Arial"/>
                <a:ea typeface="Times New Roman"/>
                <a:cs typeface="Times New Roman"/>
              </a:rPr>
              <a:t>, </a:t>
            </a:r>
            <a:r>
              <a:rPr lang="en-US" sz="1200" dirty="0">
                <a:effectLst/>
                <a:latin typeface="Arial"/>
                <a:ea typeface="Times New Roman"/>
                <a:cs typeface="Times New Roman"/>
              </a:rPr>
              <a:t>create a new simple volume by using both disks with default settings.</a:t>
            </a:r>
            <a:endParaRPr lang="en-GB" sz="12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200" dirty="0">
                <a:effectLst/>
                <a:latin typeface="Arial"/>
                <a:ea typeface="Times New Roman"/>
                <a:cs typeface="Times New Roman"/>
              </a:rPr>
              <a:t>Wait until the volume is fully formatted.</a:t>
            </a:r>
            <a:endParaRPr lang="en-GB" sz="12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200" dirty="0">
                <a:effectLst/>
                <a:latin typeface="Arial"/>
                <a:ea typeface="Times New Roman"/>
                <a:cs typeface="Times New Roman"/>
              </a:rPr>
              <a:t>Close the RDP connection.</a:t>
            </a:r>
            <a:endParaRPr lang="en-GB" sz="12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200" dirty="0">
                <a:effectLst/>
                <a:latin typeface="Arial"/>
                <a:ea typeface="Times New Roman"/>
                <a:cs typeface="Times New Roman"/>
              </a:rPr>
              <a:t>Delete all resource groups that you created in this module.</a:t>
            </a:r>
            <a:endParaRPr lang="en-GB" sz="12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200" dirty="0">
                <a:effectLst/>
                <a:latin typeface="Arial"/>
                <a:ea typeface="Times New Roman"/>
                <a:cs typeface="Times New Roman"/>
              </a:rPr>
              <a:t>Close all open windows on the classroom VM.</a:t>
            </a:r>
            <a:endParaRPr lang="en-GB" sz="1200" dirty="0">
              <a:effectLst/>
              <a:latin typeface="Arial"/>
              <a:ea typeface="Times New Roman"/>
              <a:cs typeface="Times New Roman"/>
            </a:endParaRPr>
          </a:p>
          <a:p>
            <a:pPr>
              <a:lnSpc>
                <a:spcPct val="115000"/>
              </a:lnSpc>
              <a:spcAft>
                <a:spcPts val="1000"/>
              </a:spcAft>
            </a:pPr>
            <a:r>
              <a:rPr lang="en-GB" sz="1200" b="1" dirty="0">
                <a:latin typeface="Arial"/>
                <a:ea typeface="Calibri"/>
                <a:cs typeface="Times New Roman"/>
              </a:rPr>
              <a:t>Preparation Steps</a:t>
            </a:r>
            <a:endParaRPr lang="en-GB" sz="1200" dirty="0">
              <a:latin typeface="Arial"/>
              <a:ea typeface="Calibri"/>
              <a:cs typeface="Times New Roman"/>
            </a:endParaRPr>
          </a:p>
          <a:p>
            <a:pPr>
              <a:lnSpc>
                <a:spcPct val="115000"/>
              </a:lnSpc>
              <a:spcAft>
                <a:spcPts val="1000"/>
              </a:spcAft>
            </a:pPr>
            <a:r>
              <a:rPr lang="en-GB" sz="1200" dirty="0">
                <a:latin typeface="Arial"/>
                <a:ea typeface="Calibri"/>
                <a:cs typeface="Times New Roman"/>
              </a:rPr>
              <a:t>Make sure you completed the previous demonstrations in this module.</a:t>
            </a:r>
          </a:p>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35</a:t>
            </a:fld>
            <a:endParaRPr lang="en-US"/>
          </a:p>
        </p:txBody>
      </p:sp>
    </p:spTree>
    <p:extLst>
      <p:ext uri="{BB962C8B-B14F-4D97-AF65-F5344CB8AC3E}">
        <p14:creationId xmlns:p14="http://schemas.microsoft.com/office/powerpoint/2010/main" val="3154896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36</a:t>
            </a:fld>
            <a:endParaRPr lang="en-US"/>
          </a:p>
        </p:txBody>
      </p:sp>
    </p:spTree>
    <p:extLst>
      <p:ext uri="{BB962C8B-B14F-4D97-AF65-F5344CB8AC3E}">
        <p14:creationId xmlns:p14="http://schemas.microsoft.com/office/powerpoint/2010/main" val="11679716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37</a:t>
            </a:fld>
            <a:endParaRPr lang="en-US"/>
          </a:p>
        </p:txBody>
      </p:sp>
    </p:spTree>
    <p:extLst>
      <p:ext uri="{BB962C8B-B14F-4D97-AF65-F5344CB8AC3E}">
        <p14:creationId xmlns:p14="http://schemas.microsoft.com/office/powerpoint/2010/main" val="18630546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endParaRPr lang="en-IN" sz="1000" dirty="0">
              <a:effectLst/>
              <a:latin typeface="Arial"/>
              <a:ea typeface="Times New Roman"/>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3E9E4C-86D2-4030-8E24-79CB72F697E0}"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4: Web Apps and cloud services</a:t>
            </a:r>
          </a:p>
        </p:txBody>
      </p:sp>
    </p:spTree>
    <p:extLst>
      <p:ext uri="{BB962C8B-B14F-4D97-AF65-F5344CB8AC3E}">
        <p14:creationId xmlns:p14="http://schemas.microsoft.com/office/powerpoint/2010/main" val="3488293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IN" sz="1000" dirty="0">
                <a:solidFill>
                  <a:srgbClr val="000000"/>
                </a:solidFill>
                <a:latin typeface="Arial"/>
                <a:ea typeface="Calibri"/>
                <a:cs typeface="Times New Roman"/>
              </a:rPr>
              <a:t>Describe the types of App Service apps and summarize the most prominent features of Web Apps.</a:t>
            </a:r>
            <a:endParaRPr lang="en-IN"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3E9E4C-86D2-4030-8E24-79CB72F697E0}"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4: Web Apps and cloud services</a:t>
            </a:r>
          </a:p>
        </p:txBody>
      </p:sp>
    </p:spTree>
    <p:extLst>
      <p:ext uri="{BB962C8B-B14F-4D97-AF65-F5344CB8AC3E}">
        <p14:creationId xmlns:p14="http://schemas.microsoft.com/office/powerpoint/2010/main" val="10175237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Provide an overview of the Web Apps feature of App Service. Explain that later lessons provide more detail about web apps.</a:t>
            </a:r>
            <a:r>
              <a:rPr lang="en-US" sz="1000" dirty="0">
                <a:solidFill>
                  <a:srgbClr val="B3B3B3"/>
                </a:solidFill>
                <a:latin typeface="Arial" panose="020B0604020202020204" pitchFamily="34" charset="0"/>
                <a:ea typeface="Calibri" panose="020F0502020204030204" pitchFamily="34" charset="0"/>
                <a:cs typeface="Times New Roman" panose="02020603050405020304" pitchFamily="18" charset="0"/>
              </a:rPr>
              <a:t> </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24C38C5E-9C40-474C-BE02-53505E4C2CF0}" type="slidenum">
              <a:rPr lang="en-US" b="0">
                <a:latin typeface="+mn-lt"/>
              </a:rPr>
              <a:t>40</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Implementing Azure App Service</a:t>
            </a:r>
          </a:p>
        </p:txBody>
      </p:sp>
    </p:spTree>
    <p:extLst>
      <p:ext uri="{BB962C8B-B14F-4D97-AF65-F5344CB8AC3E}">
        <p14:creationId xmlns:p14="http://schemas.microsoft.com/office/powerpoint/2010/main" val="39540367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Emphasize that the goal of that integration is to allow developers to use the same tools and platforms to develop mobile apps and web apps. Additionally, point out that Lesson 6 covers Mobile Apps in detail.</a:t>
            </a:r>
          </a:p>
        </p:txBody>
      </p:sp>
      <p:sp>
        <p:nvSpPr>
          <p:cNvPr id="4" name="Slide Number Placeholder 3"/>
          <p:cNvSpPr>
            <a:spLocks noGrp="1"/>
          </p:cNvSpPr>
          <p:nvPr>
            <p:ph type="sldNum" sz="quarter" idx="10"/>
          </p:nvPr>
        </p:nvSpPr>
        <p:spPr/>
        <p:txBody>
          <a:bodyPr/>
          <a:lstStyle/>
          <a:p>
            <a:fld id="{24C38C5E-9C40-474C-BE02-53505E4C2CF0}" type="slidenum">
              <a:rPr lang="en-US" b="0">
                <a:latin typeface="+mn-lt"/>
              </a:rPr>
              <a:t>41</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Implementing Azure App Service</a:t>
            </a:r>
          </a:p>
        </p:txBody>
      </p:sp>
    </p:spTree>
    <p:extLst>
      <p:ext uri="{BB962C8B-B14F-4D97-AF65-F5344CB8AC3E}">
        <p14:creationId xmlns:p14="http://schemas.microsoft.com/office/powerpoint/2010/main" val="32574250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If time permits, demonstrate how to create a logic app. Explain that developers can implement their own application programming interfaces (APIs) and develop solutions that will integrate with cloud-based apps.</a:t>
            </a:r>
          </a:p>
        </p:txBody>
      </p:sp>
      <p:sp>
        <p:nvSpPr>
          <p:cNvPr id="4" name="Slide Number Placeholder 3"/>
          <p:cNvSpPr>
            <a:spLocks noGrp="1"/>
          </p:cNvSpPr>
          <p:nvPr>
            <p:ph type="sldNum" sz="quarter" idx="10"/>
          </p:nvPr>
        </p:nvSpPr>
        <p:spPr/>
        <p:txBody>
          <a:bodyPr/>
          <a:lstStyle/>
          <a:p>
            <a:fld id="{24C38C5E-9C40-474C-BE02-53505E4C2CF0}" type="slidenum">
              <a:rPr lang="en-US" b="0">
                <a:latin typeface="+mn-lt"/>
              </a:rPr>
              <a:t>42</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Implementing Azure App Service</a:t>
            </a:r>
          </a:p>
        </p:txBody>
      </p:sp>
    </p:spTree>
    <p:extLst>
      <p:ext uri="{BB962C8B-B14F-4D97-AF65-F5344CB8AC3E}">
        <p14:creationId xmlns:p14="http://schemas.microsoft.com/office/powerpoint/2010/main" val="2862800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832A03-5DE3-4714-A0E6-C4F18A9E36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1: Getting started with Microsoft Azure</a:t>
            </a:r>
          </a:p>
        </p:txBody>
      </p:sp>
    </p:spTree>
    <p:extLst>
      <p:ext uri="{BB962C8B-B14F-4D97-AF65-F5344CB8AC3E}">
        <p14:creationId xmlns:p14="http://schemas.microsoft.com/office/powerpoint/2010/main" val="33041160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Describe the main components of the API Apps feature of Azure App Service.</a:t>
            </a:r>
          </a:p>
        </p:txBody>
      </p:sp>
      <p:sp>
        <p:nvSpPr>
          <p:cNvPr id="4" name="Slide Number Placeholder 3"/>
          <p:cNvSpPr>
            <a:spLocks noGrp="1"/>
          </p:cNvSpPr>
          <p:nvPr>
            <p:ph type="sldNum" sz="quarter" idx="10"/>
          </p:nvPr>
        </p:nvSpPr>
        <p:spPr/>
        <p:txBody>
          <a:bodyPr/>
          <a:lstStyle/>
          <a:p>
            <a:fld id="{24C38C5E-9C40-474C-BE02-53505E4C2CF0}" type="slidenum">
              <a:rPr lang="en-US" b="0">
                <a:latin typeface="+mn-lt"/>
              </a:rPr>
              <a:t>43</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Implementing Azure App Service</a:t>
            </a:r>
          </a:p>
        </p:txBody>
      </p:sp>
    </p:spTree>
    <p:extLst>
      <p:ext uri="{BB962C8B-B14F-4D97-AF65-F5344CB8AC3E}">
        <p14:creationId xmlns:p14="http://schemas.microsoft.com/office/powerpoint/2010/main" val="40668572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IN" sz="1000" dirty="0">
                <a:latin typeface="Arial"/>
                <a:ea typeface="Calibri"/>
                <a:cs typeface="Times New Roman"/>
              </a:rPr>
              <a:t>Describe the differences between web apps, cloud services, and virtual machines.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3E9E4C-86D2-4030-8E24-79CB72F697E0}"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4: Web Apps and cloud services</a:t>
            </a:r>
          </a:p>
        </p:txBody>
      </p:sp>
    </p:spTree>
    <p:extLst>
      <p:ext uri="{BB962C8B-B14F-4D97-AF65-F5344CB8AC3E}">
        <p14:creationId xmlns:p14="http://schemas.microsoft.com/office/powerpoint/2010/main" val="37777467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Describe the features of each pricing tier and point out that the features are cumulative, which means that each plan has all the features of the lower tier plan plus additional features. </a:t>
            </a:r>
          </a:p>
        </p:txBody>
      </p:sp>
      <p:sp>
        <p:nvSpPr>
          <p:cNvPr id="4" name="Slide Number Placeholder 3"/>
          <p:cNvSpPr>
            <a:spLocks noGrp="1"/>
          </p:cNvSpPr>
          <p:nvPr>
            <p:ph type="sldNum" sz="quarter" idx="10"/>
          </p:nvPr>
        </p:nvSpPr>
        <p:spPr/>
        <p:txBody>
          <a:bodyPr/>
          <a:lstStyle/>
          <a:p>
            <a:fld id="{24C38C5E-9C40-474C-BE02-53505E4C2CF0}" type="slidenum">
              <a:rPr lang="en-US" b="0">
                <a:latin typeface="+mn-lt"/>
              </a:rPr>
              <a:pPr/>
              <a:t>45</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Implementing Azure App Service</a:t>
            </a:r>
          </a:p>
        </p:txBody>
      </p:sp>
    </p:spTree>
    <p:extLst>
      <p:ext uri="{BB962C8B-B14F-4D97-AF65-F5344CB8AC3E}">
        <p14:creationId xmlns:p14="http://schemas.microsoft.com/office/powerpoint/2010/main" val="17214529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IN" sz="1000" dirty="0">
                <a:solidFill>
                  <a:srgbClr val="000000"/>
                </a:solidFill>
                <a:latin typeface="Arial"/>
                <a:ea typeface="Calibri"/>
                <a:cs typeface="Times New Roman"/>
              </a:rPr>
              <a:t>Describe the main configuration options of web apps.</a:t>
            </a:r>
            <a:endParaRPr lang="en-IN"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3E9E4C-86D2-4030-8E24-79CB72F697E0}"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4: Web Apps and cloud services</a:t>
            </a:r>
          </a:p>
        </p:txBody>
      </p:sp>
    </p:spTree>
    <p:extLst>
      <p:ext uri="{BB962C8B-B14F-4D97-AF65-F5344CB8AC3E}">
        <p14:creationId xmlns:p14="http://schemas.microsoft.com/office/powerpoint/2010/main" val="2980685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Describe different types of WebJobs and different scripting languages that you can use to define their operations.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Point out that is no longer necessary to store scripts in .zip files before uploading them to Azure web apps via the Azure portal. </a:t>
            </a:r>
          </a:p>
        </p:txBody>
      </p:sp>
      <p:sp>
        <p:nvSpPr>
          <p:cNvPr id="4" name="Slide Number Placeholder 3"/>
          <p:cNvSpPr>
            <a:spLocks noGrp="1"/>
          </p:cNvSpPr>
          <p:nvPr>
            <p:ph type="sldNum" sz="quarter" idx="10"/>
          </p:nvPr>
        </p:nvSpPr>
        <p:spPr/>
        <p:txBody>
          <a:bodyPr/>
          <a:lstStyle/>
          <a:p>
            <a:fld id="{24C38C5E-9C40-474C-BE02-53505E4C2CF0}" type="slidenum">
              <a:rPr lang="en-US" b="0">
                <a:latin typeface="+mn-lt"/>
              </a:rPr>
              <a:pPr/>
              <a:t>47</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Implementing Azure App Service</a:t>
            </a:r>
          </a:p>
        </p:txBody>
      </p:sp>
    </p:spTree>
    <p:extLst>
      <p:ext uri="{BB962C8B-B14F-4D97-AF65-F5344CB8AC3E}">
        <p14:creationId xmlns:p14="http://schemas.microsoft.com/office/powerpoint/2010/main" val="2935556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Web Apps for Scalability and Performance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Scale up an app in Azure</a:t>
            </a:r>
          </a:p>
          <a:p>
            <a:r>
              <a:rPr lang="en-US" dirty="0"/>
              <a:t>https://docs.microsoft.com/en-us/azure/app-service-web/web-sites-scale</a:t>
            </a:r>
          </a:p>
          <a:p>
            <a:endParaRPr lang="en-US" dirty="0"/>
          </a:p>
          <a:p>
            <a:r>
              <a:rPr lang="en-US" b="1" dirty="0"/>
              <a:t>Scale instance count manually or automatically</a:t>
            </a:r>
          </a:p>
          <a:p>
            <a:r>
              <a:rPr lang="en-US" dirty="0"/>
              <a:t>https://docs.microsoft.com/en-us/azure/monitoring-and-diagnostics/insights-how-to-scale?toc=%2fazure%2fapp-service-web%2ftoc.json</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48</a:t>
            </a:fld>
            <a:endParaRPr lang="en-US"/>
          </a:p>
        </p:txBody>
      </p:sp>
    </p:spTree>
    <p:extLst>
      <p:ext uri="{BB962C8B-B14F-4D97-AF65-F5344CB8AC3E}">
        <p14:creationId xmlns:p14="http://schemas.microsoft.com/office/powerpoint/2010/main" val="30063124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 Azure Web Apps to Multiple Regions for High Availability</a:t>
            </a:r>
          </a:p>
          <a:p>
            <a:endParaRPr lang="en-US" dirty="0"/>
          </a:p>
          <a:p>
            <a:r>
              <a:rPr lang="en-US" b="1" dirty="0"/>
              <a:t>Controlling Azure web app traffic with Azure Traffic Manager</a:t>
            </a:r>
          </a:p>
          <a:p>
            <a:r>
              <a:rPr lang="en-US" dirty="0"/>
              <a:t>https://docs.microsoft.com/en-us/azure/app-service-web/web-sites-traffic-manager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Add a Content Delivery Network (CDN) to an Azure App Service</a:t>
            </a:r>
          </a:p>
          <a:p>
            <a:r>
              <a:rPr lang="en-US" dirty="0"/>
              <a:t>https://docs.microsoft.com/en-us/azure/app-service-web/app-service-web-tutorial-content-delivery-network</a:t>
            </a:r>
          </a:p>
          <a:p>
            <a:endParaRPr lang="en-US" dirty="0"/>
          </a:p>
          <a:p>
            <a:r>
              <a:rPr lang="en-US" b="1" dirty="0"/>
              <a:t>Best Practices: Windows Azure Websites (WAWS)</a:t>
            </a:r>
          </a:p>
          <a:p>
            <a:r>
              <a:rPr lang="en-US" dirty="0"/>
              <a:t>https://azure.microsoft.com/en-us/blog/best-practices-windows-azure-websites-waws/</a:t>
            </a:r>
          </a:p>
        </p:txBody>
      </p:sp>
      <p:sp>
        <p:nvSpPr>
          <p:cNvPr id="4" name="Slide Number Placeholder 3"/>
          <p:cNvSpPr>
            <a:spLocks noGrp="1"/>
          </p:cNvSpPr>
          <p:nvPr>
            <p:ph type="sldNum" sz="quarter" idx="10"/>
          </p:nvPr>
        </p:nvSpPr>
        <p:spPr/>
        <p:txBody>
          <a:bodyPr/>
          <a:lstStyle/>
          <a:p>
            <a:fld id="{3C6E4902-292F-4370-AFC1-6D92B180E54E}" type="slidenum">
              <a:rPr lang="en-US" smtClean="0"/>
              <a:t>49</a:t>
            </a:fld>
            <a:endParaRPr lang="en-US"/>
          </a:p>
        </p:txBody>
      </p:sp>
    </p:spTree>
    <p:extLst>
      <p:ext uri="{BB962C8B-B14F-4D97-AF65-F5344CB8AC3E}">
        <p14:creationId xmlns:p14="http://schemas.microsoft.com/office/powerpoint/2010/main" val="40720047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The Kudu user interface offers many features that provide access to diagnostics and troubleshooting tools, including:</a:t>
            </a:r>
          </a:p>
          <a:p>
            <a:pPr marL="342900" marR="0" lvl="0" indent="-342900">
              <a:lnSpc>
                <a:spcPct val="115000"/>
              </a:lnSpc>
              <a:spcBef>
                <a:spcPts val="0"/>
              </a:spcBef>
              <a:spcAft>
                <a:spcPts val="995"/>
              </a:spcAft>
              <a:buFont typeface="Symbol" panose="05050102010706020507" pitchFamily="18" charset="2"/>
              <a:buChar char=""/>
            </a:pPr>
            <a:r>
              <a:rPr lang="en-US" sz="1000" b="1" dirty="0">
                <a:latin typeface="Arial" panose="020B0604020202020204" pitchFamily="34" charset="0"/>
                <a:ea typeface="Times New Roman" panose="02020603050405020304" pitchFamily="18" charset="0"/>
                <a:cs typeface="Times New Roman" panose="02020603050405020304" pitchFamily="18" charset="0"/>
              </a:rPr>
              <a:t>Process explorer</a:t>
            </a:r>
            <a:r>
              <a:rPr lang="en-US" sz="1000" dirty="0">
                <a:latin typeface="Arial" panose="020B0604020202020204" pitchFamily="34" charset="0"/>
                <a:ea typeface="Times New Roman" panose="02020603050405020304" pitchFamily="18" charset="0"/>
                <a:cs typeface="Times New Roman" panose="02020603050405020304" pitchFamily="18" charset="0"/>
              </a:rPr>
              <a:t> displays all processes within the context of your web app, including WebJobs. </a:t>
            </a:r>
          </a:p>
          <a:p>
            <a:pPr marL="342900" marR="0" lvl="0" indent="-342900">
              <a:lnSpc>
                <a:spcPct val="115000"/>
              </a:lnSpc>
              <a:spcBef>
                <a:spcPts val="0"/>
              </a:spcBef>
              <a:spcAft>
                <a:spcPts val="995"/>
              </a:spcAft>
              <a:buFont typeface="Symbol" panose="05050102010706020507" pitchFamily="18" charset="2"/>
              <a:buChar char=""/>
            </a:pPr>
            <a:r>
              <a:rPr lang="en-US" sz="1000" b="1" dirty="0">
                <a:latin typeface="Arial" panose="020B0604020202020204" pitchFamily="34" charset="0"/>
                <a:ea typeface="Times New Roman" panose="02020603050405020304" pitchFamily="18" charset="0"/>
                <a:cs typeface="Times New Roman" panose="02020603050405020304" pitchFamily="18" charset="0"/>
              </a:rPr>
              <a:t>Debug console</a:t>
            </a:r>
            <a:r>
              <a:rPr lang="en-US" sz="1000" dirty="0">
                <a:latin typeface="Arial" panose="020B0604020202020204" pitchFamily="34" charset="0"/>
                <a:ea typeface="Times New Roman" panose="02020603050405020304" pitchFamily="18" charset="0"/>
                <a:cs typeface="Times New Roman" panose="02020603050405020304" pitchFamily="18" charset="0"/>
              </a:rPr>
              <a:t> implements command-line and file browser access to your web app. You can use it to upload files, run Git deployment commands, and edit text files.</a:t>
            </a:r>
          </a:p>
        </p:txBody>
      </p:sp>
      <p:sp>
        <p:nvSpPr>
          <p:cNvPr id="4" name="Slide Number Placeholder 3"/>
          <p:cNvSpPr>
            <a:spLocks noGrp="1"/>
          </p:cNvSpPr>
          <p:nvPr>
            <p:ph type="sldNum" sz="quarter" idx="10"/>
          </p:nvPr>
        </p:nvSpPr>
        <p:spPr/>
        <p:txBody>
          <a:bodyPr/>
          <a:lstStyle/>
          <a:p>
            <a:fld id="{24C38C5E-9C40-474C-BE02-53505E4C2CF0}" type="slidenum">
              <a:rPr lang="en-US" b="0">
                <a:latin typeface="+mn-lt"/>
              </a:rPr>
              <a:t>50</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Implementing Azure App Service</a:t>
            </a:r>
          </a:p>
        </p:txBody>
      </p:sp>
    </p:spTree>
    <p:extLst>
      <p:ext uri="{BB962C8B-B14F-4D97-AF65-F5344CB8AC3E}">
        <p14:creationId xmlns:p14="http://schemas.microsoft.com/office/powerpoint/2010/main" val="33300075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latin typeface="Arial"/>
                <a:ea typeface="Calibri"/>
                <a:cs typeface="Times New Roman"/>
              </a:rPr>
              <a:t>Review the steps in Lab A: Exercise 1 for guidance when performing this demonstration. </a:t>
            </a:r>
          </a:p>
          <a:p>
            <a:r>
              <a:rPr lang="en-US" dirty="0"/>
              <a:t>https://github.com/MicrosoftLearning/10979-MicrosoftAzureFundamentals/blob/master/Instructions/10979D_LAB_04.md</a:t>
            </a:r>
          </a:p>
        </p:txBody>
      </p:sp>
      <p:sp>
        <p:nvSpPr>
          <p:cNvPr id="4" name="Slide Number Placeholder 3"/>
          <p:cNvSpPr>
            <a:spLocks noGrp="1"/>
          </p:cNvSpPr>
          <p:nvPr>
            <p:ph type="sldNum" sz="quarter" idx="10"/>
          </p:nvPr>
        </p:nvSpPr>
        <p:spPr/>
        <p:txBody>
          <a:bodyPr/>
          <a:lstStyle/>
          <a:p>
            <a:fld id="{88E41278-A97F-6B4E-8A96-38954C528C7E}" type="slidenum">
              <a:rPr lang="en-US" smtClean="0"/>
              <a:t>51</a:t>
            </a:fld>
            <a:endParaRPr lang="en-US"/>
          </a:p>
        </p:txBody>
      </p:sp>
    </p:spTree>
    <p:extLst>
      <p:ext uri="{BB962C8B-B14F-4D97-AF65-F5344CB8AC3E}">
        <p14:creationId xmlns:p14="http://schemas.microsoft.com/office/powerpoint/2010/main" val="18171303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IN" sz="1000" b="1" dirty="0">
                <a:latin typeface="Arial"/>
                <a:ea typeface="Calibri"/>
                <a:cs typeface="Times New Roman"/>
              </a:rPr>
              <a:t>Note: </a:t>
            </a:r>
            <a:r>
              <a:rPr lang="en-IN" sz="1000" dirty="0">
                <a:latin typeface="Arial"/>
                <a:ea typeface="Calibri"/>
                <a:cs typeface="Times New Roman"/>
              </a:rPr>
              <a:t>The terms </a:t>
            </a:r>
            <a:r>
              <a:rPr lang="en-IN" sz="1000" i="1" dirty="0">
                <a:latin typeface="Arial"/>
                <a:ea typeface="Calibri"/>
                <a:cs typeface="Times New Roman"/>
              </a:rPr>
              <a:t>publish</a:t>
            </a:r>
            <a:r>
              <a:rPr lang="en-IN" sz="1000" dirty="0">
                <a:latin typeface="Arial"/>
                <a:ea typeface="Calibri"/>
                <a:cs typeface="Times New Roman"/>
              </a:rPr>
              <a:t> and </a:t>
            </a:r>
            <a:r>
              <a:rPr lang="en-IN" sz="1000" i="1" dirty="0">
                <a:latin typeface="Arial"/>
                <a:ea typeface="Calibri"/>
                <a:cs typeface="Times New Roman"/>
              </a:rPr>
              <a:t>deploy</a:t>
            </a:r>
            <a:r>
              <a:rPr lang="en-IN" sz="1000" dirty="0">
                <a:latin typeface="Arial"/>
                <a:ea typeface="Calibri"/>
                <a:cs typeface="Times New Roman"/>
              </a:rPr>
              <a:t> are used throughout this lesson. This note provides clarification of these terms: </a:t>
            </a:r>
          </a:p>
          <a:p>
            <a:pPr marL="342900" marR="0" lvl="0" indent="-342900">
              <a:lnSpc>
                <a:spcPct val="115000"/>
              </a:lnSpc>
              <a:spcBef>
                <a:spcPts val="0"/>
              </a:spcBef>
              <a:spcAft>
                <a:spcPts val="995"/>
              </a:spcAft>
              <a:buFont typeface="Symbol"/>
              <a:buChar char=""/>
            </a:pPr>
            <a:r>
              <a:rPr lang="en-US" sz="1000" dirty="0">
                <a:effectLst/>
                <a:latin typeface="Arial"/>
                <a:ea typeface="Times New Roman"/>
                <a:cs typeface="Times New Roman"/>
              </a:rPr>
              <a:t>Publishing, in the context of this module, is a sequence of tasks that make the web app content available for use. These tasks typically use Microsoft development tools to facilitate content creation and upload.</a:t>
            </a:r>
            <a:endParaRPr lang="en-IN" sz="1000" dirty="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dirty="0">
                <a:effectLst/>
                <a:latin typeface="Arial"/>
                <a:ea typeface="Times New Roman"/>
                <a:cs typeface="Times New Roman"/>
              </a:rPr>
              <a:t>Deployment, in the context of this module, is used generically to represent a part of the publishing process that facilitates content upload. There are numerous, vendor-agnostic methods to carry out the deployment task, such as File Transfer Protocol (FTP). </a:t>
            </a:r>
            <a:endParaRPr lang="en-IN" sz="1000" dirty="0">
              <a:effectLst/>
              <a:latin typeface="Arial"/>
              <a:ea typeface="Times New Roman"/>
              <a:cs typeface="Times New Roman"/>
            </a:endParaRPr>
          </a:p>
          <a:p>
            <a:pPr>
              <a:lnSpc>
                <a:spcPct val="115000"/>
              </a:lnSpc>
              <a:spcAft>
                <a:spcPts val="1000"/>
              </a:spcAft>
            </a:pPr>
            <a:r>
              <a:rPr lang="en-IN" sz="1000" dirty="0">
                <a:latin typeface="Arial"/>
                <a:ea typeface="Calibri"/>
                <a:cs typeface="Times New Roman"/>
              </a:rPr>
              <a:t>Ensure that your students understand this distinction. </a:t>
            </a:r>
          </a:p>
          <a:p>
            <a:pPr>
              <a:lnSpc>
                <a:spcPct val="115000"/>
              </a:lnSpc>
              <a:spcAft>
                <a:spcPts val="1000"/>
              </a:spcAft>
            </a:pPr>
            <a:r>
              <a:rPr lang="en-IN" sz="1000" b="1" dirty="0">
                <a:latin typeface="Arial"/>
                <a:ea typeface="Calibri"/>
                <a:cs typeface="Times New Roman"/>
              </a:rPr>
              <a:t>Question</a:t>
            </a:r>
            <a:endParaRPr lang="en-IN" sz="1000" dirty="0">
              <a:latin typeface="Arial"/>
              <a:ea typeface="Calibri"/>
              <a:cs typeface="Times New Roman"/>
            </a:endParaRPr>
          </a:p>
          <a:p>
            <a:pPr>
              <a:lnSpc>
                <a:spcPct val="115000"/>
              </a:lnSpc>
              <a:spcAft>
                <a:spcPts val="1000"/>
              </a:spcAft>
            </a:pPr>
            <a:r>
              <a:rPr lang="en-IN" sz="1000" dirty="0">
                <a:latin typeface="Arial"/>
                <a:ea typeface="Calibri"/>
                <a:cs typeface="Times New Roman"/>
              </a:rPr>
              <a:t>What are the benefits of deployment slots, and how can you move your web app between different slots?</a:t>
            </a:r>
          </a:p>
          <a:p>
            <a:pPr>
              <a:lnSpc>
                <a:spcPct val="115000"/>
              </a:lnSpc>
              <a:spcAft>
                <a:spcPts val="1000"/>
              </a:spcAft>
            </a:pPr>
            <a:r>
              <a:rPr lang="en-IN" sz="1000" b="1" dirty="0">
                <a:latin typeface="Arial"/>
                <a:ea typeface="Calibri"/>
                <a:cs typeface="Times New Roman"/>
              </a:rPr>
              <a:t>Answer</a:t>
            </a:r>
            <a:endParaRPr lang="en-IN" sz="1000" dirty="0">
              <a:latin typeface="Arial"/>
              <a:ea typeface="Calibri"/>
              <a:cs typeface="Times New Roman"/>
            </a:endParaRPr>
          </a:p>
          <a:p>
            <a:pPr>
              <a:lnSpc>
                <a:spcPct val="115000"/>
              </a:lnSpc>
              <a:spcAft>
                <a:spcPts val="1000"/>
              </a:spcAft>
            </a:pPr>
            <a:r>
              <a:rPr lang="en-IN" sz="1000" dirty="0">
                <a:latin typeface="Arial"/>
                <a:ea typeface="Calibri"/>
                <a:cs typeface="Times New Roman"/>
              </a:rPr>
              <a:t>You can create deployments slots for production and development. You can validate the status of your web app in the staging deployment slot and swap it into production after the validation is complete. Furthermore, if it turns out that the newly deployed version of the web app is not functioning properly, you have the flexibility to perform an instant rollback.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3E9E4C-86D2-4030-8E24-79CB72F697E0}"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4: Web Apps and cloud services</a:t>
            </a:r>
          </a:p>
        </p:txBody>
      </p:sp>
    </p:spTree>
    <p:extLst>
      <p:ext uri="{BB962C8B-B14F-4D97-AF65-F5344CB8AC3E}">
        <p14:creationId xmlns:p14="http://schemas.microsoft.com/office/powerpoint/2010/main" val="1950141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832A03-5DE3-4714-A0E6-C4F18A9E36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1: Getting started with Microsoft Azure</a:t>
            </a:r>
          </a:p>
        </p:txBody>
      </p:sp>
    </p:spTree>
    <p:extLst>
      <p:ext uri="{BB962C8B-B14F-4D97-AF65-F5344CB8AC3E}">
        <p14:creationId xmlns:p14="http://schemas.microsoft.com/office/powerpoint/2010/main" val="26727883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IN" sz="1000" dirty="0">
                <a:latin typeface="Arial"/>
                <a:ea typeface="Calibri"/>
                <a:cs typeface="Times New Roman"/>
              </a:rPr>
              <a:t>Describe the different methods of creating, publishing, and deploying Azure web apps. Point out the advantages of using Web Deploy in comparison with FTP.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3E9E4C-86D2-4030-8E24-79CB72F697E0}"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4: Web Apps and cloud services</a:t>
            </a:r>
          </a:p>
        </p:txBody>
      </p:sp>
    </p:spTree>
    <p:extLst>
      <p:ext uri="{BB962C8B-B14F-4D97-AF65-F5344CB8AC3E}">
        <p14:creationId xmlns:p14="http://schemas.microsoft.com/office/powerpoint/2010/main" val="20610243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IN" sz="1000" dirty="0">
                <a:latin typeface="Arial"/>
                <a:ea typeface="Calibri"/>
                <a:cs typeface="Times New Roman"/>
              </a:rPr>
              <a:t>Consider demonstrating the process of using Visual Studio to create and publish a web app. If you decide to do this, you can publish the web app that you created in the previous demonstration.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3E9E4C-86D2-4030-8E24-79CB72F697E0}"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4: Web Apps and cloud services</a:t>
            </a:r>
          </a:p>
        </p:txBody>
      </p:sp>
    </p:spTree>
    <p:extLst>
      <p:ext uri="{BB962C8B-B14F-4D97-AF65-F5344CB8AC3E}">
        <p14:creationId xmlns:p14="http://schemas.microsoft.com/office/powerpoint/2010/main" val="35088652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IN" sz="1000" dirty="0">
                <a:solidFill>
                  <a:srgbClr val="000000"/>
                </a:solidFill>
                <a:latin typeface="Arial"/>
                <a:ea typeface="Calibri"/>
                <a:cs typeface="Times New Roman"/>
              </a:rPr>
              <a:t>Describe methods of deploying updates and performing continuous deployment.</a:t>
            </a:r>
            <a:endParaRPr lang="en-IN"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3E9E4C-86D2-4030-8E24-79CB72F697E0}"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4: Web Apps and cloud services</a:t>
            </a:r>
          </a:p>
        </p:txBody>
      </p:sp>
    </p:spTree>
    <p:extLst>
      <p:ext uri="{BB962C8B-B14F-4D97-AF65-F5344CB8AC3E}">
        <p14:creationId xmlns:p14="http://schemas.microsoft.com/office/powerpoint/2010/main" val="24012268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Azure Web Apps with Minimal Downtime</a:t>
            </a:r>
          </a:p>
          <a:p>
            <a:endParaRPr lang="en-US" dirty="0"/>
          </a:p>
          <a:p>
            <a:r>
              <a:rPr lang="en-US" b="1" dirty="0"/>
              <a:t>Set up staging environments in Azure App Service</a:t>
            </a:r>
          </a:p>
          <a:p>
            <a:r>
              <a:rPr lang="en-US" dirty="0"/>
              <a:t>https://docs.microsoft.com/en-us/azure/app-service-web/web-sites-staged-publishing</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56</a:t>
            </a:fld>
            <a:endParaRPr lang="en-US"/>
          </a:p>
        </p:txBody>
      </p:sp>
    </p:spTree>
    <p:extLst>
      <p:ext uri="{BB962C8B-B14F-4D97-AF65-F5344CB8AC3E}">
        <p14:creationId xmlns:p14="http://schemas.microsoft.com/office/powerpoint/2010/main" val="3986727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57</a:t>
            </a:fld>
            <a:endParaRPr lang="en-US"/>
          </a:p>
        </p:txBody>
      </p:sp>
    </p:spTree>
    <p:extLst>
      <p:ext uri="{BB962C8B-B14F-4D97-AF65-F5344CB8AC3E}">
        <p14:creationId xmlns:p14="http://schemas.microsoft.com/office/powerpoint/2010/main" val="28099034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IN" sz="1000" dirty="0">
                <a:latin typeface="Arial"/>
                <a:ea typeface="Calibri"/>
                <a:cs typeface="Times New Roman"/>
              </a:rPr>
              <a:t>Consider demonstrating the Metric blade in the Azure portal as you present this topic.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3E9E4C-86D2-4030-8E24-79CB72F697E0}"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4: Web Apps and cloud services</a:t>
            </a:r>
          </a:p>
        </p:txBody>
      </p:sp>
    </p:spTree>
    <p:extLst>
      <p:ext uri="{BB962C8B-B14F-4D97-AF65-F5344CB8AC3E}">
        <p14:creationId xmlns:p14="http://schemas.microsoft.com/office/powerpoint/2010/main" val="26138577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E41278-A97F-6B4E-8A96-38954C528C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60951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60</a:t>
            </a:fld>
            <a:endParaRPr lang="en-US"/>
          </a:p>
        </p:txBody>
      </p:sp>
    </p:spTree>
    <p:extLst>
      <p:ext uri="{BB962C8B-B14F-4D97-AF65-F5344CB8AC3E}">
        <p14:creationId xmlns:p14="http://schemas.microsoft.com/office/powerpoint/2010/main" val="29339856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endParaRPr lang="en-US" sz="1000" b="1" dirty="0">
              <a:latin typeface="Arial"/>
              <a:ea typeface="Calibri"/>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A57947-D6BC-400E-B540-BE9165698E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5: Creating and configuring virtual networks</a:t>
            </a:r>
          </a:p>
        </p:txBody>
      </p:sp>
    </p:spTree>
    <p:extLst>
      <p:ext uri="{BB962C8B-B14F-4D97-AF65-F5344CB8AC3E}">
        <p14:creationId xmlns:p14="http://schemas.microsoft.com/office/powerpoint/2010/main" val="24831333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A57947-D6BC-400E-B540-BE9165698E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5: Creating and configuring virtual networks</a:t>
            </a:r>
          </a:p>
        </p:txBody>
      </p:sp>
    </p:spTree>
    <p:extLst>
      <p:ext uri="{BB962C8B-B14F-4D97-AF65-F5344CB8AC3E}">
        <p14:creationId xmlns:p14="http://schemas.microsoft.com/office/powerpoint/2010/main" val="1186447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marL="342900" marR="0" lvl="0" indent="-342900">
              <a:lnSpc>
                <a:spcPct val="115000"/>
              </a:lnSpc>
              <a:spcBef>
                <a:spcPts val="0"/>
              </a:spcBef>
              <a:spcAft>
                <a:spcPts val="995"/>
              </a:spcAft>
              <a:buFont typeface="Symbol"/>
              <a:buChar char=""/>
            </a:pPr>
            <a:r>
              <a:rPr lang="en-US" sz="1000" dirty="0">
                <a:effectLst/>
                <a:latin typeface="Arial"/>
                <a:ea typeface="Times New Roman"/>
                <a:cs typeface="Times New Roman"/>
              </a:rPr>
              <a:t>Microsoft Office 365 is a good example of a SaaS offering. It is a fully functional, ready-to-use collection of software applications that are available from the cloud.</a:t>
            </a:r>
          </a:p>
          <a:p>
            <a:pPr marL="342900" marR="0" lvl="0" indent="-342900">
              <a:lnSpc>
                <a:spcPct val="115000"/>
              </a:lnSpc>
              <a:spcBef>
                <a:spcPts val="0"/>
              </a:spcBef>
              <a:spcAft>
                <a:spcPts val="995"/>
              </a:spcAft>
              <a:buFont typeface="Symbol"/>
              <a:buChar char=""/>
            </a:pPr>
            <a:r>
              <a:rPr lang="en-US" sz="1000" dirty="0">
                <a:effectLst/>
                <a:latin typeface="Arial"/>
                <a:ea typeface="Times New Roman"/>
                <a:cs typeface="Times New Roman"/>
              </a:rPr>
              <a:t>Azure Web apps and Azure SQL Database are good examples of a PaaS service. Both offer a platform for building custom applications and solutions, but do not require management at the operating-system level.</a:t>
            </a:r>
          </a:p>
          <a:p>
            <a:pPr>
              <a:lnSpc>
                <a:spcPct val="115000"/>
              </a:lnSpc>
              <a:spcAft>
                <a:spcPts val="995"/>
              </a:spcAft>
            </a:pPr>
            <a:r>
              <a:rPr lang="en-US" sz="1000" b="1" dirty="0">
                <a:latin typeface="Arial"/>
                <a:ea typeface="Calibri"/>
                <a:cs typeface="Times New Roman"/>
              </a:rPr>
              <a:t>Note: </a:t>
            </a:r>
            <a:r>
              <a:rPr lang="en-US" sz="1000" dirty="0">
                <a:latin typeface="Arial"/>
                <a:ea typeface="Calibri"/>
                <a:cs typeface="Times New Roman"/>
              </a:rPr>
              <a:t>Azure SQL Database sometimes is described as a </a:t>
            </a:r>
            <a:r>
              <a:rPr lang="en-US" sz="1000" i="1" dirty="0">
                <a:latin typeface="Arial"/>
                <a:ea typeface="Calibri"/>
                <a:cs typeface="Times New Roman"/>
              </a:rPr>
              <a:t>Database-as-a-Service</a:t>
            </a:r>
            <a:r>
              <a:rPr lang="en-US" sz="1000" dirty="0">
                <a:latin typeface="Arial"/>
                <a:ea typeface="Calibri"/>
                <a:cs typeface="Times New Roman"/>
              </a:rPr>
              <a:t> offering. This term represents a database-specific subset of PaaS solutions. Similarly, you might encounter terms such as </a:t>
            </a:r>
            <a:r>
              <a:rPr lang="en-US" sz="1000" i="1" dirty="0">
                <a:latin typeface="Arial"/>
                <a:ea typeface="Calibri"/>
                <a:cs typeface="Times New Roman"/>
              </a:rPr>
              <a:t>Disaster Recovery-as-a-Service</a:t>
            </a:r>
            <a:r>
              <a:rPr lang="en-US" sz="1000" dirty="0">
                <a:latin typeface="Arial"/>
                <a:ea typeface="Calibri"/>
                <a:cs typeface="Times New Roman"/>
              </a:rPr>
              <a:t> in reference to Azure Site Recovery or </a:t>
            </a:r>
            <a:r>
              <a:rPr lang="en-US" sz="1000" i="1" dirty="0">
                <a:latin typeface="Arial"/>
                <a:ea typeface="Calibri"/>
                <a:cs typeface="Times New Roman"/>
              </a:rPr>
              <a:t>Identity-as-a-Service</a:t>
            </a:r>
            <a:r>
              <a:rPr lang="en-US" sz="1000" dirty="0">
                <a:latin typeface="Arial"/>
                <a:ea typeface="Calibri"/>
                <a:cs typeface="Times New Roman"/>
              </a:rPr>
              <a:t> in relation to Azure Active Directory.</a:t>
            </a:r>
          </a:p>
          <a:p>
            <a:pPr marL="342900" marR="0" lvl="0" indent="-342900">
              <a:lnSpc>
                <a:spcPct val="115000"/>
              </a:lnSpc>
              <a:spcBef>
                <a:spcPts val="0"/>
              </a:spcBef>
              <a:spcAft>
                <a:spcPts val="995"/>
              </a:spcAft>
              <a:buFont typeface="Symbol"/>
              <a:buChar char=""/>
            </a:pPr>
            <a:r>
              <a:rPr lang="en-US" sz="1000" dirty="0">
                <a:effectLst/>
                <a:latin typeface="Arial"/>
                <a:ea typeface="Times New Roman"/>
                <a:cs typeface="Times New Roman"/>
              </a:rPr>
              <a:t>Azure Virtual Machines constitute a good example of an IaaS solution. They allow you to host Windows and Linux servers in the cloud and retain full control over their operating systems.</a:t>
            </a:r>
          </a:p>
        </p:txBody>
      </p:sp>
      <p:sp>
        <p:nvSpPr>
          <p:cNvPr id="4" name="Slide Number Placeholder 3"/>
          <p:cNvSpPr>
            <a:spLocks noGrp="1"/>
          </p:cNvSpPr>
          <p:nvPr>
            <p:ph type="sldNum" sz="quarter" idx="10"/>
          </p:nvPr>
        </p:nvSpPr>
        <p:spPr/>
        <p:txBody>
          <a:bodyPr/>
          <a:lstStyle/>
          <a:p>
            <a:fld id="{EE832A03-5DE3-4714-A0E6-C4F18A9E3605}" type="slidenum">
              <a:rPr lang="en-US" smtClean="0"/>
              <a:t>8</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0000"/>
                </a:solidFill>
                <a:latin typeface="Arial"/>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336699"/>
                </a:solidFill>
                <a:latin typeface="Arial"/>
              </a:rPr>
              <a:t>1: Getting started with Microsoft Azure</a:t>
            </a:r>
          </a:p>
        </p:txBody>
      </p:sp>
    </p:spTree>
    <p:extLst>
      <p:ext uri="{BB962C8B-B14F-4D97-AF65-F5344CB8AC3E}">
        <p14:creationId xmlns:p14="http://schemas.microsoft.com/office/powerpoint/2010/main" val="3254792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Review different deployment types in the context of virtual network dependencies. Describe the most common Microsoft cloud resources and their integration (or lack thereof) with Azure virtual networks.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A57947-D6BC-400E-B540-BE9165698E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5: Creating and configuring virtual networks</a:t>
            </a:r>
          </a:p>
        </p:txBody>
      </p:sp>
    </p:spTree>
    <p:extLst>
      <p:ext uri="{BB962C8B-B14F-4D97-AF65-F5344CB8AC3E}">
        <p14:creationId xmlns:p14="http://schemas.microsoft.com/office/powerpoint/2010/main" val="42475253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Describe different capabilities available on Azure virtual networks.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A57947-D6BC-400E-B540-BE9165698E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5: Creating and configuring virtual networks</a:t>
            </a:r>
          </a:p>
        </p:txBody>
      </p:sp>
    </p:spTree>
    <p:extLst>
      <p:ext uri="{BB962C8B-B14F-4D97-AF65-F5344CB8AC3E}">
        <p14:creationId xmlns:p14="http://schemas.microsoft.com/office/powerpoint/2010/main" val="21130596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65</a:t>
            </a:fld>
            <a:endParaRPr lang="en-US"/>
          </a:p>
        </p:txBody>
      </p:sp>
    </p:spTree>
    <p:extLst>
      <p:ext uri="{BB962C8B-B14F-4D97-AF65-F5344CB8AC3E}">
        <p14:creationId xmlns:p14="http://schemas.microsoft.com/office/powerpoint/2010/main" val="35945684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66</a:t>
            </a:fld>
            <a:endParaRPr lang="en-US"/>
          </a:p>
        </p:txBody>
      </p:sp>
    </p:spTree>
    <p:extLst>
      <p:ext uri="{BB962C8B-B14F-4D97-AF65-F5344CB8AC3E}">
        <p14:creationId xmlns:p14="http://schemas.microsoft.com/office/powerpoint/2010/main" val="24178916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Internal and External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A57947-D6BC-400E-B540-BE9165698E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5: Creating and configuring virtual networks</a:t>
            </a:r>
          </a:p>
        </p:txBody>
      </p:sp>
    </p:spTree>
    <p:extLst>
      <p:ext uri="{BB962C8B-B14F-4D97-AF65-F5344CB8AC3E}">
        <p14:creationId xmlns:p14="http://schemas.microsoft.com/office/powerpoint/2010/main" val="9445994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solidFill>
                  <a:srgbClr val="000000"/>
                </a:solidFill>
              </a:rPr>
              <a:t>Virtual network connectivity:</a:t>
            </a:r>
          </a:p>
          <a:p>
            <a:pPr lvl="2"/>
            <a:r>
              <a:rPr lang="en-US" dirty="0">
                <a:solidFill>
                  <a:srgbClr val="000000"/>
                </a:solidFill>
              </a:rPr>
              <a:t>Cross-premises: P2S VPN, S2S VPN, ExpressRoute</a:t>
            </a:r>
          </a:p>
          <a:p>
            <a:pPr lvl="2"/>
            <a:r>
              <a:rPr lang="en-US" dirty="0">
                <a:solidFill>
                  <a:srgbClr val="000000"/>
                </a:solidFill>
              </a:rPr>
              <a:t>Cross-</a:t>
            </a:r>
            <a:r>
              <a:rPr lang="en-US" dirty="0" err="1">
                <a:solidFill>
                  <a:srgbClr val="000000"/>
                </a:solidFill>
              </a:rPr>
              <a:t>VNet</a:t>
            </a:r>
            <a:r>
              <a:rPr lang="en-US" dirty="0">
                <a:solidFill>
                  <a:srgbClr val="000000"/>
                </a:solidFill>
              </a:rPr>
              <a:t> – </a:t>
            </a:r>
            <a:r>
              <a:rPr lang="en-US" dirty="0" err="1">
                <a:solidFill>
                  <a:srgbClr val="000000"/>
                </a:solidFill>
              </a:rPr>
              <a:t>VNet</a:t>
            </a:r>
            <a:r>
              <a:rPr lang="en-US" dirty="0">
                <a:solidFill>
                  <a:srgbClr val="000000"/>
                </a:solidFill>
              </a:rPr>
              <a:t> peering, </a:t>
            </a:r>
            <a:r>
              <a:rPr lang="en-US" dirty="0" err="1">
                <a:solidFill>
                  <a:srgbClr val="000000"/>
                </a:solidFill>
              </a:rPr>
              <a:t>VNet</a:t>
            </a:r>
            <a:r>
              <a:rPr lang="en-US" dirty="0">
                <a:solidFill>
                  <a:srgbClr val="000000"/>
                </a:solidFill>
              </a:rPr>
              <a:t>-to-</a:t>
            </a:r>
            <a:r>
              <a:rPr lang="en-US" dirty="0" err="1">
                <a:solidFill>
                  <a:srgbClr val="000000"/>
                </a:solidFill>
              </a:rPr>
              <a:t>VNet</a:t>
            </a:r>
            <a:endParaRPr lang="en-US" dirty="0">
              <a:solidFill>
                <a:srgbClr val="000000"/>
              </a:solidFill>
            </a:endParaRP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68</a:t>
            </a:fld>
            <a:endParaRPr lang="en-US"/>
          </a:p>
        </p:txBody>
      </p:sp>
    </p:spTree>
    <p:extLst>
      <p:ext uri="{BB962C8B-B14F-4D97-AF65-F5344CB8AC3E}">
        <p14:creationId xmlns:p14="http://schemas.microsoft.com/office/powerpoint/2010/main" val="30048901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Point out that Azure DNS in this case represents the Azure internally provided name resolution rather than the Azure DNS service.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A57947-D6BC-400E-B540-BE9165698E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5: Creating and configuring virtual networks</a:t>
            </a:r>
          </a:p>
        </p:txBody>
      </p:sp>
    </p:spTree>
    <p:extLst>
      <p:ext uri="{BB962C8B-B14F-4D97-AF65-F5344CB8AC3E}">
        <p14:creationId xmlns:p14="http://schemas.microsoft.com/office/powerpoint/2010/main" val="24965693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main tasks for this exercise are as follows:</a:t>
            </a:r>
          </a:p>
          <a:p>
            <a:r>
              <a:rPr lang="en-US" sz="1200" b="0" i="0" kern="1200" dirty="0">
                <a:solidFill>
                  <a:schemeClr val="tx1"/>
                </a:solidFill>
                <a:effectLst/>
                <a:latin typeface="+mn-lt"/>
                <a:ea typeface="+mn-ea"/>
                <a:cs typeface="+mn-cs"/>
              </a:rPr>
              <a:t>Create virtual networks by using Azure Portal</a:t>
            </a:r>
          </a:p>
          <a:p>
            <a:r>
              <a:rPr lang="en-US" sz="1200" b="1" i="0" kern="1200" dirty="0">
                <a:solidFill>
                  <a:schemeClr val="tx1"/>
                </a:solidFill>
                <a:effectLst/>
                <a:latin typeface="+mn-lt"/>
                <a:ea typeface="+mn-ea"/>
                <a:cs typeface="+mn-cs"/>
              </a:rPr>
              <a:t>Task 1: Create a virtual network by using the Azure portal</a:t>
            </a:r>
          </a:p>
          <a:p>
            <a:r>
              <a:rPr lang="en-US" sz="1200" b="0" i="0" kern="1200" dirty="0">
                <a:solidFill>
                  <a:schemeClr val="tx1"/>
                </a:solidFill>
                <a:effectLst/>
                <a:latin typeface="+mn-lt"/>
                <a:ea typeface="+mn-ea"/>
                <a:cs typeface="+mn-cs"/>
              </a:rPr>
              <a:t>From MIA-CL1, start Microsoft Edge, go to </a:t>
            </a:r>
            <a:r>
              <a:rPr lang="en-US" sz="1200" b="1" i="0" u="none" strike="noStrike" kern="1200" dirty="0">
                <a:solidFill>
                  <a:schemeClr val="tx1"/>
                </a:solidFill>
                <a:effectLst/>
                <a:latin typeface="+mn-lt"/>
                <a:ea typeface="+mn-ea"/>
                <a:cs typeface="+mn-cs"/>
                <a:hlinkClick r:id="rId3"/>
              </a:rPr>
              <a:t>http://portal.azure.com</a:t>
            </a:r>
            <a:r>
              <a:rPr lang="en-US" sz="1200" b="0" i="0" kern="1200" dirty="0">
                <a:solidFill>
                  <a:schemeClr val="tx1"/>
                </a:solidFill>
                <a:effectLst/>
                <a:latin typeface="+mn-lt"/>
                <a:ea typeface="+mn-ea"/>
                <a:cs typeface="+mn-cs"/>
              </a:rPr>
              <a:t>, and then, if prompted, sign in to the Azure portal as the Service Administrator of your Azure subscription.</a:t>
            </a:r>
          </a:p>
          <a:p>
            <a:r>
              <a:rPr lang="en-US" sz="1200" b="0" i="0" kern="1200" dirty="0">
                <a:solidFill>
                  <a:schemeClr val="tx1"/>
                </a:solidFill>
                <a:effectLst/>
                <a:latin typeface="+mn-lt"/>
                <a:ea typeface="+mn-ea"/>
                <a:cs typeface="+mn-cs"/>
              </a:rPr>
              <a:t>From the Azure portal, create a new virtual network by using the following settings:</a:t>
            </a:r>
          </a:p>
          <a:p>
            <a:r>
              <a:rPr lang="en-US" sz="1200" b="0" i="0" kern="1200" dirty="0">
                <a:solidFill>
                  <a:schemeClr val="tx1"/>
                </a:solidFill>
                <a:effectLst/>
                <a:latin typeface="+mn-lt"/>
                <a:ea typeface="+mn-ea"/>
                <a:cs typeface="+mn-cs"/>
              </a:rPr>
              <a:t>Name: </a:t>
            </a:r>
            <a:r>
              <a:rPr lang="en-US" sz="1200" b="1" i="0" kern="1200" dirty="0">
                <a:solidFill>
                  <a:schemeClr val="tx1"/>
                </a:solidFill>
                <a:effectLst/>
                <a:latin typeface="+mn-lt"/>
                <a:ea typeface="+mn-ea"/>
                <a:cs typeface="+mn-cs"/>
              </a:rPr>
              <a:t>labVNet1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Address space: </a:t>
            </a:r>
            <a:r>
              <a:rPr lang="en-US" sz="1200" b="1" i="0" kern="1200" dirty="0">
                <a:solidFill>
                  <a:schemeClr val="tx1"/>
                </a:solidFill>
                <a:effectLst/>
                <a:latin typeface="+mn-lt"/>
                <a:ea typeface="+mn-ea"/>
                <a:cs typeface="+mn-cs"/>
              </a:rPr>
              <a:t>10.0.0.0/16</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name: </a:t>
            </a:r>
            <a:r>
              <a:rPr lang="en-US" sz="1200" b="1" i="0" kern="1200" dirty="0">
                <a:solidFill>
                  <a:schemeClr val="tx1"/>
                </a:solidFill>
                <a:effectLst/>
                <a:latin typeface="+mn-lt"/>
                <a:ea typeface="+mn-ea"/>
                <a:cs typeface="+mn-cs"/>
              </a:rPr>
              <a:t>Subnet1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address range: </a:t>
            </a:r>
            <a:r>
              <a:rPr lang="en-US" sz="1200" b="1" i="0" kern="1200" dirty="0">
                <a:solidFill>
                  <a:schemeClr val="tx1"/>
                </a:solidFill>
                <a:effectLst/>
                <a:latin typeface="+mn-lt"/>
                <a:ea typeface="+mn-ea"/>
                <a:cs typeface="+mn-cs"/>
              </a:rPr>
              <a:t>10.0.0.0/24</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Subscription: </a:t>
            </a:r>
            <a:r>
              <a:rPr lang="en-US" sz="1200" b="0" i="1" kern="1200" dirty="0">
                <a:solidFill>
                  <a:schemeClr val="tx1"/>
                </a:solidFill>
                <a:effectLst/>
                <a:latin typeface="+mn-lt"/>
                <a:ea typeface="+mn-ea"/>
                <a:cs typeface="+mn-cs"/>
              </a:rPr>
              <a:t>Your Azure subscription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Resource group: </a:t>
            </a:r>
            <a:r>
              <a:rPr lang="en-US" sz="1200" b="1" i="0" kern="1200" dirty="0">
                <a:solidFill>
                  <a:schemeClr val="tx1"/>
                </a:solidFill>
                <a:effectLst/>
                <a:latin typeface="+mn-lt"/>
                <a:ea typeface="+mn-ea"/>
                <a:cs typeface="+mn-cs"/>
              </a:rPr>
              <a:t>Create new</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New resource group name: </a:t>
            </a:r>
            <a:r>
              <a:rPr lang="en-US" sz="1200" b="1" i="0" kern="1200" dirty="0">
                <a:solidFill>
                  <a:schemeClr val="tx1"/>
                </a:solidFill>
                <a:effectLst/>
                <a:latin typeface="+mn-lt"/>
                <a:ea typeface="+mn-ea"/>
                <a:cs typeface="+mn-cs"/>
              </a:rPr>
              <a:t>10979D05-LabRG01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Location: </a:t>
            </a:r>
            <a:r>
              <a:rPr lang="en-US" sz="1200" b="0" i="1" kern="1200" dirty="0">
                <a:solidFill>
                  <a:schemeClr val="tx1"/>
                </a:solidFill>
                <a:effectLst/>
                <a:latin typeface="+mn-lt"/>
                <a:ea typeface="+mn-ea"/>
                <a:cs typeface="+mn-cs"/>
              </a:rPr>
              <a:t>Azure data center where you can deploy Azure VMs, closest to the location of your classroom</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Pin to dashboard: </a:t>
            </a:r>
            <a:r>
              <a:rPr lang="en-US" sz="1200" b="0" i="1" kern="1200" dirty="0">
                <a:solidFill>
                  <a:schemeClr val="tx1"/>
                </a:solidFill>
                <a:effectLst/>
                <a:latin typeface="+mn-lt"/>
                <a:ea typeface="+mn-ea"/>
                <a:cs typeface="+mn-cs"/>
              </a:rPr>
              <a:t>Select the checkbox</a:t>
            </a:r>
            <a:endParaRPr lang="en-US" sz="1200" b="0" i="0" kern="1200" dirty="0">
              <a:solidFill>
                <a:schemeClr val="tx1"/>
              </a:solidFill>
              <a:effectLst/>
              <a:latin typeface="+mn-lt"/>
              <a:ea typeface="+mn-ea"/>
              <a:cs typeface="+mn-cs"/>
            </a:endParaRPr>
          </a:p>
          <a:p>
            <a:endParaRPr lang="en-US" dirty="0"/>
          </a:p>
          <a:p>
            <a:r>
              <a:rPr lang="en-US" sz="1200" b="0" i="0" kern="1200" dirty="0">
                <a:solidFill>
                  <a:schemeClr val="tx1"/>
                </a:solidFill>
                <a:effectLst/>
                <a:latin typeface="+mn-lt"/>
                <a:ea typeface="+mn-ea"/>
                <a:cs typeface="+mn-cs"/>
              </a:rPr>
              <a:t>From the Azure portal, create a new virtual network by using the following settings:</a:t>
            </a:r>
          </a:p>
          <a:p>
            <a:r>
              <a:rPr lang="en-US" sz="1200" b="0" i="0" kern="1200" dirty="0">
                <a:solidFill>
                  <a:schemeClr val="tx1"/>
                </a:solidFill>
                <a:effectLst/>
                <a:latin typeface="+mn-lt"/>
                <a:ea typeface="+mn-ea"/>
                <a:cs typeface="+mn-cs"/>
              </a:rPr>
              <a:t>Name: </a:t>
            </a:r>
            <a:r>
              <a:rPr lang="en-US" sz="1200" b="1" i="0" kern="1200" dirty="0">
                <a:solidFill>
                  <a:schemeClr val="tx1"/>
                </a:solidFill>
                <a:effectLst/>
                <a:latin typeface="+mn-lt"/>
                <a:ea typeface="+mn-ea"/>
                <a:cs typeface="+mn-cs"/>
              </a:rPr>
              <a:t>labVNet2</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Address space: </a:t>
            </a:r>
            <a:r>
              <a:rPr lang="en-US" sz="1200" b="1" i="0" kern="1200" dirty="0">
                <a:solidFill>
                  <a:schemeClr val="tx1"/>
                </a:solidFill>
                <a:effectLst/>
                <a:latin typeface="+mn-lt"/>
                <a:ea typeface="+mn-ea"/>
                <a:cs typeface="+mn-cs"/>
              </a:rPr>
              <a:t>10.1.0.0/16</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name: </a:t>
            </a:r>
            <a:r>
              <a:rPr lang="en-US" sz="1200" b="1" i="0" kern="1200" dirty="0">
                <a:solidFill>
                  <a:schemeClr val="tx1"/>
                </a:solidFill>
                <a:effectLst/>
                <a:latin typeface="+mn-lt"/>
                <a:ea typeface="+mn-ea"/>
                <a:cs typeface="+mn-cs"/>
              </a:rPr>
              <a:t>Subnet1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address range: </a:t>
            </a:r>
            <a:r>
              <a:rPr lang="en-US" sz="1200" b="1" i="0" kern="1200" dirty="0">
                <a:solidFill>
                  <a:schemeClr val="tx1"/>
                </a:solidFill>
                <a:effectLst/>
                <a:latin typeface="+mn-lt"/>
                <a:ea typeface="+mn-ea"/>
                <a:cs typeface="+mn-cs"/>
              </a:rPr>
              <a:t>10.1.0.0/24</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Subscription: </a:t>
            </a:r>
            <a:r>
              <a:rPr lang="en-US" sz="1200" b="0" i="1" kern="1200" dirty="0">
                <a:solidFill>
                  <a:schemeClr val="tx1"/>
                </a:solidFill>
                <a:effectLst/>
                <a:latin typeface="+mn-lt"/>
                <a:ea typeface="+mn-ea"/>
                <a:cs typeface="+mn-cs"/>
              </a:rPr>
              <a:t>Your Azure subscription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Resource group: </a:t>
            </a:r>
            <a:r>
              <a:rPr lang="en-US" sz="1200" b="1" i="0" kern="1200" dirty="0">
                <a:solidFill>
                  <a:schemeClr val="tx1"/>
                </a:solidFill>
                <a:effectLst/>
                <a:latin typeface="+mn-lt"/>
                <a:ea typeface="+mn-ea"/>
                <a:cs typeface="+mn-cs"/>
              </a:rPr>
              <a:t>Use existing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10979D05-LabRG01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Location: </a:t>
            </a:r>
            <a:r>
              <a:rPr lang="en-US" sz="1200" b="0" i="1" kern="1200" dirty="0">
                <a:solidFill>
                  <a:schemeClr val="tx1"/>
                </a:solidFill>
                <a:effectLst/>
                <a:latin typeface="+mn-lt"/>
                <a:ea typeface="+mn-ea"/>
                <a:cs typeface="+mn-cs"/>
              </a:rPr>
              <a:t>Azure data center where you can deploy Azure VMs, closest to the location of your classroom</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Pin to dashboard: </a:t>
            </a:r>
            <a:r>
              <a:rPr lang="en-US" sz="1200" b="0" i="1" kern="1200" dirty="0">
                <a:solidFill>
                  <a:schemeClr val="tx1"/>
                </a:solidFill>
                <a:effectLst/>
                <a:latin typeface="+mn-lt"/>
                <a:ea typeface="+mn-ea"/>
                <a:cs typeface="+mn-cs"/>
              </a:rPr>
              <a:t>Select the checkbox</a:t>
            </a:r>
            <a:endParaRPr lang="en-US" sz="1200" b="0" i="0" kern="1200" dirty="0">
              <a:solidFill>
                <a:schemeClr val="tx1"/>
              </a:solidFill>
              <a:effectLst/>
              <a:latin typeface="+mn-lt"/>
              <a:ea typeface="+mn-ea"/>
              <a:cs typeface="+mn-cs"/>
            </a:endParaRPr>
          </a:p>
          <a:p>
            <a:endParaRPr lang="en-US" dirty="0"/>
          </a:p>
          <a:p>
            <a:r>
              <a:rPr lang="en-US" sz="1200" b="1" i="0" kern="1200" dirty="0">
                <a:solidFill>
                  <a:schemeClr val="tx1"/>
                </a:solidFill>
                <a:effectLst/>
                <a:latin typeface="+mn-lt"/>
                <a:ea typeface="+mn-ea"/>
                <a:cs typeface="+mn-cs"/>
              </a:rPr>
              <a:t>Task 2: Configure </a:t>
            </a:r>
            <a:r>
              <a:rPr lang="en-US" sz="1200" b="1" i="0" kern="1200" dirty="0" err="1">
                <a:solidFill>
                  <a:schemeClr val="tx1"/>
                </a:solidFill>
                <a:effectLst/>
                <a:latin typeface="+mn-lt"/>
                <a:ea typeface="+mn-ea"/>
                <a:cs typeface="+mn-cs"/>
              </a:rPr>
              <a:t>VNet</a:t>
            </a:r>
            <a:r>
              <a:rPr lang="en-US" sz="1200" b="1" i="0" kern="1200" dirty="0">
                <a:solidFill>
                  <a:schemeClr val="tx1"/>
                </a:solidFill>
                <a:effectLst/>
                <a:latin typeface="+mn-lt"/>
                <a:ea typeface="+mn-ea"/>
                <a:cs typeface="+mn-cs"/>
              </a:rPr>
              <a:t> peering by using the Azure portal</a:t>
            </a:r>
          </a:p>
          <a:p>
            <a:r>
              <a:rPr lang="en-US" sz="1200" b="0" i="0" kern="1200" dirty="0">
                <a:solidFill>
                  <a:schemeClr val="tx1"/>
                </a:solidFill>
                <a:effectLst/>
                <a:latin typeface="+mn-lt"/>
                <a:ea typeface="+mn-ea"/>
                <a:cs typeface="+mn-cs"/>
              </a:rPr>
              <a:t>In the Azure portal, navigate to the </a:t>
            </a:r>
            <a:r>
              <a:rPr lang="en-US" sz="1200" b="1" i="0" kern="1200" dirty="0">
                <a:solidFill>
                  <a:schemeClr val="tx1"/>
                </a:solidFill>
                <a:effectLst/>
                <a:latin typeface="+mn-lt"/>
                <a:ea typeface="+mn-ea"/>
                <a:cs typeface="+mn-cs"/>
              </a:rPr>
              <a:t>labVNet1</a:t>
            </a:r>
            <a:r>
              <a:rPr lang="en-US" sz="1200" b="0" i="0" kern="1200" dirty="0">
                <a:solidFill>
                  <a:schemeClr val="tx1"/>
                </a:solidFill>
                <a:effectLst/>
                <a:latin typeface="+mn-lt"/>
                <a:ea typeface="+mn-ea"/>
                <a:cs typeface="+mn-cs"/>
              </a:rPr>
              <a:t> blade.</a:t>
            </a:r>
          </a:p>
          <a:p>
            <a:r>
              <a:rPr lang="en-US" sz="1200" b="0" i="0" kern="1200" dirty="0">
                <a:solidFill>
                  <a:schemeClr val="tx1"/>
                </a:solidFill>
                <a:effectLst/>
                <a:latin typeface="+mn-lt"/>
                <a:ea typeface="+mn-ea"/>
                <a:cs typeface="+mn-cs"/>
              </a:rPr>
              <a:t>From the </a:t>
            </a:r>
            <a:r>
              <a:rPr lang="en-US" sz="1200" b="1" i="0" kern="1200" dirty="0">
                <a:solidFill>
                  <a:schemeClr val="tx1"/>
                </a:solidFill>
                <a:effectLst/>
                <a:latin typeface="+mn-lt"/>
                <a:ea typeface="+mn-ea"/>
                <a:cs typeface="+mn-cs"/>
              </a:rPr>
              <a:t>labVNet1</a:t>
            </a:r>
            <a:r>
              <a:rPr lang="en-US" sz="1200" b="0" i="0" kern="1200" dirty="0">
                <a:solidFill>
                  <a:schemeClr val="tx1"/>
                </a:solidFill>
                <a:effectLst/>
                <a:latin typeface="+mn-lt"/>
                <a:ea typeface="+mn-ea"/>
                <a:cs typeface="+mn-cs"/>
              </a:rPr>
              <a:t> blade, create a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 peering with the following settings:</a:t>
            </a:r>
          </a:p>
          <a:p>
            <a:r>
              <a:rPr lang="en-US" sz="1200" b="0" i="0" kern="1200" dirty="0">
                <a:solidFill>
                  <a:schemeClr val="tx1"/>
                </a:solidFill>
                <a:effectLst/>
                <a:latin typeface="+mn-lt"/>
                <a:ea typeface="+mn-ea"/>
                <a:cs typeface="+mn-cs"/>
              </a:rPr>
              <a:t>Name: </a:t>
            </a:r>
            <a:r>
              <a:rPr lang="en-US" sz="1200" b="1" i="0" kern="1200" dirty="0">
                <a:solidFill>
                  <a:schemeClr val="tx1"/>
                </a:solidFill>
                <a:effectLst/>
                <a:latin typeface="+mn-lt"/>
                <a:ea typeface="+mn-ea"/>
                <a:cs typeface="+mn-cs"/>
              </a:rPr>
              <a:t>labVNet1-labVNet2</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Deployment model: </a:t>
            </a:r>
            <a:r>
              <a:rPr lang="en-US" sz="1200" b="1" i="0" kern="1200" dirty="0">
                <a:solidFill>
                  <a:schemeClr val="tx1"/>
                </a:solidFill>
                <a:effectLst/>
                <a:latin typeface="+mn-lt"/>
                <a:ea typeface="+mn-ea"/>
                <a:cs typeface="+mn-cs"/>
              </a:rPr>
              <a:t>Resource manager</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Subscription: </a:t>
            </a:r>
            <a:r>
              <a:rPr lang="en-US" sz="1200" b="0" i="1" kern="1200" dirty="0">
                <a:solidFill>
                  <a:schemeClr val="tx1"/>
                </a:solidFill>
                <a:effectLst/>
                <a:latin typeface="+mn-lt"/>
                <a:ea typeface="+mn-ea"/>
                <a:cs typeface="+mn-cs"/>
              </a:rPr>
              <a:t>Your Azure subscription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Virtual network: </a:t>
            </a:r>
            <a:r>
              <a:rPr lang="en-US" sz="1200" b="1" i="0" kern="1200" dirty="0">
                <a:solidFill>
                  <a:schemeClr val="tx1"/>
                </a:solidFill>
                <a:effectLst/>
                <a:latin typeface="+mn-lt"/>
                <a:ea typeface="+mn-ea"/>
                <a:cs typeface="+mn-cs"/>
              </a:rPr>
              <a:t>labVNet2</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Allow virtual network access: </a:t>
            </a:r>
            <a:r>
              <a:rPr lang="en-US" sz="1200" b="1" i="0" kern="1200" dirty="0">
                <a:solidFill>
                  <a:schemeClr val="tx1"/>
                </a:solidFill>
                <a:effectLst/>
                <a:latin typeface="+mn-lt"/>
                <a:ea typeface="+mn-ea"/>
                <a:cs typeface="+mn-cs"/>
              </a:rPr>
              <a:t>Enabled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Allow forwarded traffic: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Allow gateway transit: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remote gateways: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Azure portal, navigate to the </a:t>
            </a:r>
            <a:r>
              <a:rPr lang="en-US" sz="1200" b="1" i="0" kern="1200" dirty="0">
                <a:solidFill>
                  <a:schemeClr val="tx1"/>
                </a:solidFill>
                <a:effectLst/>
                <a:latin typeface="+mn-lt"/>
                <a:ea typeface="+mn-ea"/>
                <a:cs typeface="+mn-cs"/>
              </a:rPr>
              <a:t>labVNet2</a:t>
            </a:r>
            <a:r>
              <a:rPr lang="en-US" sz="1200" b="0" i="0" kern="1200" dirty="0">
                <a:solidFill>
                  <a:schemeClr val="tx1"/>
                </a:solidFill>
                <a:effectLst/>
                <a:latin typeface="+mn-lt"/>
                <a:ea typeface="+mn-ea"/>
                <a:cs typeface="+mn-cs"/>
              </a:rPr>
              <a:t> blade.</a:t>
            </a:r>
          </a:p>
          <a:p>
            <a:r>
              <a:rPr lang="en-US" sz="1200" b="0" i="0" kern="1200" dirty="0">
                <a:solidFill>
                  <a:schemeClr val="tx1"/>
                </a:solidFill>
                <a:effectLst/>
                <a:latin typeface="+mn-lt"/>
                <a:ea typeface="+mn-ea"/>
                <a:cs typeface="+mn-cs"/>
              </a:rPr>
              <a:t>From the </a:t>
            </a:r>
            <a:r>
              <a:rPr lang="en-US" sz="1200" b="1" i="0" kern="1200" dirty="0">
                <a:solidFill>
                  <a:schemeClr val="tx1"/>
                </a:solidFill>
                <a:effectLst/>
                <a:latin typeface="+mn-lt"/>
                <a:ea typeface="+mn-ea"/>
                <a:cs typeface="+mn-cs"/>
              </a:rPr>
              <a:t>labVNet2</a:t>
            </a:r>
            <a:r>
              <a:rPr lang="en-US" sz="1200" b="0" i="0" kern="1200" dirty="0">
                <a:solidFill>
                  <a:schemeClr val="tx1"/>
                </a:solidFill>
                <a:effectLst/>
                <a:latin typeface="+mn-lt"/>
                <a:ea typeface="+mn-ea"/>
                <a:cs typeface="+mn-cs"/>
              </a:rPr>
              <a:t> blade, create a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 peering with the following settings:</a:t>
            </a:r>
          </a:p>
          <a:p>
            <a:r>
              <a:rPr lang="en-US" sz="1200" b="0" i="0" kern="1200" dirty="0">
                <a:solidFill>
                  <a:schemeClr val="tx1"/>
                </a:solidFill>
                <a:effectLst/>
                <a:latin typeface="+mn-lt"/>
                <a:ea typeface="+mn-ea"/>
                <a:cs typeface="+mn-cs"/>
              </a:rPr>
              <a:t>Name: </a:t>
            </a:r>
            <a:r>
              <a:rPr lang="en-US" sz="1200" b="1" i="0" kern="1200" dirty="0">
                <a:solidFill>
                  <a:schemeClr val="tx1"/>
                </a:solidFill>
                <a:effectLst/>
                <a:latin typeface="+mn-lt"/>
                <a:ea typeface="+mn-ea"/>
                <a:cs typeface="+mn-cs"/>
              </a:rPr>
              <a:t>labVNet2-labVNet1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Deployment model: </a:t>
            </a:r>
            <a:r>
              <a:rPr lang="en-US" sz="1200" b="1" i="0" kern="1200" dirty="0">
                <a:solidFill>
                  <a:schemeClr val="tx1"/>
                </a:solidFill>
                <a:effectLst/>
                <a:latin typeface="+mn-lt"/>
                <a:ea typeface="+mn-ea"/>
                <a:cs typeface="+mn-cs"/>
              </a:rPr>
              <a:t>Resource manager</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Subscription: </a:t>
            </a:r>
            <a:r>
              <a:rPr lang="en-US" sz="1200" b="0" i="1" kern="1200" dirty="0">
                <a:solidFill>
                  <a:schemeClr val="tx1"/>
                </a:solidFill>
                <a:effectLst/>
                <a:latin typeface="+mn-lt"/>
                <a:ea typeface="+mn-ea"/>
                <a:cs typeface="+mn-cs"/>
              </a:rPr>
              <a:t>Your Azure subscription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Virtual network: </a:t>
            </a:r>
            <a:r>
              <a:rPr lang="en-US" sz="1200" b="1" i="0" kern="1200" dirty="0">
                <a:solidFill>
                  <a:schemeClr val="tx1"/>
                </a:solidFill>
                <a:effectLst/>
                <a:latin typeface="+mn-lt"/>
                <a:ea typeface="+mn-ea"/>
                <a:cs typeface="+mn-cs"/>
              </a:rPr>
              <a:t>labVNet1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Allow virtual network access: </a:t>
            </a:r>
            <a:r>
              <a:rPr lang="en-US" sz="1200" b="1" i="0" kern="1200" dirty="0">
                <a:solidFill>
                  <a:schemeClr val="tx1"/>
                </a:solidFill>
                <a:effectLst/>
                <a:latin typeface="+mn-lt"/>
                <a:ea typeface="+mn-ea"/>
                <a:cs typeface="+mn-cs"/>
              </a:rPr>
              <a:t>Enabled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Allow forwarded traffic: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Allow gateway transit: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remote gateways: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70</a:t>
            </a:fld>
            <a:endParaRPr lang="en-US"/>
          </a:p>
        </p:txBody>
      </p:sp>
    </p:spTree>
    <p:extLst>
      <p:ext uri="{BB962C8B-B14F-4D97-AF65-F5344CB8AC3E}">
        <p14:creationId xmlns:p14="http://schemas.microsoft.com/office/powerpoint/2010/main" val="29692073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Describe Azure networking features that do not depend directly on Azure virtual networks.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A57947-D6BC-400E-B540-BE9165698E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5: Creating and configuring virtual networks</a:t>
            </a:r>
          </a:p>
        </p:txBody>
      </p:sp>
    </p:spTree>
    <p:extLst>
      <p:ext uri="{BB962C8B-B14F-4D97-AF65-F5344CB8AC3E}">
        <p14:creationId xmlns:p14="http://schemas.microsoft.com/office/powerpoint/2010/main" val="6637878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US" sz="1000" dirty="0">
                <a:solidFill>
                  <a:srgbClr val="000000"/>
                </a:solidFill>
                <a:latin typeface="Arial"/>
                <a:ea typeface="Calibri"/>
                <a:cs typeface="Times New Roman"/>
              </a:rPr>
              <a:t>The slide depicts an end-user computer located at the top of the slide connecting from the Internet via port 443 to a load balancer. Azure Load Balancer distributes incoming traffic across three virtual machines (located at the bottom of the slide) to the port 443. Point out that the load balancer directs the traffic to only one of the VMs if the connection parameters, such as source and target IP addresses and ports, remain the same.</a:t>
            </a: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A57947-D6BC-400E-B540-BE9165698E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5: Creating and configuring virtual networks</a:t>
            </a:r>
          </a:p>
        </p:txBody>
      </p:sp>
    </p:spTree>
    <p:extLst>
      <p:ext uri="{BB962C8B-B14F-4D97-AF65-F5344CB8AC3E}">
        <p14:creationId xmlns:p14="http://schemas.microsoft.com/office/powerpoint/2010/main" val="659063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C0D98F3-66B1-4734-AFB3-E657E989C9AD}" type="slidenum">
              <a:rPr kumimoji="0" lang="de-DE"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de-DE"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20019269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solidFill>
                  <a:srgbClr val="000000"/>
                </a:solidFill>
                <a:latin typeface="Arial"/>
                <a:ea typeface="Calibri"/>
                <a:cs typeface="Times New Roman"/>
              </a:rPr>
              <a:t>Describe the components of an Azure load balancer.</a:t>
            </a: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A57947-D6BC-400E-B540-BE9165698E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5: Creating and configuring virtual networks</a:t>
            </a:r>
          </a:p>
        </p:txBody>
      </p:sp>
    </p:spTree>
    <p:extLst>
      <p:ext uri="{BB962C8B-B14F-4D97-AF65-F5344CB8AC3E}">
        <p14:creationId xmlns:p14="http://schemas.microsoft.com/office/powerpoint/2010/main" val="33771027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74</a:t>
            </a:fld>
            <a:endParaRPr lang="en-US"/>
          </a:p>
        </p:txBody>
      </p:sp>
    </p:spTree>
    <p:extLst>
      <p:ext uri="{BB962C8B-B14F-4D97-AF65-F5344CB8AC3E}">
        <p14:creationId xmlns:p14="http://schemas.microsoft.com/office/powerpoint/2010/main" val="26962801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75</a:t>
            </a:fld>
            <a:endParaRPr lang="en-US"/>
          </a:p>
        </p:txBody>
      </p:sp>
    </p:spTree>
    <p:extLst>
      <p:ext uri="{BB962C8B-B14F-4D97-AF65-F5344CB8AC3E}">
        <p14:creationId xmlns:p14="http://schemas.microsoft.com/office/powerpoint/2010/main" val="5249423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76</a:t>
            </a:fld>
            <a:endParaRPr lang="en-US"/>
          </a:p>
        </p:txBody>
      </p:sp>
    </p:spTree>
    <p:extLst>
      <p:ext uri="{BB962C8B-B14F-4D97-AF65-F5344CB8AC3E}">
        <p14:creationId xmlns:p14="http://schemas.microsoft.com/office/powerpoint/2010/main" val="24528887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32682094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US" sz="1000" dirty="0">
                <a:latin typeface="Arial"/>
                <a:ea typeface="Calibri"/>
                <a:cs typeface="Times New Roman"/>
              </a:rPr>
              <a:t>Emphasize that a standard storage account represents a namespace that identifies a storage area, which can include blob, table, queue, and file storage for standard storage accounts. Point out that premium storage accounts allow for hosting page blobs only.</a:t>
            </a:r>
          </a:p>
          <a:p>
            <a:pPr>
              <a:lnSpc>
                <a:spcPct val="115000"/>
              </a:lnSpc>
              <a:spcAft>
                <a:spcPts val="1000"/>
              </a:spcAft>
            </a:pPr>
            <a:r>
              <a:rPr lang="en-US" sz="1000" dirty="0">
                <a:latin typeface="Arial"/>
                <a:ea typeface="Calibri"/>
                <a:cs typeface="Times New Roman"/>
              </a:rPr>
              <a:t>This lesson later compares the storage types that Azure Storage supports. The last topic of this lesson covers premium storage accounts in more detail.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28774609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This slide describes the basic capabilities of each storage type:</a:t>
            </a:r>
          </a:p>
          <a:p>
            <a:pPr marL="342900" marR="0" lvl="0" indent="-342900">
              <a:lnSpc>
                <a:spcPct val="115000"/>
              </a:lnSpc>
              <a:spcBef>
                <a:spcPts val="0"/>
              </a:spcBef>
              <a:spcAft>
                <a:spcPts val="995"/>
              </a:spcAft>
              <a:buFont typeface="Symbol"/>
              <a:buChar char=""/>
            </a:pPr>
            <a:r>
              <a:rPr lang="en-US" sz="1000" dirty="0">
                <a:effectLst/>
                <a:latin typeface="Arial"/>
                <a:ea typeface="Times New Roman"/>
                <a:cs typeface="Times New Roman"/>
              </a:rPr>
              <a:t>Blobs:</a:t>
            </a:r>
          </a:p>
          <a:p>
            <a:pPr marL="742950" marR="0" lvl="1" indent="-285750">
              <a:lnSpc>
                <a:spcPct val="115000"/>
              </a:lnSpc>
              <a:spcBef>
                <a:spcPts val="0"/>
              </a:spcBef>
              <a:spcAft>
                <a:spcPts val="995"/>
              </a:spcAft>
              <a:buFont typeface="Courier New"/>
              <a:buChar char="o"/>
            </a:pPr>
            <a:r>
              <a:rPr lang="en-US" sz="1000" dirty="0">
                <a:effectLst/>
                <a:latin typeface="Arial"/>
                <a:ea typeface="Times New Roman"/>
                <a:cs typeface="Times New Roman"/>
              </a:rPr>
              <a:t>Use block blobs for applications that need to upload large files to Azure. Block blobs are optimized for fast uploads and high throughput.</a:t>
            </a:r>
          </a:p>
          <a:p>
            <a:pPr marL="742950" marR="0" lvl="1" indent="-285750">
              <a:lnSpc>
                <a:spcPct val="115000"/>
              </a:lnSpc>
              <a:spcBef>
                <a:spcPts val="0"/>
              </a:spcBef>
              <a:spcAft>
                <a:spcPts val="995"/>
              </a:spcAft>
              <a:buFont typeface="Courier New"/>
              <a:buChar char="o"/>
            </a:pPr>
            <a:r>
              <a:rPr lang="en-US" sz="1000" dirty="0">
                <a:effectLst/>
                <a:latin typeface="Arial"/>
                <a:ea typeface="Times New Roman"/>
                <a:cs typeface="Times New Roman"/>
              </a:rPr>
              <a:t>Use page blocks for applications that need to read and write data by using random I/O access patterns. For example, Azure VMs use page blobs as their virtual disks.</a:t>
            </a:r>
          </a:p>
          <a:p>
            <a:pPr marL="342900" marR="0" lvl="0" indent="-342900">
              <a:lnSpc>
                <a:spcPct val="115000"/>
              </a:lnSpc>
              <a:spcBef>
                <a:spcPts val="0"/>
              </a:spcBef>
              <a:spcAft>
                <a:spcPts val="995"/>
              </a:spcAft>
              <a:buFont typeface="Symbol"/>
              <a:buChar char=""/>
            </a:pPr>
            <a:r>
              <a:rPr lang="en-US" sz="1000" dirty="0">
                <a:effectLst/>
                <a:latin typeface="Arial"/>
                <a:ea typeface="Times New Roman"/>
                <a:cs typeface="Times New Roman"/>
              </a:rPr>
              <a:t>Tables:</a:t>
            </a:r>
          </a:p>
          <a:p>
            <a:pPr marL="742950" marR="0" lvl="1" indent="-285750">
              <a:lnSpc>
                <a:spcPct val="115000"/>
              </a:lnSpc>
              <a:spcBef>
                <a:spcPts val="0"/>
              </a:spcBef>
              <a:spcAft>
                <a:spcPts val="995"/>
              </a:spcAft>
              <a:buFont typeface="Courier New"/>
              <a:buChar char="o"/>
            </a:pPr>
            <a:r>
              <a:rPr lang="en-US" sz="1000" dirty="0">
                <a:effectLst/>
                <a:latin typeface="Arial"/>
                <a:ea typeface="Times New Roman"/>
                <a:cs typeface="Times New Roman"/>
              </a:rPr>
              <a:t>Use tables as a NoSQL store for key/value pair records.</a:t>
            </a:r>
          </a:p>
          <a:p>
            <a:pPr marL="342900" marR="0" lvl="0" indent="-342900">
              <a:lnSpc>
                <a:spcPct val="115000"/>
              </a:lnSpc>
              <a:spcBef>
                <a:spcPts val="0"/>
              </a:spcBef>
              <a:spcAft>
                <a:spcPts val="995"/>
              </a:spcAft>
              <a:buFont typeface="Symbol"/>
              <a:buChar char=""/>
            </a:pPr>
            <a:r>
              <a:rPr lang="en-US" sz="1000" dirty="0">
                <a:effectLst/>
                <a:latin typeface="Arial"/>
                <a:ea typeface="Times New Roman"/>
                <a:cs typeface="Times New Roman"/>
              </a:rPr>
              <a:t>Queues:</a:t>
            </a:r>
          </a:p>
          <a:p>
            <a:pPr marL="742950" marR="0" lvl="1" indent="-285750">
              <a:lnSpc>
                <a:spcPct val="115000"/>
              </a:lnSpc>
              <a:spcBef>
                <a:spcPts val="0"/>
              </a:spcBef>
              <a:spcAft>
                <a:spcPts val="995"/>
              </a:spcAft>
              <a:buFont typeface="Courier New"/>
              <a:buChar char="o"/>
            </a:pPr>
            <a:r>
              <a:rPr lang="en-US" sz="1000" dirty="0">
                <a:effectLst/>
                <a:latin typeface="Arial"/>
                <a:ea typeface="Times New Roman"/>
                <a:cs typeface="Times New Roman"/>
              </a:rPr>
              <a:t>Use queues to implement applications that need to exchange asynchronously messages among its components.</a:t>
            </a:r>
          </a:p>
          <a:p>
            <a:pPr>
              <a:lnSpc>
                <a:spcPct val="115000"/>
              </a:lnSpc>
              <a:spcAft>
                <a:spcPts val="995"/>
              </a:spcAft>
            </a:pPr>
            <a:r>
              <a:rPr lang="en-US" sz="1000" b="1" dirty="0">
                <a:latin typeface="Arial"/>
                <a:ea typeface="Calibri"/>
                <a:cs typeface="Times New Roman"/>
              </a:rPr>
              <a:t>Note: </a:t>
            </a:r>
            <a:r>
              <a:rPr lang="en-US" sz="1000" dirty="0">
                <a:latin typeface="Arial"/>
                <a:ea typeface="Calibri"/>
                <a:cs typeface="Times New Roman"/>
              </a:rPr>
              <a:t>Many application developers use the Azure Service Bus service instead of Azure Queue storage.</a:t>
            </a:r>
          </a:p>
          <a:p>
            <a:pPr marL="342900" marR="0" lvl="0" indent="-342900">
              <a:lnSpc>
                <a:spcPct val="115000"/>
              </a:lnSpc>
              <a:spcBef>
                <a:spcPts val="0"/>
              </a:spcBef>
              <a:spcAft>
                <a:spcPts val="995"/>
              </a:spcAft>
              <a:buFont typeface="Symbol"/>
              <a:buChar char=""/>
            </a:pPr>
            <a:r>
              <a:rPr lang="en-US" sz="1000" dirty="0">
                <a:effectLst/>
                <a:latin typeface="Arial"/>
                <a:ea typeface="Times New Roman"/>
                <a:cs typeface="Times New Roman"/>
              </a:rPr>
              <a:t>Files:</a:t>
            </a:r>
          </a:p>
          <a:p>
            <a:pPr marL="742950" marR="0" lvl="1" indent="-285750">
              <a:lnSpc>
                <a:spcPct val="115000"/>
              </a:lnSpc>
              <a:spcBef>
                <a:spcPts val="0"/>
              </a:spcBef>
              <a:spcAft>
                <a:spcPts val="995"/>
              </a:spcAft>
              <a:buFont typeface="Courier New"/>
              <a:buChar char="o"/>
            </a:pPr>
            <a:r>
              <a:rPr lang="en-US" sz="1000" dirty="0">
                <a:effectLst/>
                <a:latin typeface="Arial"/>
                <a:ea typeface="Times New Roman"/>
                <a:cs typeface="Times New Roman"/>
              </a:rPr>
              <a:t>Use the Azure File Service to create file shares in Azure storage that users can access by using standard Server Message Block (SMB) semantics from VMs in Azure and from on-premises locations via a site-to-site virtual private network (VPN) or ExpressRoute.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19231758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US" sz="1000" dirty="0">
                <a:latin typeface="Arial"/>
                <a:ea typeface="Calibri"/>
                <a:cs typeface="Times New Roman"/>
              </a:rPr>
              <a:t>Point out the main differences between standard and premium storage accounts. In addition note that with Premium Storage, you pay for provisioned capacity rather than used capacity. With standard storage, you pay for used capacity except for scenarios that involve the use of managed disks. Mention that Premium Storage does not incur separate charges for transactional volume.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17149326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endParaRPr lang="en-US" sz="1000" b="1" dirty="0">
              <a:latin typeface="Arial"/>
              <a:ea typeface="Calibri"/>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14785082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Describe the different types of accounts and their characteristics.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2663409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832A03-5DE3-4714-A0E6-C4F18A9E36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1: Getting started with Microsoft Azure</a:t>
            </a:r>
          </a:p>
        </p:txBody>
      </p:sp>
    </p:spTree>
    <p:extLst>
      <p:ext uri="{BB962C8B-B14F-4D97-AF65-F5344CB8AC3E}">
        <p14:creationId xmlns:p14="http://schemas.microsoft.com/office/powerpoint/2010/main" val="80820006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Describe the different methods of managing blobs and containers.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15496922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Describe how to manage and access file shares.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4075415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Describe how to manage tables and queues.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25003830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Point out that you can use a combination of access control mechanisms.</a:t>
            </a:r>
          </a:p>
          <a:p>
            <a:pPr>
              <a:lnSpc>
                <a:spcPct val="115000"/>
              </a:lnSpc>
              <a:spcAft>
                <a:spcPts val="1000"/>
              </a:spcAft>
            </a:pPr>
            <a:r>
              <a:rPr lang="en-US" sz="1000" dirty="0">
                <a:latin typeface="Arial"/>
                <a:ea typeface="Calibri"/>
                <a:cs typeface="Times New Roman"/>
              </a:rPr>
              <a:t>Note that shared access signatures that do not rely on a shared access policy typically are known as </a:t>
            </a:r>
            <a:r>
              <a:rPr lang="en-US" sz="1000" i="1" dirty="0">
                <a:latin typeface="Arial"/>
                <a:ea typeface="Calibri"/>
                <a:cs typeface="Times New Roman"/>
              </a:rPr>
              <a:t>ad hoc shared access signatures</a:t>
            </a:r>
            <a:r>
              <a:rPr lang="en-US" sz="1000" dirty="0">
                <a:latin typeface="Arial"/>
                <a:ea typeface="Calibri"/>
                <a:cs typeface="Times New Roman"/>
              </a:rPr>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20174071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Describe the process of configuring and viewing diagnostics of Azure Storage accounts.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25371470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US" sz="1000" dirty="0">
                <a:latin typeface="Arial"/>
                <a:ea typeface="Calibri"/>
                <a:cs typeface="Times New Roman"/>
              </a:rPr>
              <a:t>You must perform these tasks to prepare the lab environment for the demonstrations in this module.</a:t>
            </a:r>
          </a:p>
          <a:p>
            <a:pPr>
              <a:lnSpc>
                <a:spcPct val="115000"/>
              </a:lnSpc>
              <a:spcAft>
                <a:spcPts val="1000"/>
              </a:spcAft>
            </a:pPr>
            <a:r>
              <a:rPr lang="en-US" sz="1000" dirty="0">
                <a:latin typeface="Arial"/>
                <a:ea typeface="Calibri"/>
                <a:cs typeface="Times New Roman"/>
              </a:rPr>
              <a:t>Have the students perform the steps with you so that the lab environment is also correctly configured for the lab in this module. </a:t>
            </a:r>
          </a:p>
          <a:p>
            <a:pPr>
              <a:lnSpc>
                <a:spcPct val="115000"/>
              </a:lnSpc>
              <a:spcAft>
                <a:spcPts val="1000"/>
              </a:spcAft>
            </a:pPr>
            <a:r>
              <a:rPr lang="en-US" sz="1000" dirty="0">
                <a:latin typeface="Arial"/>
                <a:ea typeface="Calibri"/>
                <a:cs typeface="Times New Roman"/>
              </a:rPr>
              <a:t>This course relies on custom Azure PowerShell modules including </a:t>
            </a:r>
            <a:r>
              <a:rPr lang="en-US" sz="1000" b="1" dirty="0">
                <a:latin typeface="Arial"/>
                <a:ea typeface="Calibri"/>
                <a:cs typeface="Times New Roman"/>
              </a:rPr>
              <a:t>Add-20533DEnvironment</a:t>
            </a:r>
            <a:r>
              <a:rPr lang="en-US" sz="1000" dirty="0">
                <a:latin typeface="Arial"/>
                <a:ea typeface="Calibri"/>
                <a:cs typeface="Times New Roman"/>
              </a:rPr>
              <a:t> to prepare the lab environment for demos and labs, and </a:t>
            </a:r>
            <a:r>
              <a:rPr lang="en-US" sz="1000" b="1" dirty="0">
                <a:latin typeface="Arial"/>
                <a:ea typeface="Calibri"/>
                <a:cs typeface="Times New Roman"/>
              </a:rPr>
              <a:t>Remove-20533DEnvironment</a:t>
            </a:r>
            <a:r>
              <a:rPr lang="en-US" sz="1000" dirty="0">
                <a:latin typeface="Arial"/>
                <a:ea typeface="Calibri"/>
                <a:cs typeface="Times New Roman"/>
              </a:rPr>
              <a:t> to perform clean-up tasks at the end of the module. </a:t>
            </a:r>
            <a:r>
              <a:rPr lang="en-US" sz="1000" dirty="0">
                <a:solidFill>
                  <a:srgbClr val="000000"/>
                </a:solidFill>
                <a:latin typeface="Arial"/>
                <a:ea typeface="Calibri"/>
                <a:cs typeface="Times New Roman"/>
              </a:rPr>
              <a:t>The modules reside in </a:t>
            </a:r>
            <a:r>
              <a:rPr lang="en-US" sz="1000" b="1" dirty="0">
                <a:latin typeface="Arial"/>
                <a:ea typeface="Calibri"/>
                <a:cs typeface="Times New Roman"/>
              </a:rPr>
              <a:t>E:\Modules</a:t>
            </a:r>
            <a:r>
              <a:rPr lang="en-US" sz="1000" dirty="0">
                <a:solidFill>
                  <a:srgbClr val="000000"/>
                </a:solidFill>
                <a:latin typeface="Arial"/>
                <a:ea typeface="Calibri"/>
                <a:cs typeface="Times New Roman"/>
              </a:rPr>
              <a:t> on the </a:t>
            </a:r>
            <a:r>
              <a:rPr lang="en-US" sz="1000" b="1" dirty="0">
                <a:latin typeface="Arial"/>
                <a:ea typeface="Calibri"/>
                <a:cs typeface="Times New Roman"/>
              </a:rPr>
              <a:t>20533D-MIA-CL1 </a:t>
            </a:r>
            <a:r>
              <a:rPr lang="en-US" sz="1000" dirty="0">
                <a:latin typeface="Arial"/>
                <a:ea typeface="Calibri"/>
                <a:cs typeface="Times New Roman"/>
              </a:rPr>
              <a:t>virtual machine.</a:t>
            </a:r>
          </a:p>
          <a:p>
            <a:pPr>
              <a:lnSpc>
                <a:spcPct val="115000"/>
              </a:lnSpc>
              <a:spcAft>
                <a:spcPts val="1000"/>
              </a:spcAft>
            </a:pPr>
            <a:r>
              <a:rPr lang="en-US" sz="1000" b="1" dirty="0">
                <a:latin typeface="Arial"/>
                <a:ea typeface="Calibri"/>
                <a:cs typeface="Times New Roman"/>
              </a:rPr>
              <a:t>Important:</a:t>
            </a:r>
            <a:r>
              <a:rPr lang="en-US" sz="1000" dirty="0">
                <a:latin typeface="Arial"/>
                <a:ea typeface="Calibri"/>
                <a:cs typeface="Times New Roman"/>
              </a:rPr>
              <a:t> Note that the </a:t>
            </a:r>
            <a:r>
              <a:rPr lang="en-US" sz="1000" b="1" dirty="0">
                <a:latin typeface="Arial"/>
                <a:ea typeface="Calibri"/>
                <a:cs typeface="Times New Roman"/>
              </a:rPr>
              <a:t>Remove-20533DEnvironment</a:t>
            </a:r>
            <a:r>
              <a:rPr lang="en-US" sz="1000" dirty="0">
                <a:latin typeface="Arial"/>
                <a:ea typeface="Calibri"/>
                <a:cs typeface="Times New Roman"/>
              </a:rPr>
              <a:t> script will delete the Azure subscription resources that you provisioned when running </a:t>
            </a:r>
            <a:r>
              <a:rPr lang="en-US" sz="1000" b="1" dirty="0">
                <a:latin typeface="Arial"/>
                <a:ea typeface="Calibri"/>
                <a:cs typeface="Times New Roman"/>
              </a:rPr>
              <a:t>Add-20533DEnvironment</a:t>
            </a:r>
            <a:r>
              <a:rPr lang="en-US" sz="1000" dirty="0">
                <a:latin typeface="Arial"/>
                <a:ea typeface="Calibri"/>
                <a:cs typeface="Times New Roman"/>
              </a:rPr>
              <a:t>.</a:t>
            </a:r>
          </a:p>
          <a:p>
            <a:pPr>
              <a:lnSpc>
                <a:spcPct val="115000"/>
              </a:lnSpc>
              <a:spcAft>
                <a:spcPts val="1000"/>
              </a:spcAft>
            </a:pPr>
            <a:r>
              <a:rPr lang="en-US" sz="1000" b="1" dirty="0">
                <a:latin typeface="Arial"/>
                <a:ea typeface="Calibri"/>
                <a:cs typeface="Times New Roman"/>
              </a:rPr>
              <a:t>Preparation Steps</a:t>
            </a:r>
            <a:endParaRPr lang="en-US" sz="1000" dirty="0">
              <a:latin typeface="Arial"/>
              <a:ea typeface="Calibri"/>
              <a:cs typeface="Times New Roman"/>
            </a:endParaRPr>
          </a:p>
          <a:p>
            <a:pPr>
              <a:lnSpc>
                <a:spcPct val="115000"/>
              </a:lnSpc>
              <a:spcAft>
                <a:spcPts val="1000"/>
              </a:spcAft>
            </a:pPr>
            <a:r>
              <a:rPr lang="en-US" sz="1000" dirty="0">
                <a:latin typeface="Arial"/>
                <a:ea typeface="Calibri"/>
                <a:cs typeface="Times New Roman"/>
              </a:rPr>
              <a:t>Start the </a:t>
            </a:r>
            <a:r>
              <a:rPr lang="en-US" sz="1000" b="1" dirty="0">
                <a:latin typeface="Arial"/>
                <a:ea typeface="Calibri"/>
                <a:cs typeface="Times New Roman"/>
              </a:rPr>
              <a:t>MSL-TMG1</a:t>
            </a:r>
            <a:r>
              <a:rPr lang="en-US" sz="1000" dirty="0">
                <a:latin typeface="Arial"/>
                <a:ea typeface="Calibri"/>
                <a:cs typeface="Times New Roman"/>
              </a:rPr>
              <a:t> and </a:t>
            </a:r>
            <a:r>
              <a:rPr lang="en-US" sz="1000" b="1" dirty="0">
                <a:latin typeface="Arial"/>
                <a:ea typeface="Calibri"/>
                <a:cs typeface="Times New Roman"/>
              </a:rPr>
              <a:t>20533D-MIA-CL1</a:t>
            </a:r>
            <a:r>
              <a:rPr lang="en-US" sz="1000" dirty="0">
                <a:latin typeface="Arial"/>
                <a:ea typeface="Calibri"/>
                <a:cs typeface="Times New Roman"/>
              </a:rPr>
              <a:t> virtual machines, and then sign in to </a:t>
            </a:r>
            <a:r>
              <a:rPr lang="en-US" sz="1000" b="1" dirty="0">
                <a:latin typeface="Arial"/>
                <a:ea typeface="Calibri"/>
                <a:cs typeface="Times New Roman"/>
              </a:rPr>
              <a:t>20533D-MIA-CL1</a:t>
            </a:r>
            <a:r>
              <a:rPr lang="en-US" sz="1000" dirty="0">
                <a:latin typeface="Arial"/>
                <a:ea typeface="Calibri"/>
                <a:cs typeface="Times New Roman"/>
              </a:rPr>
              <a:t> as </a:t>
            </a:r>
            <a:r>
              <a:rPr lang="en-US" sz="1000" b="1" dirty="0">
                <a:latin typeface="Arial"/>
                <a:ea typeface="Calibri"/>
                <a:cs typeface="Times New Roman"/>
              </a:rPr>
              <a:t>Student</a:t>
            </a:r>
            <a:r>
              <a:rPr lang="en-US" sz="1000" dirty="0">
                <a:latin typeface="Arial"/>
                <a:ea typeface="Calibri"/>
                <a:cs typeface="Times New Roman"/>
              </a:rPr>
              <a:t> with the password </a:t>
            </a:r>
            <a:r>
              <a:rPr lang="en-US" sz="1000" b="1" dirty="0">
                <a:latin typeface="Arial"/>
                <a:ea typeface="Calibri"/>
                <a:cs typeface="Times New Roman"/>
              </a:rPr>
              <a:t>Pa55w.rd</a:t>
            </a:r>
            <a:r>
              <a:rPr lang="en-US" sz="1000" dirty="0">
                <a:latin typeface="Arial"/>
                <a:ea typeface="Calibri"/>
                <a:cs typeface="Times New Roman"/>
              </a:rPr>
              <a:t>. You should have provisioned a Microsoft Azure subscription ahead of time.</a:t>
            </a:r>
          </a:p>
          <a:p>
            <a:pPr>
              <a:lnSpc>
                <a:spcPct val="115000"/>
              </a:lnSpc>
              <a:spcAft>
                <a:spcPts val="1000"/>
              </a:spcAft>
            </a:pPr>
            <a:r>
              <a:rPr lang="en-US" sz="1000" b="1" dirty="0">
                <a:latin typeface="Arial"/>
                <a:ea typeface="Calibri"/>
                <a:cs typeface="Times New Roman"/>
              </a:rPr>
              <a:t>Demonstration Steps</a:t>
            </a:r>
            <a:endParaRPr lang="en-US" sz="1000" dirty="0">
              <a:latin typeface="Arial"/>
              <a:ea typeface="Calibri"/>
              <a:cs typeface="Times New Roman"/>
            </a:endParaRPr>
          </a:p>
          <a:p>
            <a:pPr>
              <a:lnSpc>
                <a:spcPts val="1300"/>
              </a:lnSpc>
              <a:spcBef>
                <a:spcPts val="900"/>
              </a:spcBef>
              <a:spcAft>
                <a:spcPts val="300"/>
              </a:spcAft>
            </a:pPr>
            <a:r>
              <a:rPr lang="en-US" sz="1000" b="1" dirty="0">
                <a:effectLst/>
                <a:latin typeface="Arial"/>
                <a:ea typeface="Times New Roman"/>
                <a:cs typeface="Segoe UI"/>
              </a:rPr>
              <a:t>Prepare the Azure environment</a:t>
            </a:r>
          </a:p>
          <a:p>
            <a:pPr marL="342900" marR="0" lvl="0" indent="-342900">
              <a:lnSpc>
                <a:spcPct val="115000"/>
              </a:lnSpc>
              <a:spcBef>
                <a:spcPts val="0"/>
              </a:spcBef>
              <a:spcAft>
                <a:spcPts val="995"/>
              </a:spcAft>
              <a:buFont typeface="+mj-lt"/>
              <a:buAutoNum type="arabicPeriod"/>
            </a:pPr>
            <a:r>
              <a:rPr lang="en-US" sz="1000" dirty="0">
                <a:effectLst/>
                <a:latin typeface="Arial"/>
                <a:ea typeface="Times New Roman"/>
                <a:cs typeface="Segoe UI"/>
              </a:rPr>
              <a:t>On the taskbar, right-click </a:t>
            </a:r>
            <a:r>
              <a:rPr lang="en-US" sz="1000" b="1" dirty="0">
                <a:effectLst/>
                <a:latin typeface="Arial"/>
                <a:ea typeface="Times New Roman"/>
                <a:cs typeface="Times New Roman"/>
              </a:rPr>
              <a:t>Windows PowerShell</a:t>
            </a:r>
            <a:r>
              <a:rPr lang="en-US" sz="1000" dirty="0">
                <a:effectLst/>
                <a:latin typeface="Arial"/>
                <a:ea typeface="Times New Roman"/>
                <a:cs typeface="Segoe UI"/>
              </a:rPr>
              <a:t>, and then click </a:t>
            </a:r>
            <a:r>
              <a:rPr lang="en-US" sz="1000" b="1" dirty="0">
                <a:effectLst/>
                <a:latin typeface="Arial"/>
                <a:ea typeface="Times New Roman"/>
                <a:cs typeface="Times New Roman"/>
              </a:rPr>
              <a:t>Run as administrator</a:t>
            </a:r>
            <a:r>
              <a:rPr lang="en-US" sz="1000" dirty="0">
                <a:effectLst/>
                <a:latin typeface="Arial"/>
                <a:ea typeface="Times New Roman"/>
                <a:cs typeface="Segoe UI"/>
              </a:rPr>
              <a:t>. In the </a:t>
            </a:r>
            <a:r>
              <a:rPr lang="en-US" sz="1000" b="1" dirty="0">
                <a:effectLst/>
                <a:latin typeface="Arial"/>
                <a:ea typeface="Times New Roman"/>
                <a:cs typeface="Times New Roman"/>
              </a:rPr>
              <a:t>User Account Control</a:t>
            </a:r>
            <a:r>
              <a:rPr lang="en-US" sz="1000" dirty="0">
                <a:effectLst/>
                <a:latin typeface="Arial"/>
                <a:ea typeface="Times New Roman"/>
                <a:cs typeface="Segoe UI"/>
              </a:rPr>
              <a:t> dialog box, click </a:t>
            </a:r>
            <a:r>
              <a:rPr lang="en-US" sz="1000" b="1" dirty="0">
                <a:effectLst/>
                <a:latin typeface="Arial"/>
                <a:ea typeface="Times New Roman"/>
                <a:cs typeface="Times New Roman"/>
              </a:rPr>
              <a:t>Yes</a:t>
            </a:r>
            <a:r>
              <a:rPr lang="en-US" sz="1000" dirty="0">
                <a:effectLst/>
                <a:latin typeface="Arial"/>
                <a:ea typeface="Times New Roman"/>
                <a:cs typeface="Segoe UI"/>
              </a:rPr>
              <a:t>.</a:t>
            </a:r>
            <a:endParaRPr lang="en-US" sz="1000" dirty="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dirty="0">
                <a:solidFill>
                  <a:srgbClr val="000000"/>
                </a:solidFill>
                <a:effectLst/>
                <a:latin typeface="Arial"/>
                <a:ea typeface="Times New Roman"/>
                <a:cs typeface="Times New Roman"/>
              </a:rPr>
              <a:t>Type the following command, and then press Enter:</a:t>
            </a:r>
            <a:endParaRPr lang="en-US" sz="1000" dirty="0">
              <a:effectLst/>
              <a:latin typeface="Arial"/>
              <a:ea typeface="Times New Roman"/>
              <a:cs typeface="Times New Roman"/>
            </a:endParaRPr>
          </a:p>
          <a:p>
            <a:pPr>
              <a:lnSpc>
                <a:spcPct val="115000"/>
              </a:lnSpc>
              <a:spcBef>
                <a:spcPts val="600"/>
              </a:spcBef>
              <a:spcAft>
                <a:spcPts val="995"/>
              </a:spcAft>
            </a:pPr>
            <a:r>
              <a:rPr lang="en-US" sz="1000" dirty="0">
                <a:effectLst/>
                <a:latin typeface="Arial"/>
                <a:ea typeface="Times New Roman"/>
                <a:cs typeface="Times New Roman"/>
              </a:rPr>
              <a:t>	Add-20533DEnvironment</a:t>
            </a:r>
          </a:p>
          <a:p>
            <a:pPr marL="342900" marR="0" lvl="0" indent="-342900">
              <a:lnSpc>
                <a:spcPct val="115000"/>
              </a:lnSpc>
              <a:spcBef>
                <a:spcPts val="0"/>
              </a:spcBef>
              <a:spcAft>
                <a:spcPts val="995"/>
              </a:spcAft>
              <a:buFont typeface="+mj-lt"/>
              <a:buAutoNum type="arabicPeriod" startAt="3"/>
            </a:pPr>
            <a:r>
              <a:rPr lang="en-US" sz="1000" dirty="0">
                <a:solidFill>
                  <a:srgbClr val="000000"/>
                </a:solidFill>
                <a:effectLst/>
                <a:latin typeface="Arial"/>
                <a:ea typeface="Times New Roman"/>
                <a:cs typeface="Times New Roman"/>
              </a:rPr>
              <a:t>At the prompt, type the module number, and then press Enter.</a:t>
            </a:r>
            <a:endParaRPr lang="en-US" sz="1000" dirty="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startAt="3"/>
            </a:pPr>
            <a:r>
              <a:rPr lang="en-US" sz="1000" dirty="0">
                <a:solidFill>
                  <a:srgbClr val="000000"/>
                </a:solidFill>
                <a:effectLst/>
                <a:latin typeface="Arial"/>
                <a:ea typeface="Times New Roman"/>
                <a:cs typeface="Times New Roman"/>
              </a:rPr>
              <a:t>Confirm your selection, and then press Enter. </a:t>
            </a:r>
            <a:endParaRPr lang="en-US" sz="1000" dirty="0">
              <a:effectLst/>
              <a:latin typeface="Arial"/>
              <a:ea typeface="Times New Roman"/>
              <a:cs typeface="Times New Roman"/>
            </a:endParaRPr>
          </a:p>
          <a:p>
            <a:pPr>
              <a:lnSpc>
                <a:spcPct val="115000"/>
              </a:lnSpc>
              <a:spcAft>
                <a:spcPts val="995"/>
              </a:spcAft>
            </a:pPr>
            <a:r>
              <a:rPr lang="en-US" sz="1000" b="1" dirty="0">
                <a:latin typeface="Arial"/>
                <a:ea typeface="Calibri"/>
                <a:cs typeface="Times New Roman"/>
              </a:rPr>
              <a:t>Note:</a:t>
            </a:r>
            <a:r>
              <a:rPr lang="en-US" sz="1000" dirty="0">
                <a:latin typeface="Arial"/>
                <a:ea typeface="Calibri"/>
                <a:cs typeface="Times New Roman"/>
              </a:rPr>
              <a:t> This script might affect existing Azure services in your subscription. We recommend that you use an Azure subscription that was provisioned specifically for this course.</a:t>
            </a:r>
          </a:p>
          <a:p>
            <a:pPr>
              <a:lnSpc>
                <a:spcPct val="115000"/>
              </a:lnSpc>
              <a:spcAft>
                <a:spcPts val="1000"/>
              </a:spcAft>
            </a:pPr>
            <a:endParaRPr lang="en-US" sz="1000" b="1" dirty="0">
              <a:latin typeface="Arial"/>
              <a:ea typeface="Calibri"/>
              <a:cs typeface="Times New Roman"/>
            </a:endParaRPr>
          </a:p>
          <a:p>
            <a:pPr>
              <a:lnSpc>
                <a:spcPct val="115000"/>
              </a:lnSpc>
              <a:spcAft>
                <a:spcPts val="1000"/>
              </a:spcAft>
            </a:pPr>
            <a:r>
              <a:rPr lang="en-US" sz="1000" b="1" dirty="0">
                <a:latin typeface="Arial"/>
                <a:ea typeface="Calibri"/>
                <a:cs typeface="Times New Roman"/>
              </a:rPr>
              <a:t>Preparation Steps</a:t>
            </a:r>
            <a:endParaRPr lang="en-US" sz="1000" dirty="0">
              <a:latin typeface="Arial"/>
              <a:ea typeface="Calibri"/>
              <a:cs typeface="Times New Roman"/>
            </a:endParaRPr>
          </a:p>
          <a:p>
            <a:pPr>
              <a:lnSpc>
                <a:spcPct val="115000"/>
              </a:lnSpc>
              <a:spcAft>
                <a:spcPts val="1000"/>
              </a:spcAft>
            </a:pPr>
            <a:r>
              <a:rPr lang="en-US" sz="1000" dirty="0">
                <a:latin typeface="Arial"/>
                <a:ea typeface="Calibri"/>
                <a:cs typeface="Times New Roman"/>
              </a:rPr>
              <a:t>Before starting this demonstration, ensure that you have performed the “Preparing the environment” demonstration tasks at the beginning of the first lesson in this module, and ensure that the setup script has completed.</a:t>
            </a:r>
          </a:p>
          <a:p>
            <a:pPr>
              <a:lnSpc>
                <a:spcPct val="115000"/>
              </a:lnSpc>
              <a:spcAft>
                <a:spcPts val="1000"/>
              </a:spcAft>
            </a:pPr>
            <a:r>
              <a:rPr lang="en-US" sz="1000" b="1" dirty="0">
                <a:latin typeface="Arial"/>
                <a:ea typeface="Calibri"/>
                <a:cs typeface="Times New Roman"/>
              </a:rPr>
              <a:t>Demonstration Steps</a:t>
            </a:r>
            <a:endParaRPr lang="en-US" sz="1000" dirty="0">
              <a:latin typeface="Arial"/>
              <a:ea typeface="Calibri"/>
              <a:cs typeface="Times New Roman"/>
            </a:endParaRPr>
          </a:p>
          <a:p>
            <a:pPr>
              <a:lnSpc>
                <a:spcPts val="1300"/>
              </a:lnSpc>
              <a:spcBef>
                <a:spcPts val="900"/>
              </a:spcBef>
              <a:spcAft>
                <a:spcPts val="300"/>
              </a:spcAft>
            </a:pPr>
            <a:r>
              <a:rPr lang="en-US" sz="1000" b="1" dirty="0">
                <a:effectLst/>
                <a:latin typeface="Arial"/>
                <a:ea typeface="Times New Roman"/>
                <a:cs typeface="Segoe UI"/>
              </a:rPr>
              <a:t>Create a storage account</a:t>
            </a:r>
          </a:p>
          <a:p>
            <a:pPr marL="342900" marR="0" lvl="0" indent="-342900">
              <a:lnSpc>
                <a:spcPct val="115000"/>
              </a:lnSpc>
              <a:spcBef>
                <a:spcPts val="0"/>
              </a:spcBef>
              <a:spcAft>
                <a:spcPts val="995"/>
              </a:spcAft>
              <a:buFont typeface="+mj-lt"/>
              <a:buAutoNum type="arabicPeriod"/>
            </a:pPr>
            <a:r>
              <a:rPr lang="en-US" sz="1000" dirty="0">
                <a:effectLst/>
                <a:latin typeface="Arial"/>
                <a:ea typeface="Times New Roman"/>
                <a:cs typeface="Segoe UI"/>
              </a:rPr>
              <a:t>Ensure that you are signed in to </a:t>
            </a:r>
            <a:r>
              <a:rPr lang="en-US" sz="1000" b="1" dirty="0">
                <a:effectLst/>
                <a:latin typeface="Arial"/>
                <a:ea typeface="Times New Roman"/>
                <a:cs typeface="Times New Roman"/>
              </a:rPr>
              <a:t>MIA-CL1</a:t>
            </a:r>
            <a:r>
              <a:rPr lang="en-US" sz="1000" dirty="0">
                <a:effectLst/>
                <a:latin typeface="Arial"/>
                <a:ea typeface="Times New Roman"/>
                <a:cs typeface="Segoe UI"/>
              </a:rPr>
              <a:t> as </a:t>
            </a:r>
            <a:r>
              <a:rPr lang="en-US" sz="1000" b="1" dirty="0">
                <a:effectLst/>
                <a:latin typeface="Arial"/>
                <a:ea typeface="Times New Roman"/>
                <a:cs typeface="Times New Roman"/>
              </a:rPr>
              <a:t>Student</a:t>
            </a:r>
            <a:r>
              <a:rPr lang="en-US" sz="1000" dirty="0">
                <a:effectLst/>
                <a:latin typeface="Arial"/>
                <a:ea typeface="Times New Roman"/>
                <a:cs typeface="Segoe UI"/>
              </a:rPr>
              <a:t> with the password </a:t>
            </a:r>
            <a:r>
              <a:rPr lang="en-US" sz="1000" b="1" dirty="0">
                <a:effectLst/>
                <a:latin typeface="Arial"/>
                <a:ea typeface="Times New Roman"/>
                <a:cs typeface="Times New Roman"/>
              </a:rPr>
              <a:t>Pa55w.rd</a:t>
            </a:r>
            <a:r>
              <a:rPr lang="en-US" sz="1000" dirty="0">
                <a:effectLst/>
                <a:latin typeface="Arial"/>
                <a:ea typeface="Times New Roman"/>
                <a:cs typeface="Segoe UI"/>
              </a:rPr>
              <a:t> and that the setup script that you ran in the previous demonstration to prepare the environment has completed.</a:t>
            </a:r>
            <a:endParaRPr lang="en-US" sz="1000" dirty="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dirty="0">
                <a:solidFill>
                  <a:srgbClr val="000000"/>
                </a:solidFill>
                <a:effectLst/>
                <a:latin typeface="Arial"/>
                <a:ea typeface="Times New Roman"/>
                <a:cs typeface="Times New Roman"/>
              </a:rPr>
              <a:t>Start </a:t>
            </a:r>
            <a:r>
              <a:rPr lang="en-US" sz="1000" b="1" dirty="0">
                <a:solidFill>
                  <a:srgbClr val="000000"/>
                </a:solidFill>
                <a:effectLst/>
                <a:latin typeface="Arial"/>
                <a:ea typeface="Times New Roman"/>
                <a:cs typeface="Times New Roman"/>
              </a:rPr>
              <a:t>Microsoft Edge</a:t>
            </a:r>
            <a:r>
              <a:rPr lang="en-US" sz="1000" dirty="0">
                <a:solidFill>
                  <a:srgbClr val="000000"/>
                </a:solidFill>
                <a:effectLst/>
                <a:latin typeface="Arial"/>
                <a:ea typeface="Times New Roman"/>
                <a:cs typeface="Times New Roman"/>
              </a:rPr>
              <a:t>, and then browse to the Azure portal. When prompted, sign in by using the Microsoft account that is the Service Administrator of your Azure subscription.</a:t>
            </a:r>
            <a:endParaRPr lang="en-US" sz="1000" dirty="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dirty="0">
                <a:solidFill>
                  <a:srgbClr val="000000"/>
                </a:solidFill>
                <a:effectLst/>
                <a:latin typeface="Arial"/>
                <a:ea typeface="Times New Roman"/>
                <a:cs typeface="Times New Roman"/>
              </a:rPr>
              <a:t>Create a new storage account with the following settings:</a:t>
            </a:r>
            <a:endParaRPr lang="en-US" sz="1000" dirty="0">
              <a:effectLst/>
              <a:latin typeface="Arial"/>
              <a:ea typeface="Times New Roman"/>
              <a:cs typeface="Times New Roman"/>
            </a:endParaRPr>
          </a:p>
          <a:p>
            <a:pPr marL="742950" marR="0" lvl="1" indent="-285750">
              <a:lnSpc>
                <a:spcPct val="115000"/>
              </a:lnSpc>
              <a:spcBef>
                <a:spcPts val="0"/>
              </a:spcBef>
              <a:spcAft>
                <a:spcPts val="995"/>
              </a:spcAft>
              <a:buFont typeface="Courier New" panose="02070309020205020404" pitchFamily="49" charset="0"/>
              <a:buChar char="o"/>
            </a:pPr>
            <a:r>
              <a:rPr lang="en-US" sz="1000" dirty="0">
                <a:effectLst/>
                <a:latin typeface="Arial"/>
                <a:ea typeface="Times New Roman"/>
                <a:cs typeface="Times New Roman"/>
              </a:rPr>
              <a:t>Name: Enter a valid, unique name consisting of between 3 and 24 lower-case characters or digits.</a:t>
            </a:r>
          </a:p>
          <a:p>
            <a:pPr marL="742950" marR="0" lvl="1" indent="-285750">
              <a:lnSpc>
                <a:spcPct val="115000"/>
              </a:lnSpc>
              <a:spcBef>
                <a:spcPts val="0"/>
              </a:spcBef>
              <a:spcAft>
                <a:spcPts val="995"/>
              </a:spcAft>
              <a:buFont typeface="Courier New" panose="02070309020205020404" pitchFamily="49" charset="0"/>
              <a:buChar char="o"/>
            </a:pPr>
            <a:r>
              <a:rPr lang="en-US" sz="1000" dirty="0">
                <a:effectLst/>
                <a:latin typeface="Arial"/>
                <a:ea typeface="Times New Roman"/>
                <a:cs typeface="Times New Roman"/>
              </a:rPr>
              <a:t>Deployment model: </a:t>
            </a:r>
            <a:r>
              <a:rPr lang="en-US" sz="1000" b="1" dirty="0">
                <a:effectLst/>
                <a:latin typeface="Arial"/>
                <a:ea typeface="Times New Roman"/>
                <a:cs typeface="Times New Roman"/>
              </a:rPr>
              <a:t>Resource Manager</a:t>
            </a:r>
            <a:endParaRPr lang="en-US" sz="1000" dirty="0">
              <a:effectLst/>
              <a:latin typeface="Arial"/>
              <a:ea typeface="Times New Roman"/>
              <a:cs typeface="Times New Roman"/>
            </a:endParaRPr>
          </a:p>
          <a:p>
            <a:pPr marL="742950" marR="0" lvl="1" indent="-285750">
              <a:lnSpc>
                <a:spcPct val="115000"/>
              </a:lnSpc>
              <a:spcBef>
                <a:spcPts val="0"/>
              </a:spcBef>
              <a:spcAft>
                <a:spcPts val="995"/>
              </a:spcAft>
              <a:buFont typeface="Courier New" panose="02070309020205020404" pitchFamily="49" charset="0"/>
              <a:buChar char="o"/>
            </a:pPr>
            <a:r>
              <a:rPr lang="en-US" sz="1000" dirty="0">
                <a:effectLst/>
                <a:latin typeface="Arial"/>
                <a:ea typeface="Times New Roman"/>
                <a:cs typeface="Times New Roman"/>
              </a:rPr>
              <a:t>Account kind: </a:t>
            </a:r>
            <a:r>
              <a:rPr lang="en-US" sz="1000" b="1" dirty="0">
                <a:effectLst/>
                <a:latin typeface="Arial"/>
                <a:ea typeface="Times New Roman"/>
                <a:cs typeface="Times New Roman"/>
              </a:rPr>
              <a:t>General purpose</a:t>
            </a:r>
            <a:endParaRPr lang="en-US" sz="1000" dirty="0">
              <a:effectLst/>
              <a:latin typeface="Arial"/>
              <a:ea typeface="Times New Roman"/>
              <a:cs typeface="Times New Roman"/>
            </a:endParaRPr>
          </a:p>
          <a:p>
            <a:pPr marL="742950" marR="0" lvl="1" indent="-285750">
              <a:lnSpc>
                <a:spcPct val="115000"/>
              </a:lnSpc>
              <a:spcBef>
                <a:spcPts val="0"/>
              </a:spcBef>
              <a:spcAft>
                <a:spcPts val="995"/>
              </a:spcAft>
              <a:buFont typeface="Courier New" panose="02070309020205020404" pitchFamily="49" charset="0"/>
              <a:buChar char="o"/>
            </a:pPr>
            <a:r>
              <a:rPr lang="en-US" sz="1000" dirty="0">
                <a:effectLst/>
                <a:latin typeface="Arial"/>
                <a:ea typeface="Times New Roman"/>
                <a:cs typeface="Times New Roman"/>
              </a:rPr>
              <a:t>Performance: </a:t>
            </a:r>
            <a:r>
              <a:rPr lang="en-US" sz="1000" b="1" dirty="0">
                <a:effectLst/>
                <a:latin typeface="Arial"/>
                <a:ea typeface="Times New Roman"/>
                <a:cs typeface="Times New Roman"/>
              </a:rPr>
              <a:t>Standard</a:t>
            </a:r>
            <a:endParaRPr lang="en-US" sz="1000" dirty="0">
              <a:effectLst/>
              <a:latin typeface="Arial"/>
              <a:ea typeface="Times New Roman"/>
              <a:cs typeface="Times New Roman"/>
            </a:endParaRPr>
          </a:p>
          <a:p>
            <a:pPr marL="742950" marR="0" lvl="1" indent="-285750">
              <a:lnSpc>
                <a:spcPct val="115000"/>
              </a:lnSpc>
              <a:spcBef>
                <a:spcPts val="0"/>
              </a:spcBef>
              <a:spcAft>
                <a:spcPts val="995"/>
              </a:spcAft>
              <a:buFont typeface="Courier New" panose="02070309020205020404" pitchFamily="49" charset="0"/>
              <a:buChar char="o"/>
            </a:pPr>
            <a:r>
              <a:rPr lang="en-US" sz="1000" dirty="0">
                <a:effectLst/>
                <a:latin typeface="Arial"/>
                <a:ea typeface="Times New Roman"/>
                <a:cs typeface="Times New Roman"/>
              </a:rPr>
              <a:t>Storage service encryption: </a:t>
            </a:r>
            <a:r>
              <a:rPr lang="en-US" sz="1000" b="1" dirty="0">
                <a:effectLst/>
                <a:latin typeface="Arial"/>
                <a:ea typeface="Times New Roman"/>
                <a:cs typeface="Times New Roman"/>
              </a:rPr>
              <a:t>Disabled</a:t>
            </a:r>
            <a:endParaRPr lang="en-US" sz="1000" dirty="0">
              <a:effectLst/>
              <a:latin typeface="Arial"/>
              <a:ea typeface="Times New Roman"/>
              <a:cs typeface="Times New Roman"/>
            </a:endParaRPr>
          </a:p>
          <a:p>
            <a:pPr marL="742950" marR="0" lvl="1" indent="-285750">
              <a:lnSpc>
                <a:spcPct val="115000"/>
              </a:lnSpc>
              <a:spcBef>
                <a:spcPts val="0"/>
              </a:spcBef>
              <a:spcAft>
                <a:spcPts val="995"/>
              </a:spcAft>
              <a:buFont typeface="Courier New" panose="02070309020205020404" pitchFamily="49" charset="0"/>
              <a:buChar char="o"/>
            </a:pPr>
            <a:r>
              <a:rPr lang="en-US" sz="1000" dirty="0">
                <a:effectLst/>
                <a:latin typeface="Arial"/>
                <a:ea typeface="Times New Roman"/>
                <a:cs typeface="Times New Roman"/>
              </a:rPr>
              <a:t>Replication: </a:t>
            </a:r>
            <a:r>
              <a:rPr lang="en-US" sz="1000" b="1" dirty="0">
                <a:effectLst/>
                <a:latin typeface="Arial"/>
                <a:ea typeface="Times New Roman"/>
                <a:cs typeface="Times New Roman"/>
              </a:rPr>
              <a:t>Locally-redundant storage (LRS)</a:t>
            </a:r>
            <a:endParaRPr lang="en-US" sz="1000" dirty="0">
              <a:effectLst/>
              <a:latin typeface="Arial"/>
              <a:ea typeface="Times New Roman"/>
              <a:cs typeface="Times New Roman"/>
            </a:endParaRPr>
          </a:p>
          <a:p>
            <a:pPr marL="742950" marR="0" lvl="1" indent="-285750">
              <a:lnSpc>
                <a:spcPct val="115000"/>
              </a:lnSpc>
              <a:spcBef>
                <a:spcPts val="0"/>
              </a:spcBef>
              <a:spcAft>
                <a:spcPts val="995"/>
              </a:spcAft>
              <a:buFont typeface="Courier New" panose="02070309020205020404" pitchFamily="49" charset="0"/>
              <a:buChar char="o"/>
            </a:pPr>
            <a:r>
              <a:rPr lang="en-US" sz="1000" dirty="0">
                <a:effectLst/>
                <a:latin typeface="Arial"/>
                <a:ea typeface="Times New Roman"/>
                <a:cs typeface="Times New Roman"/>
              </a:rPr>
              <a:t>Storage service encryption: </a:t>
            </a:r>
            <a:r>
              <a:rPr lang="en-US" sz="1000" b="1" dirty="0">
                <a:effectLst/>
                <a:latin typeface="Arial"/>
                <a:ea typeface="Times New Roman"/>
                <a:cs typeface="Times New Roman"/>
              </a:rPr>
              <a:t>Disabled</a:t>
            </a:r>
            <a:endParaRPr lang="en-US" sz="1000" dirty="0">
              <a:effectLst/>
              <a:latin typeface="Arial"/>
              <a:ea typeface="Times New Roman"/>
              <a:cs typeface="Times New Roman"/>
            </a:endParaRPr>
          </a:p>
          <a:p>
            <a:pPr marL="742950" marR="0" lvl="1" indent="-285750">
              <a:lnSpc>
                <a:spcPct val="115000"/>
              </a:lnSpc>
              <a:spcBef>
                <a:spcPts val="0"/>
              </a:spcBef>
              <a:spcAft>
                <a:spcPts val="995"/>
              </a:spcAft>
              <a:buFont typeface="Courier New" panose="02070309020205020404" pitchFamily="49" charset="0"/>
              <a:buChar char="o"/>
            </a:pPr>
            <a:r>
              <a:rPr lang="en-US" sz="1000" dirty="0">
                <a:effectLst/>
                <a:latin typeface="Arial"/>
                <a:ea typeface="Times New Roman"/>
                <a:cs typeface="Times New Roman"/>
              </a:rPr>
              <a:t>Secure transfer required: </a:t>
            </a:r>
            <a:r>
              <a:rPr lang="en-US" sz="1000" b="1" dirty="0">
                <a:effectLst/>
                <a:latin typeface="Arial"/>
                <a:ea typeface="Times New Roman"/>
                <a:cs typeface="Times New Roman"/>
              </a:rPr>
              <a:t>Disabled</a:t>
            </a:r>
            <a:endParaRPr lang="en-US" sz="1000" dirty="0">
              <a:effectLst/>
              <a:latin typeface="Arial"/>
              <a:ea typeface="Times New Roman"/>
              <a:cs typeface="Times New Roman"/>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E41278-A97F-6B4E-8A96-38954C528C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99435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a:ea typeface="Times New Roman"/>
                <a:cs typeface="Times New Roman"/>
              </a:rPr>
              <a:t>Subscription: your Azure subscription name</a:t>
            </a: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a:ea typeface="Times New Roman"/>
                <a:cs typeface="Times New Roman"/>
              </a:rPr>
              <a:t>Resource group: create a new resource group named </a:t>
            </a:r>
            <a:r>
              <a:rPr lang="en-US" sz="1000" b="1" dirty="0">
                <a:latin typeface="Arial"/>
                <a:ea typeface="Times New Roman"/>
                <a:cs typeface="Times New Roman"/>
              </a:rPr>
              <a:t>20533D0601-DemoRG</a:t>
            </a:r>
            <a:endParaRPr lang="en-US" sz="1000" dirty="0">
              <a:latin typeface="Arial"/>
              <a:ea typeface="Times New Roman"/>
              <a:cs typeface="Times New Roman"/>
            </a:endParaRP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a:ea typeface="Times New Roman"/>
                <a:cs typeface="Times New Roman"/>
              </a:rPr>
              <a:t>Location: select the same location you chose when running </a:t>
            </a:r>
            <a:r>
              <a:rPr lang="en-US" sz="1000" b="1" dirty="0">
                <a:latin typeface="Arial"/>
                <a:ea typeface="Times New Roman"/>
                <a:cs typeface="Times New Roman"/>
              </a:rPr>
              <a:t>Add-20533DEnvironment </a:t>
            </a:r>
            <a:r>
              <a:rPr lang="en-US" sz="1000" dirty="0">
                <a:latin typeface="Arial"/>
                <a:ea typeface="Times New Roman"/>
                <a:cs typeface="Times New Roman"/>
              </a:rPr>
              <a:t>at the </a:t>
            </a:r>
            <a:r>
              <a:rPr lang="en-US" sz="1000" dirty="0">
                <a:solidFill>
                  <a:prstClr val="black"/>
                </a:solidFill>
                <a:latin typeface="Arial"/>
                <a:ea typeface="Times New Roman"/>
                <a:cs typeface="Times New Roman"/>
              </a:rPr>
              <a:t>beginning of this module.</a:t>
            </a:r>
          </a:p>
          <a:p>
            <a:pPr marL="742950" marR="0" lvl="1" indent="-285750">
              <a:lnSpc>
                <a:spcPct val="115000"/>
              </a:lnSpc>
              <a:spcBef>
                <a:spcPts val="0"/>
              </a:spcBef>
              <a:spcAft>
                <a:spcPts val="995"/>
              </a:spcAft>
              <a:buFont typeface="Courier New" panose="02070309020205020404" pitchFamily="49" charset="0"/>
              <a:buChar char="o"/>
            </a:pPr>
            <a:r>
              <a:rPr lang="en-US" sz="1000" dirty="0">
                <a:solidFill>
                  <a:prstClr val="black"/>
                </a:solidFill>
                <a:latin typeface="Arial"/>
                <a:ea typeface="Times New Roman"/>
                <a:cs typeface="Times New Roman"/>
              </a:rPr>
              <a:t>Pin to dashboard: Clear the check box</a:t>
            </a:r>
          </a:p>
          <a:p>
            <a:pPr marL="342900" lvl="0" indent="-342900">
              <a:lnSpc>
                <a:spcPct val="115000"/>
              </a:lnSpc>
              <a:spcAft>
                <a:spcPts val="995"/>
              </a:spcAft>
              <a:buFont typeface="+mj-lt"/>
              <a:buAutoNum type="arabicPeriod" startAt="4"/>
            </a:pPr>
            <a:r>
              <a:rPr lang="en-US" sz="1000" dirty="0">
                <a:solidFill>
                  <a:srgbClr val="000000"/>
                </a:solidFill>
                <a:latin typeface="Arial"/>
                <a:ea typeface="Times New Roman"/>
                <a:cs typeface="Times New Roman"/>
              </a:rPr>
              <a:t>Wait for the storage account to be provisioned. </a:t>
            </a:r>
            <a:endParaRPr lang="en-US" sz="1000" dirty="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startAt="4"/>
            </a:pPr>
            <a:r>
              <a:rPr lang="en-US" sz="1000" dirty="0">
                <a:solidFill>
                  <a:srgbClr val="000000"/>
                </a:solidFill>
                <a:latin typeface="Arial"/>
                <a:ea typeface="Times New Roman"/>
                <a:cs typeface="Times New Roman"/>
              </a:rPr>
              <a:t>In the newly created storage account, create a blob container named </a:t>
            </a:r>
            <a:r>
              <a:rPr lang="en-US" sz="1000" b="1" dirty="0">
                <a:solidFill>
                  <a:prstClr val="black"/>
                </a:solidFill>
                <a:latin typeface="Arial"/>
                <a:ea typeface="Times New Roman"/>
                <a:cs typeface="Times New Roman"/>
              </a:rPr>
              <a:t>demo-container </a:t>
            </a:r>
            <a:r>
              <a:rPr lang="en-US" sz="1000" dirty="0">
                <a:solidFill>
                  <a:srgbClr val="000000"/>
                </a:solidFill>
                <a:latin typeface="Arial"/>
                <a:ea typeface="Times New Roman"/>
                <a:cs typeface="Times New Roman"/>
              </a:rPr>
              <a:t>with the private access type.</a:t>
            </a:r>
            <a:endParaRPr lang="en-US" sz="1000" dirty="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startAt="4"/>
            </a:pPr>
            <a:r>
              <a:rPr lang="en-US" sz="1000" dirty="0">
                <a:solidFill>
                  <a:srgbClr val="000000"/>
                </a:solidFill>
                <a:latin typeface="Arial"/>
                <a:ea typeface="Times New Roman"/>
                <a:cs typeface="Times New Roman"/>
              </a:rPr>
              <a:t>Use the Azure portal to view the access keys for the storage account.</a:t>
            </a:r>
            <a:endParaRPr lang="en-US" sz="1000" dirty="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startAt="4"/>
            </a:pPr>
            <a:r>
              <a:rPr lang="en-US" sz="1000" dirty="0">
                <a:solidFill>
                  <a:srgbClr val="000000"/>
                </a:solidFill>
                <a:latin typeface="Arial"/>
                <a:ea typeface="Times New Roman"/>
                <a:cs typeface="Times New Roman"/>
              </a:rPr>
              <a:t>Leave the </a:t>
            </a:r>
            <a:r>
              <a:rPr lang="en-US" sz="1000" b="1" dirty="0">
                <a:solidFill>
                  <a:srgbClr val="000000"/>
                </a:solidFill>
                <a:latin typeface="Arial"/>
                <a:ea typeface="Times New Roman"/>
                <a:cs typeface="Times New Roman"/>
              </a:rPr>
              <a:t>Microsoft Edge </a:t>
            </a:r>
            <a:r>
              <a:rPr lang="en-US" sz="1000" dirty="0">
                <a:solidFill>
                  <a:srgbClr val="000000"/>
                </a:solidFill>
                <a:latin typeface="Arial"/>
                <a:ea typeface="Times New Roman"/>
                <a:cs typeface="Times New Roman"/>
              </a:rPr>
              <a:t>window open. You will use it later in this demonstration.</a:t>
            </a:r>
            <a:endParaRPr lang="en-US" sz="1000" dirty="0">
              <a:solidFill>
                <a:prstClr val="black"/>
              </a:solidFill>
              <a:latin typeface="Arial"/>
              <a:ea typeface="Times New Roman"/>
              <a:cs typeface="Times New Roman"/>
            </a:endParaRPr>
          </a:p>
          <a:p>
            <a:pPr lvl="0">
              <a:lnSpc>
                <a:spcPts val="1300"/>
              </a:lnSpc>
              <a:spcBef>
                <a:spcPts val="900"/>
              </a:spcBef>
              <a:spcAft>
                <a:spcPts val="300"/>
              </a:spcAft>
            </a:pPr>
            <a:r>
              <a:rPr lang="en-US" sz="1000" b="1" dirty="0">
                <a:solidFill>
                  <a:prstClr val="black"/>
                </a:solidFill>
                <a:latin typeface="Arial"/>
                <a:ea typeface="Times New Roman"/>
                <a:cs typeface="Segoe UI"/>
              </a:rPr>
              <a:t>Use Windows PowerShell to upload blobs</a:t>
            </a:r>
          </a:p>
          <a:p>
            <a:pPr marL="342900" lvl="0" indent="-342900">
              <a:lnSpc>
                <a:spcPct val="115000"/>
              </a:lnSpc>
              <a:spcAft>
                <a:spcPts val="995"/>
              </a:spcAft>
              <a:buFont typeface="+mj-lt"/>
              <a:buAutoNum type="arabicPeriod"/>
            </a:pPr>
            <a:r>
              <a:rPr lang="en-US" sz="1000" dirty="0">
                <a:solidFill>
                  <a:prstClr val="black"/>
                </a:solidFill>
                <a:latin typeface="Arial"/>
                <a:ea typeface="Times New Roman"/>
                <a:cs typeface="Times New Roman"/>
              </a:rPr>
              <a:t>Open the </a:t>
            </a:r>
            <a:r>
              <a:rPr lang="en-US" sz="1000" b="1" dirty="0">
                <a:solidFill>
                  <a:prstClr val="black"/>
                </a:solidFill>
                <a:latin typeface="Arial"/>
                <a:ea typeface="Times New Roman"/>
                <a:cs typeface="Times New Roman"/>
              </a:rPr>
              <a:t>Upload-Blobs_20533D06.ps1 </a:t>
            </a:r>
            <a:r>
              <a:rPr lang="en-US" sz="1000" dirty="0">
                <a:solidFill>
                  <a:prstClr val="black"/>
                </a:solidFill>
                <a:latin typeface="Arial"/>
                <a:ea typeface="Times New Roman"/>
                <a:cs typeface="Times New Roman"/>
              </a:rPr>
              <a:t>file in the </a:t>
            </a:r>
            <a:r>
              <a:rPr lang="en-US" sz="1000" b="1" dirty="0">
                <a:solidFill>
                  <a:prstClr val="black"/>
                </a:solidFill>
                <a:latin typeface="Arial"/>
                <a:ea typeface="Times New Roman"/>
                <a:cs typeface="Times New Roman"/>
              </a:rPr>
              <a:t>D:\Demofiles\Mod06</a:t>
            </a:r>
            <a:r>
              <a:rPr lang="en-US" sz="1000" dirty="0">
                <a:solidFill>
                  <a:prstClr val="black"/>
                </a:solidFill>
                <a:latin typeface="Arial"/>
                <a:ea typeface="Times New Roman"/>
                <a:cs typeface="Times New Roman"/>
              </a:rPr>
              <a:t> folder in Windows PowerShell Interactive Scripting Environment (ISE).</a:t>
            </a:r>
          </a:p>
          <a:p>
            <a:pPr marL="342900" lvl="0" indent="-342900">
              <a:lnSpc>
                <a:spcPct val="115000"/>
              </a:lnSpc>
              <a:spcAft>
                <a:spcPts val="995"/>
              </a:spcAft>
              <a:buFont typeface="+mj-lt"/>
              <a:buAutoNum type="arabicPeriod"/>
            </a:pPr>
            <a:r>
              <a:rPr lang="en-US" sz="1000" dirty="0">
                <a:solidFill>
                  <a:srgbClr val="000000"/>
                </a:solidFill>
                <a:latin typeface="Arial"/>
                <a:ea typeface="Times New Roman"/>
                <a:cs typeface="Times New Roman"/>
              </a:rPr>
              <a:t>From within Windows PowerShell ISE, sign in to your Azure subscription.</a:t>
            </a:r>
            <a:endParaRPr lang="en-US" sz="1000" dirty="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a:pPr>
            <a:r>
              <a:rPr lang="en-US" sz="1000" dirty="0">
                <a:solidFill>
                  <a:srgbClr val="000000"/>
                </a:solidFill>
                <a:latin typeface="Arial"/>
                <a:ea typeface="Times New Roman"/>
                <a:cs typeface="Times New Roman"/>
              </a:rPr>
              <a:t>In the script, set the value of the </a:t>
            </a:r>
            <a:r>
              <a:rPr lang="en-US" sz="1000" b="1" dirty="0">
                <a:solidFill>
                  <a:prstClr val="black"/>
                </a:solidFill>
                <a:latin typeface="Arial"/>
                <a:ea typeface="Times New Roman"/>
                <a:cs typeface="Times New Roman"/>
              </a:rPr>
              <a:t>$storageAccountName</a:t>
            </a:r>
            <a:r>
              <a:rPr lang="en-US" sz="1000" dirty="0">
                <a:solidFill>
                  <a:srgbClr val="000000"/>
                </a:solidFill>
                <a:latin typeface="Arial"/>
                <a:ea typeface="Times New Roman"/>
                <a:cs typeface="Times New Roman"/>
              </a:rPr>
              <a:t> variable to the name of the Azure storage account that you created in the previous task.</a:t>
            </a:r>
            <a:endParaRPr lang="en-US" sz="1000" dirty="0">
              <a:solidFill>
                <a:prstClr val="black"/>
              </a:solidFill>
              <a:latin typeface="Arial"/>
              <a:ea typeface="Times New Roman"/>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p:cNvSpPr txBox="1"/>
          <p:nvPr/>
        </p:nvSpPr>
        <p:spPr>
          <a:xfrm>
            <a:off x="0" y="8890000"/>
            <a:ext cx="1871025" cy="246221"/>
          </a:xfrm>
          <a:prstGeom prst="rect">
            <a:avLst/>
          </a:prstGeom>
          <a:noFill/>
        </p:spPr>
        <p:txBody>
          <a:bodyPr vert="horz"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(More notes on the next slide)</a:t>
            </a:r>
          </a:p>
        </p:txBody>
      </p:sp>
      <p:sp>
        <p:nvSpPr>
          <p:cNvPr id="6" name="Rectangle 5"/>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7" name="Rectangle 6"/>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406952077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marL="342900" lvl="0" indent="-342900">
              <a:lnSpc>
                <a:spcPct val="115000"/>
              </a:lnSpc>
              <a:spcAft>
                <a:spcPts val="995"/>
              </a:spcAft>
              <a:buFont typeface="+mj-lt"/>
              <a:buAutoNum type="arabicPeriod" startAt="4"/>
            </a:pPr>
            <a:r>
              <a:rPr lang="en-US" sz="1000" dirty="0">
                <a:solidFill>
                  <a:srgbClr val="000000"/>
                </a:solidFill>
                <a:latin typeface="Arial"/>
                <a:ea typeface="Times New Roman"/>
                <a:cs typeface="Times New Roman"/>
              </a:rPr>
              <a:t>Review the script, noting that it:</a:t>
            </a:r>
            <a:endParaRPr lang="en-US" sz="1000" dirty="0">
              <a:solidFill>
                <a:prstClr val="black"/>
              </a:solidFill>
              <a:latin typeface="Arial"/>
              <a:ea typeface="Times New Roman"/>
              <a:cs typeface="Times New Roman"/>
            </a:endParaRPr>
          </a:p>
          <a:p>
            <a:pPr marL="742950" lvl="1" indent="-285750">
              <a:lnSpc>
                <a:spcPct val="115000"/>
              </a:lnSpc>
              <a:spcAft>
                <a:spcPts val="995"/>
              </a:spcAft>
              <a:buFont typeface="Courier New" panose="02070309020205020404" pitchFamily="49" charset="0"/>
              <a:buChar char="o"/>
            </a:pPr>
            <a:r>
              <a:rPr lang="en-US" sz="1000" dirty="0">
                <a:solidFill>
                  <a:srgbClr val="000000"/>
                </a:solidFill>
                <a:latin typeface="Arial"/>
                <a:ea typeface="Times New Roman"/>
                <a:cs typeface="Times New Roman"/>
              </a:rPr>
              <a:t>Declares a variable named </a:t>
            </a:r>
            <a:r>
              <a:rPr lang="en-US" sz="1000" i="1" dirty="0">
                <a:solidFill>
                  <a:prstClr val="black"/>
                </a:solidFill>
                <a:latin typeface="Arial"/>
                <a:ea typeface="Times New Roman"/>
                <a:cs typeface="Times New Roman"/>
              </a:rPr>
              <a:t>$containerName</a:t>
            </a:r>
            <a:r>
              <a:rPr lang="en-US" sz="1000" dirty="0">
                <a:solidFill>
                  <a:srgbClr val="000000"/>
                </a:solidFill>
                <a:latin typeface="Arial"/>
                <a:ea typeface="Times New Roman"/>
                <a:cs typeface="Times New Roman"/>
              </a:rPr>
              <a:t> that references the </a:t>
            </a:r>
            <a:r>
              <a:rPr lang="en-US" sz="1000" b="1" dirty="0">
                <a:solidFill>
                  <a:prstClr val="black"/>
                </a:solidFill>
                <a:latin typeface="Arial"/>
                <a:ea typeface="Times New Roman"/>
                <a:cs typeface="Times New Roman"/>
              </a:rPr>
              <a:t>demo-container</a:t>
            </a:r>
            <a:r>
              <a:rPr lang="en-US" sz="1000" dirty="0">
                <a:solidFill>
                  <a:srgbClr val="000000"/>
                </a:solidFill>
                <a:latin typeface="Arial"/>
                <a:ea typeface="Times New Roman"/>
                <a:cs typeface="Times New Roman"/>
              </a:rPr>
              <a:t> container that you created in the previous task.</a:t>
            </a:r>
            <a:endParaRPr lang="en-US" sz="1000" dirty="0">
              <a:solidFill>
                <a:prstClr val="black"/>
              </a:solidFill>
              <a:latin typeface="Arial"/>
              <a:ea typeface="Times New Roman"/>
              <a:cs typeface="Times New Roman"/>
            </a:endParaRPr>
          </a:p>
          <a:p>
            <a:pPr marL="742950" lvl="1" indent="-285750">
              <a:lnSpc>
                <a:spcPct val="115000"/>
              </a:lnSpc>
              <a:spcAft>
                <a:spcPts val="995"/>
              </a:spcAft>
              <a:buFont typeface="Courier New" panose="02070309020205020404" pitchFamily="49" charset="0"/>
              <a:buChar char="o"/>
            </a:pPr>
            <a:r>
              <a:rPr lang="en-US" sz="1000" dirty="0">
                <a:solidFill>
                  <a:srgbClr val="000000"/>
                </a:solidFill>
                <a:latin typeface="Arial"/>
                <a:ea typeface="Times New Roman"/>
                <a:cs typeface="Times New Roman"/>
              </a:rPr>
              <a:t>Finds the folder where the script is stored and declares a variable named </a:t>
            </a:r>
            <a:r>
              <a:rPr lang="en-US" sz="1000" i="1" dirty="0">
                <a:solidFill>
                  <a:prstClr val="black"/>
                </a:solidFill>
                <a:latin typeface="Arial"/>
                <a:ea typeface="Times New Roman"/>
                <a:cs typeface="Times New Roman"/>
              </a:rPr>
              <a:t>$sourceFolder</a:t>
            </a:r>
            <a:r>
              <a:rPr lang="en-US" sz="1000" dirty="0">
                <a:solidFill>
                  <a:srgbClr val="000000"/>
                </a:solidFill>
                <a:latin typeface="Arial"/>
                <a:ea typeface="Times New Roman"/>
                <a:cs typeface="Times New Roman"/>
              </a:rPr>
              <a:t> that references the </a:t>
            </a:r>
            <a:r>
              <a:rPr lang="en-US" sz="1000" dirty="0">
                <a:solidFill>
                  <a:prstClr val="black"/>
                </a:solidFill>
                <a:latin typeface="Arial"/>
                <a:ea typeface="Times New Roman"/>
                <a:cs typeface="Times New Roman"/>
              </a:rPr>
              <a:t>data</a:t>
            </a:r>
            <a:r>
              <a:rPr lang="en-US" sz="1000" dirty="0">
                <a:solidFill>
                  <a:srgbClr val="000000"/>
                </a:solidFill>
                <a:latin typeface="Arial"/>
                <a:ea typeface="Times New Roman"/>
                <a:cs typeface="Times New Roman"/>
              </a:rPr>
              <a:t> subfolder.</a:t>
            </a:r>
            <a:endParaRPr lang="en-US" sz="1000" dirty="0">
              <a:solidFill>
                <a:prstClr val="black"/>
              </a:solidFill>
              <a:latin typeface="Arial"/>
              <a:ea typeface="Times New Roman"/>
              <a:cs typeface="Times New Roman"/>
            </a:endParaRPr>
          </a:p>
          <a:p>
            <a:pPr marL="742950" lvl="1" indent="-285750">
              <a:lnSpc>
                <a:spcPct val="115000"/>
              </a:lnSpc>
              <a:spcAft>
                <a:spcPts val="995"/>
              </a:spcAft>
              <a:buFont typeface="Courier New" panose="02070309020205020404" pitchFamily="49" charset="0"/>
              <a:buChar char="o"/>
            </a:pPr>
            <a:r>
              <a:rPr lang="en-US" sz="1000" dirty="0">
                <a:solidFill>
                  <a:srgbClr val="000000"/>
                </a:solidFill>
                <a:latin typeface="Arial"/>
                <a:ea typeface="Times New Roman"/>
                <a:cs typeface="Times New Roman"/>
              </a:rPr>
              <a:t>Uses the </a:t>
            </a:r>
            <a:r>
              <a:rPr lang="en-US" sz="1000" b="1" dirty="0">
                <a:solidFill>
                  <a:prstClr val="black"/>
                </a:solidFill>
                <a:latin typeface="Arial"/>
                <a:ea typeface="Times New Roman"/>
                <a:cs typeface="Times New Roman"/>
              </a:rPr>
              <a:t>Get-AzureRmStorageAccountKey</a:t>
            </a:r>
            <a:r>
              <a:rPr lang="en-US" sz="1000" dirty="0">
                <a:solidFill>
                  <a:srgbClr val="000000"/>
                </a:solidFill>
                <a:latin typeface="Arial"/>
                <a:ea typeface="Times New Roman"/>
                <a:cs typeface="Times New Roman"/>
              </a:rPr>
              <a:t> cmdlet to retrieve the access key for your storage account.</a:t>
            </a:r>
            <a:endParaRPr lang="en-US" sz="1000" dirty="0">
              <a:solidFill>
                <a:prstClr val="black"/>
              </a:solidFill>
              <a:latin typeface="Arial"/>
              <a:ea typeface="Times New Roman"/>
              <a:cs typeface="Times New Roman"/>
            </a:endParaRPr>
          </a:p>
          <a:p>
            <a:pPr marL="742950" lvl="1" indent="-285750">
              <a:lnSpc>
                <a:spcPct val="115000"/>
              </a:lnSpc>
              <a:spcAft>
                <a:spcPts val="995"/>
              </a:spcAft>
              <a:buFont typeface="Courier New" panose="02070309020205020404" pitchFamily="49" charset="0"/>
              <a:buChar char="o"/>
            </a:pPr>
            <a:r>
              <a:rPr lang="en-US" sz="1000" dirty="0">
                <a:solidFill>
                  <a:srgbClr val="000000"/>
                </a:solidFill>
                <a:latin typeface="Arial"/>
                <a:ea typeface="Times New Roman"/>
                <a:cs typeface="Times New Roman"/>
              </a:rPr>
              <a:t>Uses the </a:t>
            </a:r>
            <a:r>
              <a:rPr lang="en-US" sz="1000" b="1" dirty="0">
                <a:solidFill>
                  <a:prstClr val="black"/>
                </a:solidFill>
                <a:latin typeface="Arial"/>
                <a:ea typeface="Times New Roman"/>
                <a:cs typeface="Times New Roman"/>
              </a:rPr>
              <a:t>New-AzureStorageContext</a:t>
            </a:r>
            <a:r>
              <a:rPr lang="en-US" sz="1000" dirty="0">
                <a:solidFill>
                  <a:srgbClr val="000000"/>
                </a:solidFill>
                <a:latin typeface="Arial"/>
                <a:ea typeface="Times New Roman"/>
                <a:cs typeface="Times New Roman"/>
              </a:rPr>
              <a:t> cmdlet to create a storage context to allow for connectivity to your storage account by using one of two access keys.</a:t>
            </a:r>
            <a:endParaRPr lang="en-US" sz="1000" dirty="0">
              <a:solidFill>
                <a:prstClr val="black"/>
              </a:solidFill>
              <a:latin typeface="Arial"/>
              <a:ea typeface="Times New Roman"/>
              <a:cs typeface="Times New Roman"/>
            </a:endParaRPr>
          </a:p>
          <a:p>
            <a:pPr marL="742950" lvl="1" indent="-285750">
              <a:lnSpc>
                <a:spcPct val="115000"/>
              </a:lnSpc>
              <a:spcAft>
                <a:spcPts val="995"/>
              </a:spcAft>
              <a:buFont typeface="Courier New" panose="02070309020205020404" pitchFamily="49" charset="0"/>
              <a:buChar char="o"/>
            </a:pPr>
            <a:r>
              <a:rPr lang="en-US" sz="1000" dirty="0">
                <a:solidFill>
                  <a:srgbClr val="000000"/>
                </a:solidFill>
                <a:latin typeface="Arial"/>
                <a:ea typeface="Times New Roman"/>
                <a:cs typeface="Times New Roman"/>
              </a:rPr>
              <a:t>Iterates through the files in the source folder and uses the </a:t>
            </a:r>
            <a:r>
              <a:rPr lang="en-US" sz="1000" b="1" dirty="0">
                <a:solidFill>
                  <a:prstClr val="black"/>
                </a:solidFill>
                <a:latin typeface="Arial"/>
                <a:ea typeface="Times New Roman"/>
                <a:cs typeface="Times New Roman"/>
              </a:rPr>
              <a:t>Set-AzureStorageBlobContent</a:t>
            </a:r>
            <a:r>
              <a:rPr lang="en-US" sz="1000" dirty="0">
                <a:solidFill>
                  <a:srgbClr val="000000"/>
                </a:solidFill>
                <a:latin typeface="Arial"/>
                <a:ea typeface="Times New Roman"/>
                <a:cs typeface="Times New Roman"/>
              </a:rPr>
              <a:t> cmdlet to write each file as a blob in the container.</a:t>
            </a:r>
            <a:endParaRPr lang="en-US" sz="1000" dirty="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startAt="5"/>
            </a:pPr>
            <a:r>
              <a:rPr lang="en-US" sz="1000" dirty="0">
                <a:solidFill>
                  <a:srgbClr val="000000"/>
                </a:solidFill>
                <a:latin typeface="Arial"/>
                <a:ea typeface="Times New Roman"/>
                <a:cs typeface="Times New Roman"/>
              </a:rPr>
              <a:t>Run the script and monitor its output, showing that the three files in the </a:t>
            </a:r>
            <a:r>
              <a:rPr lang="en-US" sz="1000" b="1" dirty="0">
                <a:solidFill>
                  <a:prstClr val="black"/>
                </a:solidFill>
                <a:latin typeface="Arial"/>
                <a:ea typeface="Times New Roman"/>
                <a:cs typeface="Times New Roman"/>
              </a:rPr>
              <a:t>D:\Demofiles\Mod06\data</a:t>
            </a:r>
            <a:r>
              <a:rPr lang="en-US" sz="1000" dirty="0">
                <a:solidFill>
                  <a:srgbClr val="000000"/>
                </a:solidFill>
                <a:latin typeface="Arial"/>
                <a:ea typeface="Times New Roman"/>
                <a:cs typeface="Times New Roman"/>
              </a:rPr>
              <a:t> folder uploaded the </a:t>
            </a:r>
            <a:r>
              <a:rPr lang="en-US" sz="1000" b="1" dirty="0">
                <a:solidFill>
                  <a:prstClr val="black"/>
                </a:solidFill>
                <a:latin typeface="Arial"/>
                <a:ea typeface="Times New Roman"/>
                <a:cs typeface="Times New Roman"/>
              </a:rPr>
              <a:t>demo-container</a:t>
            </a:r>
            <a:r>
              <a:rPr lang="en-US" sz="1000" dirty="0">
                <a:solidFill>
                  <a:srgbClr val="000000"/>
                </a:solidFill>
                <a:latin typeface="Arial"/>
                <a:ea typeface="Times New Roman"/>
                <a:cs typeface="Times New Roman"/>
              </a:rPr>
              <a:t> container in your storage account.</a:t>
            </a:r>
            <a:endParaRPr lang="en-US" sz="1000" dirty="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startAt="5"/>
            </a:pPr>
            <a:r>
              <a:rPr lang="en-US" sz="1000" dirty="0">
                <a:solidFill>
                  <a:srgbClr val="000000"/>
                </a:solidFill>
                <a:latin typeface="Arial"/>
                <a:ea typeface="Times New Roman"/>
                <a:cs typeface="Times New Roman"/>
              </a:rPr>
              <a:t>Close Windows PowerShell ISE without saving any changes.</a:t>
            </a:r>
            <a:endParaRPr lang="en-US" sz="1000" dirty="0">
              <a:solidFill>
                <a:prstClr val="black"/>
              </a:solidFill>
              <a:latin typeface="Arial"/>
              <a:ea typeface="Times New Roman"/>
              <a:cs typeface="Times New Roman"/>
            </a:endParaRPr>
          </a:p>
          <a:p>
            <a:pPr lvl="0">
              <a:lnSpc>
                <a:spcPts val="1300"/>
              </a:lnSpc>
              <a:spcBef>
                <a:spcPts val="900"/>
              </a:spcBef>
              <a:spcAft>
                <a:spcPts val="300"/>
              </a:spcAft>
            </a:pPr>
            <a:r>
              <a:rPr lang="en-US" sz="1000" b="1" dirty="0">
                <a:solidFill>
                  <a:prstClr val="black"/>
                </a:solidFill>
                <a:latin typeface="Arial"/>
                <a:ea typeface="Times New Roman"/>
                <a:cs typeface="Segoe UI"/>
              </a:rPr>
              <a:t>View blob storage in Visual Studio</a:t>
            </a:r>
          </a:p>
          <a:p>
            <a:pPr marL="342900" lvl="0" indent="-342900">
              <a:lnSpc>
                <a:spcPct val="115000"/>
              </a:lnSpc>
              <a:spcAft>
                <a:spcPts val="995"/>
              </a:spcAft>
              <a:buFont typeface="+mj-lt"/>
              <a:buAutoNum type="arabicPeriod"/>
            </a:pPr>
            <a:r>
              <a:rPr lang="en-US" sz="1000" dirty="0">
                <a:solidFill>
                  <a:srgbClr val="000000"/>
                </a:solidFill>
                <a:latin typeface="Arial"/>
                <a:ea typeface="Times New Roman"/>
                <a:cs typeface="Times New Roman"/>
              </a:rPr>
              <a:t>Start </a:t>
            </a:r>
            <a:r>
              <a:rPr lang="en-US" sz="1000" b="1" dirty="0">
                <a:solidFill>
                  <a:srgbClr val="000000"/>
                </a:solidFill>
                <a:latin typeface="Arial"/>
                <a:ea typeface="Times New Roman"/>
                <a:cs typeface="Times New Roman"/>
              </a:rPr>
              <a:t>Microsoft Visual Studio </a:t>
            </a:r>
            <a:r>
              <a:rPr lang="en-US" sz="1000" dirty="0">
                <a:solidFill>
                  <a:srgbClr val="000000"/>
                </a:solidFill>
                <a:latin typeface="Arial"/>
                <a:ea typeface="Times New Roman"/>
                <a:cs typeface="Times New Roman"/>
              </a:rPr>
              <a:t>and then, from its interface, connect to your Azure subscription by using Server Explorer.</a:t>
            </a:r>
            <a:endParaRPr lang="en-US" sz="1000" dirty="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a:pPr>
            <a:r>
              <a:rPr lang="en-US" sz="1000" dirty="0">
                <a:solidFill>
                  <a:srgbClr val="000000"/>
                </a:solidFill>
                <a:latin typeface="Arial"/>
                <a:ea typeface="Times New Roman"/>
                <a:cs typeface="Times New Roman"/>
              </a:rPr>
              <a:t>From Server Explorer in the Visual Studio interface, view the </a:t>
            </a:r>
            <a:r>
              <a:rPr lang="en-US" sz="1000" b="1" dirty="0">
                <a:solidFill>
                  <a:prstClr val="black"/>
                </a:solidFill>
                <a:latin typeface="Arial"/>
                <a:ea typeface="Times New Roman"/>
                <a:cs typeface="Times New Roman"/>
              </a:rPr>
              <a:t>demo-container </a:t>
            </a:r>
            <a:r>
              <a:rPr lang="en-US" sz="1000" dirty="0">
                <a:solidFill>
                  <a:srgbClr val="000000"/>
                </a:solidFill>
                <a:latin typeface="Arial"/>
                <a:ea typeface="Times New Roman"/>
                <a:cs typeface="Times New Roman"/>
              </a:rPr>
              <a:t>blob container that you created earlier in this demonstration. Verify that the container has the files that the Windows PowerShell script uploaded in the previous task.</a:t>
            </a:r>
            <a:endParaRPr lang="en-US" sz="1000" dirty="0">
              <a:solidFill>
                <a:prstClr val="black"/>
              </a:solidFill>
              <a:latin typeface="Arial"/>
              <a:ea typeface="Times New Roman"/>
              <a:cs typeface="Times New Roman"/>
            </a:endParaRPr>
          </a:p>
          <a:p>
            <a:pPr marL="342900" lvl="0" indent="-342900">
              <a:lnSpc>
                <a:spcPct val="115000"/>
              </a:lnSpc>
              <a:spcAft>
                <a:spcPts val="995"/>
              </a:spcAft>
              <a:buFont typeface="+mj-lt"/>
              <a:buAutoNum type="arabicPeriod"/>
            </a:pPr>
            <a:r>
              <a:rPr lang="en-US" sz="1000" dirty="0">
                <a:solidFill>
                  <a:srgbClr val="000000"/>
                </a:solidFill>
                <a:latin typeface="Arial"/>
                <a:ea typeface="Times New Roman"/>
                <a:cs typeface="Times New Roman"/>
              </a:rPr>
              <a:t>Close Visual Studio.</a:t>
            </a:r>
            <a:endParaRPr lang="en-US" sz="1000" dirty="0">
              <a:solidFill>
                <a:prstClr val="black"/>
              </a:solidFill>
              <a:latin typeface="Arial"/>
              <a:ea typeface="Times New Roman"/>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70E4F-D074-4027-9FE5-DDA84F73877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p:cNvSpPr txBox="1"/>
          <p:nvPr/>
        </p:nvSpPr>
        <p:spPr>
          <a:xfrm>
            <a:off x="0" y="8890000"/>
            <a:ext cx="1871025" cy="246221"/>
          </a:xfrm>
          <a:prstGeom prst="rect">
            <a:avLst/>
          </a:prstGeom>
          <a:noFill/>
        </p:spPr>
        <p:txBody>
          <a:bodyPr vert="horz"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(More notes on the next slide)</a:t>
            </a:r>
          </a:p>
        </p:txBody>
      </p:sp>
      <p:sp>
        <p:nvSpPr>
          <p:cNvPr id="6" name="Rectangle 5"/>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20533D</a:t>
            </a:r>
          </a:p>
        </p:txBody>
      </p:sp>
      <p:sp>
        <p:nvSpPr>
          <p:cNvPr id="7" name="Rectangle 6"/>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6: Planning and implementing storage, backup, and recovery services</a:t>
            </a:r>
          </a:p>
        </p:txBody>
      </p:sp>
    </p:spTree>
    <p:extLst>
      <p:ext uri="{BB962C8B-B14F-4D97-AF65-F5344CB8AC3E}">
        <p14:creationId xmlns:p14="http://schemas.microsoft.com/office/powerpoint/2010/main" val="10976295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91</a:t>
            </a:fld>
            <a:endParaRPr lang="en-US"/>
          </a:p>
        </p:txBody>
      </p:sp>
    </p:spTree>
    <p:extLst>
      <p:ext uri="{BB962C8B-B14F-4D97-AF65-F5344CB8AC3E}">
        <p14:creationId xmlns:p14="http://schemas.microsoft.com/office/powerpoint/2010/main" val="350010007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1327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US" sz="1200" b="0" i="0" kern="1200" dirty="0">
                <a:solidFill>
                  <a:schemeClr val="tx1"/>
                </a:solidFill>
                <a:effectLst/>
                <a:latin typeface="+mn-lt"/>
                <a:ea typeface="+mn-ea"/>
                <a:cs typeface="+mn-cs"/>
              </a:rPr>
              <a:t>we will be sunsetting the </a:t>
            </a:r>
            <a:r>
              <a:rPr lang="en-US" sz="1200" b="1" i="0" kern="1200" dirty="0">
                <a:solidFill>
                  <a:schemeClr val="tx1"/>
                </a:solidFill>
                <a:effectLst/>
                <a:latin typeface="+mn-lt"/>
                <a:ea typeface="+mn-ea"/>
                <a:cs typeface="+mn-cs"/>
              </a:rPr>
              <a:t>Azure classic portal</a:t>
            </a:r>
            <a:r>
              <a:rPr lang="en-US" sz="1200" b="0" i="0" kern="1200" dirty="0">
                <a:solidFill>
                  <a:schemeClr val="tx1"/>
                </a:solidFill>
                <a:effectLst/>
                <a:latin typeface="+mn-lt"/>
                <a:ea typeface="+mn-ea"/>
                <a:cs typeface="+mn-cs"/>
              </a:rPr>
              <a:t> on January 8, 2018</a:t>
            </a: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832A03-5DE3-4714-A0E6-C4F18A9E36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a:ea typeface="+mn-ea"/>
                <a:cs typeface="+mn-cs"/>
              </a:rPr>
              <a:t>1: Getting started with Microsoft Azure</a:t>
            </a:r>
          </a:p>
        </p:txBody>
      </p:sp>
    </p:spTree>
    <p:extLst>
      <p:ext uri="{BB962C8B-B14F-4D97-AF65-F5344CB8AC3E}">
        <p14:creationId xmlns:p14="http://schemas.microsoft.com/office/powerpoint/2010/main" val="332020491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22932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53895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43756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42775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742370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416827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99</a:t>
            </a:fld>
            <a:endParaRPr lang="en-US"/>
          </a:p>
        </p:txBody>
      </p:sp>
    </p:spTree>
    <p:extLst>
      <p:ext uri="{BB962C8B-B14F-4D97-AF65-F5344CB8AC3E}">
        <p14:creationId xmlns:p14="http://schemas.microsoft.com/office/powerpoint/2010/main" val="408925063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endParaRPr lang="en-GB"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8D301-CE72-40DF-933E-111E496E02D1}"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8: Creating and managing Azure AD</a:t>
            </a:r>
            <a:endParaRPr kumimoji="0" lang="en-GB" sz="1200" b="1" i="0" u="none" strike="noStrike" kern="1200" cap="none" spc="0" normalizeH="0" baseline="0" noProof="0" dirty="0">
              <a:ln>
                <a:noFill/>
              </a:ln>
              <a:solidFill>
                <a:srgbClr val="336699"/>
              </a:solidFill>
              <a:effectLst/>
              <a:uLnTx/>
              <a:uFillTx/>
              <a:latin typeface="Arial"/>
              <a:ea typeface="+mn-ea"/>
              <a:cs typeface="+mn-cs"/>
            </a:endParaRPr>
          </a:p>
        </p:txBody>
      </p:sp>
    </p:spTree>
    <p:extLst>
      <p:ext uri="{BB962C8B-B14F-4D97-AF65-F5344CB8AC3E}">
        <p14:creationId xmlns:p14="http://schemas.microsoft.com/office/powerpoint/2010/main" val="20967885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GB" sz="1000" dirty="0">
                <a:latin typeface="Arial"/>
                <a:ea typeface="Calibri"/>
                <a:cs typeface="Times New Roman"/>
              </a:rPr>
              <a:t>Depending on the students’ familiarity with AD DS, you might need to expand on some technologies that this topic presents. Make this presentation as interactive as possible, to help you determine whether students need additional clarification. Additionally, you should explain that while this module’s purpose is to focus on Azure AD, it is helpful to understand its on-premises origins. Understanding Active Directory also is helpful, as it eliminates confusion about the differences between AD DS (on-premises) and Azure AD (cloud).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8D301-CE72-40DF-933E-111E496E02D1}"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8: Creating and managing Azure AD</a:t>
            </a:r>
            <a:endParaRPr kumimoji="0" lang="en-GB" sz="1200" b="1" i="0" u="none" strike="noStrike" kern="1200" cap="none" spc="0" normalizeH="0" baseline="0" noProof="0" dirty="0">
              <a:ln>
                <a:noFill/>
              </a:ln>
              <a:solidFill>
                <a:srgbClr val="336699"/>
              </a:solidFill>
              <a:effectLst/>
              <a:uLnTx/>
              <a:uFillTx/>
              <a:latin typeface="Arial"/>
              <a:ea typeface="+mn-ea"/>
              <a:cs typeface="+mn-cs"/>
            </a:endParaRPr>
          </a:p>
        </p:txBody>
      </p:sp>
    </p:spTree>
    <p:extLst>
      <p:ext uri="{BB962C8B-B14F-4D97-AF65-F5344CB8AC3E}">
        <p14:creationId xmlns:p14="http://schemas.microsoft.com/office/powerpoint/2010/main" val="227234025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r>
              <a:rPr lang="en-IN" sz="1000" dirty="0">
                <a:latin typeface="Arial"/>
              </a:rPr>
              <a:t>Describe the two primary options for implementing AD DS in Azure, AD DS in Azure virtual machines, and Azure AD DS.</a:t>
            </a:r>
            <a:endParaRPr lang="en-GB" sz="1000" dirty="0">
              <a:latin typeface="Aria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8D301-CE72-40DF-933E-111E496E02D1}"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10979D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a:ea typeface="+mn-ea"/>
                <a:cs typeface="+mn-cs"/>
              </a:rPr>
              <a:t>8: Creating and managing Azure AD</a:t>
            </a:r>
            <a:endParaRPr kumimoji="0" lang="en-GB" sz="1200" b="1" i="0" u="none" strike="noStrike" kern="1200" cap="none" spc="0" normalizeH="0" baseline="0" noProof="0" dirty="0">
              <a:ln>
                <a:noFill/>
              </a:ln>
              <a:solidFill>
                <a:srgbClr val="336699"/>
              </a:solidFill>
              <a:effectLst/>
              <a:uLnTx/>
              <a:uFillTx/>
              <a:latin typeface="Arial"/>
              <a:ea typeface="+mn-ea"/>
              <a:cs typeface="+mn-cs"/>
            </a:endParaRPr>
          </a:p>
        </p:txBody>
      </p:sp>
    </p:spTree>
    <p:extLst>
      <p:ext uri="{BB962C8B-B14F-4D97-AF65-F5344CB8AC3E}">
        <p14:creationId xmlns:p14="http://schemas.microsoft.com/office/powerpoint/2010/main" val="4126132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0.xml"/><Relationship Id="rId1" Type="http://schemas.openxmlformats.org/officeDocument/2006/relationships/vmlDrawing" Target="../drawings/vmlDrawing1.vml"/><Relationship Id="rId5" Type="http://schemas.openxmlformats.org/officeDocument/2006/relationships/image" Target="../media/image24.emf"/><Relationship Id="rId4" Type="http://schemas.openxmlformats.org/officeDocument/2006/relationships/oleObject" Target="../embeddings/oleObject1.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customXml" Target="../../customXml/item20.xml"/><Relationship Id="rId7" Type="http://schemas.openxmlformats.org/officeDocument/2006/relationships/image" Target="../media/image10.png"/><Relationship Id="rId2" Type="http://schemas.openxmlformats.org/officeDocument/2006/relationships/customXml" Target="../../customXml/item8.xml"/><Relationship Id="rId1" Type="http://schemas.openxmlformats.org/officeDocument/2006/relationships/customXml" Target="../../customXml/item7.xml"/><Relationship Id="rId6" Type="http://schemas.openxmlformats.org/officeDocument/2006/relationships/slideMaster" Target="../slideMasters/slideMaster2.xml"/><Relationship Id="rId5" Type="http://schemas.openxmlformats.org/officeDocument/2006/relationships/customXml" Target="../../customXml/item23.xml"/><Relationship Id="rId4" Type="http://schemas.openxmlformats.org/officeDocument/2006/relationships/customXml" Target="../../customXml/item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customXml" Target="../../customXml/item30.xml"/><Relationship Id="rId7" Type="http://schemas.openxmlformats.org/officeDocument/2006/relationships/image" Target="../media/image10.png"/><Relationship Id="rId2" Type="http://schemas.openxmlformats.org/officeDocument/2006/relationships/customXml" Target="../../customXml/item29.xml"/><Relationship Id="rId1" Type="http://schemas.openxmlformats.org/officeDocument/2006/relationships/customXml" Target="../../customXml/item37.xml"/><Relationship Id="rId6" Type="http://schemas.openxmlformats.org/officeDocument/2006/relationships/slideMaster" Target="../slideMasters/slideMaster2.xml"/><Relationship Id="rId5" Type="http://schemas.openxmlformats.org/officeDocument/2006/relationships/customXml" Target="../../customXml/item6.xml"/><Relationship Id="rId4" Type="http://schemas.openxmlformats.org/officeDocument/2006/relationships/customXml" Target="../../customXml/item22.xml"/></Relationships>
</file>

<file path=ppt/slideLayouts/_rels/slideLayout21.xml.rels><?xml version="1.0" encoding="UTF-8" standalone="yes"?>
<Relationships xmlns="http://schemas.openxmlformats.org/package/2006/relationships"><Relationship Id="rId3" Type="http://schemas.openxmlformats.org/officeDocument/2006/relationships/customXml" Target="../../customXml/item14.xml"/><Relationship Id="rId7" Type="http://schemas.openxmlformats.org/officeDocument/2006/relationships/image" Target="../media/image10.png"/><Relationship Id="rId2" Type="http://schemas.openxmlformats.org/officeDocument/2006/relationships/customXml" Target="../../customXml/item10.xml"/><Relationship Id="rId1" Type="http://schemas.openxmlformats.org/officeDocument/2006/relationships/customXml" Target="../../customXml/item35.xml"/><Relationship Id="rId6" Type="http://schemas.openxmlformats.org/officeDocument/2006/relationships/slideMaster" Target="../slideMasters/slideMaster2.xml"/><Relationship Id="rId5" Type="http://schemas.openxmlformats.org/officeDocument/2006/relationships/customXml" Target="../../customXml/item16.xml"/><Relationship Id="rId4" Type="http://schemas.openxmlformats.org/officeDocument/2006/relationships/customXml" Target="../../customXml/item9.xml"/></Relationships>
</file>

<file path=ppt/slideLayouts/_rels/slideLayout22.xml.rels><?xml version="1.0" encoding="UTF-8" standalone="yes"?>
<Relationships xmlns="http://schemas.openxmlformats.org/package/2006/relationships"><Relationship Id="rId3" Type="http://schemas.openxmlformats.org/officeDocument/2006/relationships/customXml" Target="../../customXml/item24.xml"/><Relationship Id="rId7" Type="http://schemas.openxmlformats.org/officeDocument/2006/relationships/image" Target="../media/image10.png"/><Relationship Id="rId2" Type="http://schemas.openxmlformats.org/officeDocument/2006/relationships/customXml" Target="../../customXml/item1.xml"/><Relationship Id="rId1" Type="http://schemas.openxmlformats.org/officeDocument/2006/relationships/customXml" Target="../../customXml/item4.xml"/><Relationship Id="rId6" Type="http://schemas.openxmlformats.org/officeDocument/2006/relationships/slideMaster" Target="../slideMasters/slideMaster2.xml"/><Relationship Id="rId5" Type="http://schemas.openxmlformats.org/officeDocument/2006/relationships/customXml" Target="../../customXml/item36.xml"/><Relationship Id="rId4" Type="http://schemas.openxmlformats.org/officeDocument/2006/relationships/customXml" Target="../../customXml/item13.xml"/></Relationships>
</file>

<file path=ppt/slideLayouts/_rels/slideLayout23.xml.rels><?xml version="1.0" encoding="UTF-8" standalone="yes"?>
<Relationships xmlns="http://schemas.openxmlformats.org/package/2006/relationships"><Relationship Id="rId3" Type="http://schemas.openxmlformats.org/officeDocument/2006/relationships/customXml" Target="../../customXml/item38.xml"/><Relationship Id="rId7" Type="http://schemas.openxmlformats.org/officeDocument/2006/relationships/image" Target="../media/image11.png"/><Relationship Id="rId2" Type="http://schemas.openxmlformats.org/officeDocument/2006/relationships/customXml" Target="../../customXml/item34.xml"/><Relationship Id="rId1" Type="http://schemas.openxmlformats.org/officeDocument/2006/relationships/customXml" Target="../../customXml/item11.xml"/><Relationship Id="rId6" Type="http://schemas.openxmlformats.org/officeDocument/2006/relationships/slideMaster" Target="../slideMasters/slideMaster2.xml"/><Relationship Id="rId5" Type="http://schemas.openxmlformats.org/officeDocument/2006/relationships/customXml" Target="../../customXml/item26.xml"/><Relationship Id="rId4" Type="http://schemas.openxmlformats.org/officeDocument/2006/relationships/customXml" Target="../../customXml/item31.xml"/></Relationships>
</file>

<file path=ppt/slideLayouts/_rels/slideLayout24.xml.rels><?xml version="1.0" encoding="UTF-8" standalone="yes"?>
<Relationships xmlns="http://schemas.openxmlformats.org/package/2006/relationships"><Relationship Id="rId3" Type="http://schemas.openxmlformats.org/officeDocument/2006/relationships/customXml" Target="../../customXml/item15.xml"/><Relationship Id="rId7" Type="http://schemas.openxmlformats.org/officeDocument/2006/relationships/image" Target="../media/image11.png"/><Relationship Id="rId2" Type="http://schemas.openxmlformats.org/officeDocument/2006/relationships/customXml" Target="../../customXml/item21.xml"/><Relationship Id="rId1" Type="http://schemas.openxmlformats.org/officeDocument/2006/relationships/customXml" Target="../../customXml/item19.xml"/><Relationship Id="rId6" Type="http://schemas.openxmlformats.org/officeDocument/2006/relationships/slideMaster" Target="../slideMasters/slideMaster2.xml"/><Relationship Id="rId5" Type="http://schemas.openxmlformats.org/officeDocument/2006/relationships/customXml" Target="../../customXml/item27.xml"/><Relationship Id="rId4" Type="http://schemas.openxmlformats.org/officeDocument/2006/relationships/customXml" Target="../../customXml/item1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customXml" Target="../../customXml/item18.xml"/><Relationship Id="rId7" Type="http://schemas.openxmlformats.org/officeDocument/2006/relationships/image" Target="../media/image11.png"/><Relationship Id="rId2" Type="http://schemas.openxmlformats.org/officeDocument/2006/relationships/customXml" Target="../../customXml/item33.xml"/><Relationship Id="rId1" Type="http://schemas.openxmlformats.org/officeDocument/2006/relationships/customXml" Target="../../customXml/item25.xml"/><Relationship Id="rId6" Type="http://schemas.openxmlformats.org/officeDocument/2006/relationships/slideMaster" Target="../slideMasters/slideMaster4.xml"/><Relationship Id="rId5" Type="http://schemas.openxmlformats.org/officeDocument/2006/relationships/customXml" Target="../../customXml/item12.xml"/><Relationship Id="rId4" Type="http://schemas.openxmlformats.org/officeDocument/2006/relationships/customXml" Target="../../customXml/item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p:cNvSpPr/>
          <p:nvPr userDrawn="1"/>
        </p:nvSpPr>
        <p:spPr>
          <a:xfrm>
            <a:off x="-17351" y="1749976"/>
            <a:ext cx="7689903" cy="3550726"/>
          </a:xfrm>
          <a:prstGeom prst="rect">
            <a:avLst/>
          </a:prstGeom>
          <a:solidFill>
            <a:schemeClr val="accent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15825" y="238992"/>
            <a:ext cx="2175405" cy="800099"/>
          </a:xfrm>
          <a:prstGeom prst="rect">
            <a:avLst/>
          </a:prstGeom>
        </p:spPr>
      </p:pic>
      <p:sp>
        <p:nvSpPr>
          <p:cNvPr id="3" name="Subtitle 2"/>
          <p:cNvSpPr>
            <a:spLocks noGrp="1"/>
          </p:cNvSpPr>
          <p:nvPr>
            <p:ph type="subTitle" idx="1"/>
          </p:nvPr>
        </p:nvSpPr>
        <p:spPr>
          <a:xfrm>
            <a:off x="571501" y="4659927"/>
            <a:ext cx="6869823" cy="468184"/>
          </a:xfrm>
          <a:prstGeom prst="rect">
            <a:avLst/>
          </a:prstGeo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Title 1"/>
          <p:cNvSpPr>
            <a:spLocks noGrp="1"/>
          </p:cNvSpPr>
          <p:nvPr>
            <p:ph type="ctrTitle"/>
          </p:nvPr>
        </p:nvSpPr>
        <p:spPr>
          <a:xfrm>
            <a:off x="571501" y="1960183"/>
            <a:ext cx="6869823" cy="2527153"/>
          </a:xfrm>
          <a:prstGeom prst="rect">
            <a:avLst/>
          </a:prstGeom>
        </p:spPr>
        <p:txBody>
          <a:bodyPr anchor="ctr"/>
          <a:lstStyle>
            <a:lvl1pPr algn="l">
              <a:defRPr sz="6000">
                <a:solidFill>
                  <a:schemeClr val="bg1"/>
                </a:solidFill>
              </a:defRPr>
            </a:lvl1pPr>
          </a:lstStyle>
          <a:p>
            <a:r>
              <a:rPr lang="en-US"/>
              <a:t>Click to edit Master title style</a:t>
            </a:r>
          </a:p>
        </p:txBody>
      </p:sp>
    </p:spTree>
    <p:extLst>
      <p:ext uri="{BB962C8B-B14F-4D97-AF65-F5344CB8AC3E}">
        <p14:creationId xmlns:p14="http://schemas.microsoft.com/office/powerpoint/2010/main" val="1353037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Subtitle">
    <p:spTree>
      <p:nvGrpSpPr>
        <p:cNvPr id="1" name=""/>
        <p:cNvGrpSpPr/>
        <p:nvPr/>
      </p:nvGrpSpPr>
      <p:grpSpPr>
        <a:xfrm>
          <a:off x="0" y="0"/>
          <a:ext cx="0" cy="0"/>
          <a:chOff x="0" y="0"/>
          <a:chExt cx="0" cy="0"/>
        </a:xfrm>
      </p:grpSpPr>
      <p:cxnSp>
        <p:nvCxnSpPr>
          <p:cNvPr id="3" name="Straight Connector 2"/>
          <p:cNvCxnSpPr/>
          <p:nvPr userDrawn="1"/>
        </p:nvCxnSpPr>
        <p:spPr>
          <a:xfrm flipV="1">
            <a:off x="4110032" y="3051235"/>
            <a:ext cx="0" cy="322098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flipV="1">
            <a:off x="8063872" y="3051235"/>
            <a:ext cx="0" cy="322098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 name="Picture Placeholder 2"/>
          <p:cNvSpPr>
            <a:spLocks noGrp="1"/>
          </p:cNvSpPr>
          <p:nvPr>
            <p:ph type="pic" idx="13"/>
          </p:nvPr>
        </p:nvSpPr>
        <p:spPr>
          <a:xfrm>
            <a:off x="1470808" y="3545956"/>
            <a:ext cx="1320800" cy="1016000"/>
          </a:xfrm>
          <a:prstGeom prst="rect">
            <a:avLst/>
          </a:prstGeom>
        </p:spPr>
        <p:txBody>
          <a:bodyPr anchor="ctr">
            <a:normAutofit/>
          </a:bodyPr>
          <a:lstStyle>
            <a:lvl1pPr marL="0" indent="0" algn="ctr">
              <a:lnSpc>
                <a:spcPct val="100000"/>
              </a:lnSpc>
              <a:buNone/>
              <a:defRPr sz="1200">
                <a:latin typeface="Proxima Nova Rg" panose="02000506030000020004" pitchFamily="2"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Drag picture to placeholder or click icon to add</a:t>
            </a:r>
          </a:p>
        </p:txBody>
      </p:sp>
      <p:sp>
        <p:nvSpPr>
          <p:cNvPr id="6" name="Picture Placeholder 2"/>
          <p:cNvSpPr>
            <a:spLocks noGrp="1"/>
          </p:cNvSpPr>
          <p:nvPr>
            <p:ph type="pic" idx="14"/>
          </p:nvPr>
        </p:nvSpPr>
        <p:spPr>
          <a:xfrm>
            <a:off x="5390775" y="3540961"/>
            <a:ext cx="1320800" cy="1016000"/>
          </a:xfrm>
          <a:prstGeom prst="rect">
            <a:avLst/>
          </a:prstGeom>
        </p:spPr>
        <p:txBody>
          <a:bodyPr anchor="ctr">
            <a:normAutofit/>
          </a:bodyPr>
          <a:lstStyle>
            <a:lvl1pPr marL="0" indent="0" algn="ctr">
              <a:lnSpc>
                <a:spcPct val="100000"/>
              </a:lnSpc>
              <a:buNone/>
              <a:defRPr sz="1200">
                <a:latin typeface="Proxima Nova Rg" panose="02000506030000020004" pitchFamily="2"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Drag picture to placeholder or click icon to add</a:t>
            </a:r>
          </a:p>
        </p:txBody>
      </p:sp>
      <p:sp>
        <p:nvSpPr>
          <p:cNvPr id="7" name="Picture Placeholder 2"/>
          <p:cNvSpPr>
            <a:spLocks noGrp="1"/>
          </p:cNvSpPr>
          <p:nvPr>
            <p:ph type="pic" idx="15" hasCustomPrompt="1"/>
          </p:nvPr>
        </p:nvSpPr>
        <p:spPr>
          <a:xfrm>
            <a:off x="9360669" y="3536729"/>
            <a:ext cx="1320800" cy="1016000"/>
          </a:xfrm>
          <a:prstGeom prst="rect">
            <a:avLst/>
          </a:prstGeom>
        </p:spPr>
        <p:txBody>
          <a:bodyPr anchor="ctr">
            <a:normAutofit/>
          </a:bodyPr>
          <a:lstStyle>
            <a:lvl1pPr marL="0" indent="0" algn="ctr">
              <a:lnSpc>
                <a:spcPct val="100000"/>
              </a:lnSpc>
              <a:buNone/>
              <a:defRPr sz="1200">
                <a:latin typeface="Proxima Nova Rg" panose="02000506030000020004" pitchFamily="2"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Drag </a:t>
            </a:r>
            <a:r>
              <a:rPr lang="en-US" err="1"/>
              <a:t>pictuçre</a:t>
            </a:r>
            <a:r>
              <a:rPr lang="en-US"/>
              <a:t> to placeholder or click icon to add</a:t>
            </a:r>
          </a:p>
        </p:txBody>
      </p:sp>
      <p:sp>
        <p:nvSpPr>
          <p:cNvPr id="8" name="Content Placeholder 2"/>
          <p:cNvSpPr>
            <a:spLocks noGrp="1"/>
          </p:cNvSpPr>
          <p:nvPr>
            <p:ph idx="16" hasCustomPrompt="1"/>
          </p:nvPr>
        </p:nvSpPr>
        <p:spPr>
          <a:xfrm>
            <a:off x="523995" y="3017840"/>
            <a:ext cx="3239249" cy="345032"/>
          </a:xfrm>
          <a:prstGeom prst="rect">
            <a:avLst/>
          </a:prstGeom>
        </p:spPr>
        <p:txBody>
          <a:bodyPr/>
          <a:lstStyle>
            <a:lvl1pPr algn="l">
              <a:lnSpc>
                <a:spcPct val="100000"/>
              </a:lnSpc>
              <a:buClr>
                <a:schemeClr val="accent1"/>
              </a:buClr>
              <a:defRPr sz="2000" b="0" i="0">
                <a:solidFill>
                  <a:schemeClr val="accent1"/>
                </a:solidFill>
                <a:latin typeface="+mn-lt"/>
                <a:ea typeface="Bebas Neue Book" charset="0"/>
                <a:cs typeface="Bebas Neue Book" charset="0"/>
              </a:defRPr>
            </a:lvl1pPr>
            <a:lvl2pPr>
              <a:lnSpc>
                <a:spcPct val="100000"/>
              </a:lnSpc>
              <a:buClr>
                <a:schemeClr val="accent1"/>
              </a:buClr>
              <a:defRPr sz="1600" b="0" i="0">
                <a:latin typeface="Proxima Nova Rg" charset="0"/>
                <a:ea typeface="Proxima Nova Rg" charset="0"/>
                <a:cs typeface="Proxima Nova Rg" charset="0"/>
              </a:defRPr>
            </a:lvl2pPr>
            <a:lvl3pPr>
              <a:lnSpc>
                <a:spcPct val="100000"/>
              </a:lnSpc>
              <a:buClr>
                <a:schemeClr val="accent1"/>
              </a:buClr>
              <a:defRPr sz="1600" b="0" i="0">
                <a:latin typeface="Proxima Nova Rg" charset="0"/>
                <a:ea typeface="Proxima Nova Rg" charset="0"/>
                <a:cs typeface="Proxima Nova Rg" charset="0"/>
              </a:defRPr>
            </a:lvl3pPr>
            <a:lvl4pPr>
              <a:lnSpc>
                <a:spcPct val="100000"/>
              </a:lnSpc>
              <a:buClr>
                <a:schemeClr val="accent1"/>
              </a:buClr>
              <a:defRPr sz="1600" b="0" i="0">
                <a:latin typeface="Proxima Nova Rg" charset="0"/>
                <a:ea typeface="Proxima Nova Rg" charset="0"/>
                <a:cs typeface="Proxima Nova Rg" charset="0"/>
              </a:defRPr>
            </a:lvl4pPr>
            <a:lvl5pPr>
              <a:lnSpc>
                <a:spcPct val="100000"/>
              </a:lnSpc>
              <a:buClr>
                <a:schemeClr val="accent1"/>
              </a:buClr>
              <a:defRPr sz="1600" b="0" i="0">
                <a:latin typeface="Proxima Nova Rg" charset="0"/>
                <a:ea typeface="Proxima Nova Rg" charset="0"/>
                <a:cs typeface="Proxima Nova Rg" charset="0"/>
              </a:defRPr>
            </a:lvl5pPr>
          </a:lstStyle>
          <a:p>
            <a:pPr lvl="0"/>
            <a:r>
              <a:rPr lang="en-US"/>
              <a:t>Click to add Subhead</a:t>
            </a:r>
          </a:p>
        </p:txBody>
      </p:sp>
      <p:sp>
        <p:nvSpPr>
          <p:cNvPr id="10" name="Content Placeholder 2"/>
          <p:cNvSpPr>
            <a:spLocks noGrp="1"/>
          </p:cNvSpPr>
          <p:nvPr>
            <p:ph idx="17" hasCustomPrompt="1"/>
          </p:nvPr>
        </p:nvSpPr>
        <p:spPr>
          <a:xfrm>
            <a:off x="4482352" y="3017840"/>
            <a:ext cx="3239249" cy="345032"/>
          </a:xfrm>
          <a:prstGeom prst="rect">
            <a:avLst/>
          </a:prstGeom>
        </p:spPr>
        <p:txBody>
          <a:bodyPr/>
          <a:lstStyle>
            <a:lvl1pPr algn="l">
              <a:lnSpc>
                <a:spcPct val="100000"/>
              </a:lnSpc>
              <a:buClr>
                <a:schemeClr val="accent1"/>
              </a:buClr>
              <a:defRPr sz="2000" b="0" i="0">
                <a:solidFill>
                  <a:schemeClr val="accent1"/>
                </a:solidFill>
                <a:latin typeface="+mn-lt"/>
                <a:ea typeface="Bebas Neue Book" charset="0"/>
                <a:cs typeface="Bebas Neue Book" charset="0"/>
              </a:defRPr>
            </a:lvl1pPr>
            <a:lvl2pPr>
              <a:lnSpc>
                <a:spcPct val="100000"/>
              </a:lnSpc>
              <a:buClr>
                <a:schemeClr val="accent1"/>
              </a:buClr>
              <a:defRPr sz="1600" b="0" i="0">
                <a:latin typeface="Proxima Nova Rg" charset="0"/>
                <a:ea typeface="Proxima Nova Rg" charset="0"/>
                <a:cs typeface="Proxima Nova Rg" charset="0"/>
              </a:defRPr>
            </a:lvl2pPr>
            <a:lvl3pPr>
              <a:lnSpc>
                <a:spcPct val="100000"/>
              </a:lnSpc>
              <a:buClr>
                <a:schemeClr val="accent1"/>
              </a:buClr>
              <a:defRPr sz="1600" b="0" i="0">
                <a:latin typeface="Proxima Nova Rg" charset="0"/>
                <a:ea typeface="Proxima Nova Rg" charset="0"/>
                <a:cs typeface="Proxima Nova Rg" charset="0"/>
              </a:defRPr>
            </a:lvl3pPr>
            <a:lvl4pPr>
              <a:lnSpc>
                <a:spcPct val="100000"/>
              </a:lnSpc>
              <a:buClr>
                <a:schemeClr val="accent1"/>
              </a:buClr>
              <a:defRPr sz="1600" b="0" i="0">
                <a:latin typeface="Proxima Nova Rg" charset="0"/>
                <a:ea typeface="Proxima Nova Rg" charset="0"/>
                <a:cs typeface="Proxima Nova Rg" charset="0"/>
              </a:defRPr>
            </a:lvl4pPr>
            <a:lvl5pPr>
              <a:lnSpc>
                <a:spcPct val="100000"/>
              </a:lnSpc>
              <a:buClr>
                <a:schemeClr val="accent1"/>
              </a:buClr>
              <a:defRPr sz="1600" b="0" i="0">
                <a:latin typeface="Proxima Nova Rg" charset="0"/>
                <a:ea typeface="Proxima Nova Rg" charset="0"/>
                <a:cs typeface="Proxima Nova Rg" charset="0"/>
              </a:defRPr>
            </a:lvl5pPr>
          </a:lstStyle>
          <a:p>
            <a:pPr lvl="0"/>
            <a:r>
              <a:rPr lang="en-US"/>
              <a:t>Click to add Subhead</a:t>
            </a:r>
          </a:p>
        </p:txBody>
      </p:sp>
      <p:sp>
        <p:nvSpPr>
          <p:cNvPr id="11" name="Content Placeholder 2"/>
          <p:cNvSpPr>
            <a:spLocks noGrp="1"/>
          </p:cNvSpPr>
          <p:nvPr>
            <p:ph idx="18" hasCustomPrompt="1"/>
          </p:nvPr>
        </p:nvSpPr>
        <p:spPr>
          <a:xfrm>
            <a:off x="8390485" y="3013608"/>
            <a:ext cx="3239249" cy="345032"/>
          </a:xfrm>
          <a:prstGeom prst="rect">
            <a:avLst/>
          </a:prstGeom>
        </p:spPr>
        <p:txBody>
          <a:bodyPr/>
          <a:lstStyle>
            <a:lvl1pPr algn="l">
              <a:lnSpc>
                <a:spcPct val="100000"/>
              </a:lnSpc>
              <a:buClr>
                <a:schemeClr val="accent1"/>
              </a:buClr>
              <a:defRPr sz="2000" b="0" i="0">
                <a:solidFill>
                  <a:schemeClr val="accent1"/>
                </a:solidFill>
                <a:latin typeface="+mn-lt"/>
                <a:ea typeface="Bebas Neue Book" charset="0"/>
                <a:cs typeface="Bebas Neue Book" charset="0"/>
              </a:defRPr>
            </a:lvl1pPr>
            <a:lvl2pPr>
              <a:lnSpc>
                <a:spcPct val="100000"/>
              </a:lnSpc>
              <a:buClr>
                <a:schemeClr val="accent1"/>
              </a:buClr>
              <a:defRPr sz="1600" b="0" i="0">
                <a:latin typeface="Proxima Nova Rg" charset="0"/>
                <a:ea typeface="Proxima Nova Rg" charset="0"/>
                <a:cs typeface="Proxima Nova Rg" charset="0"/>
              </a:defRPr>
            </a:lvl2pPr>
            <a:lvl3pPr>
              <a:lnSpc>
                <a:spcPct val="100000"/>
              </a:lnSpc>
              <a:buClr>
                <a:schemeClr val="accent1"/>
              </a:buClr>
              <a:defRPr sz="1600" b="0" i="0">
                <a:latin typeface="Proxima Nova Rg" charset="0"/>
                <a:ea typeface="Proxima Nova Rg" charset="0"/>
                <a:cs typeface="Proxima Nova Rg" charset="0"/>
              </a:defRPr>
            </a:lvl3pPr>
            <a:lvl4pPr>
              <a:lnSpc>
                <a:spcPct val="100000"/>
              </a:lnSpc>
              <a:buClr>
                <a:schemeClr val="accent1"/>
              </a:buClr>
              <a:defRPr sz="1600" b="0" i="0">
                <a:latin typeface="Proxima Nova Rg" charset="0"/>
                <a:ea typeface="Proxima Nova Rg" charset="0"/>
                <a:cs typeface="Proxima Nova Rg" charset="0"/>
              </a:defRPr>
            </a:lvl4pPr>
            <a:lvl5pPr>
              <a:lnSpc>
                <a:spcPct val="100000"/>
              </a:lnSpc>
              <a:buClr>
                <a:schemeClr val="accent1"/>
              </a:buClr>
              <a:defRPr sz="1600" b="0" i="0">
                <a:latin typeface="Proxima Nova Rg" charset="0"/>
                <a:ea typeface="Proxima Nova Rg" charset="0"/>
                <a:cs typeface="Proxima Nova Rg" charset="0"/>
              </a:defRPr>
            </a:lvl5pPr>
          </a:lstStyle>
          <a:p>
            <a:pPr lvl="0"/>
            <a:r>
              <a:rPr lang="en-US"/>
              <a:t>Click to add Subhead</a:t>
            </a:r>
          </a:p>
        </p:txBody>
      </p:sp>
      <p:sp>
        <p:nvSpPr>
          <p:cNvPr id="13" name="Text Placeholder 6"/>
          <p:cNvSpPr>
            <a:spLocks noGrp="1"/>
          </p:cNvSpPr>
          <p:nvPr>
            <p:ph type="body" sz="quarter" idx="21" hasCustomPrompt="1"/>
          </p:nvPr>
        </p:nvSpPr>
        <p:spPr>
          <a:xfrm>
            <a:off x="523995" y="4766208"/>
            <a:ext cx="3233279" cy="1506007"/>
          </a:xfrm>
          <a:prstGeom prst="rect">
            <a:avLst/>
          </a:prstGeom>
        </p:spPr>
        <p:txBody>
          <a:bodyPr/>
          <a:lstStyle>
            <a:lvl1pPr algn="l">
              <a:lnSpc>
                <a:spcPts val="1867"/>
              </a:lnSpc>
              <a:defRPr sz="1333" b="0" i="0">
                <a:solidFill>
                  <a:schemeClr val="tx1">
                    <a:lumMod val="75000"/>
                    <a:lumOff val="25000"/>
                  </a:schemeClr>
                </a:solidFill>
                <a:latin typeface="+mn-lt"/>
                <a:ea typeface="Proxima Nova Rg" panose="02000506030000020004" pitchFamily="2" charset="0"/>
                <a:cs typeface="Raavi" panose="020B0502040204020203" pitchFamily="34" charset="0"/>
              </a:defRPr>
            </a:lvl1pPr>
            <a:lvl2pPr>
              <a:defRPr sz="1600"/>
            </a:lvl2pPr>
            <a:lvl3pPr>
              <a:defRPr sz="1600"/>
            </a:lvl3pPr>
            <a:lvl4pPr>
              <a:defRPr sz="1600"/>
            </a:lvl4pPr>
            <a:lvl5pPr>
              <a:defRPr sz="1600"/>
            </a:lvl5pPr>
          </a:lstStyle>
          <a:p>
            <a:pPr lvl="0"/>
            <a:r>
              <a:rPr lang="en-US"/>
              <a:t>Click to add Caption text</a:t>
            </a:r>
          </a:p>
        </p:txBody>
      </p:sp>
      <p:sp>
        <p:nvSpPr>
          <p:cNvPr id="14" name="Text Placeholder 6"/>
          <p:cNvSpPr>
            <a:spLocks noGrp="1"/>
          </p:cNvSpPr>
          <p:nvPr>
            <p:ph type="body" sz="quarter" idx="22" hasCustomPrompt="1"/>
          </p:nvPr>
        </p:nvSpPr>
        <p:spPr>
          <a:xfrm>
            <a:off x="4434535" y="4766208"/>
            <a:ext cx="3233279" cy="1506007"/>
          </a:xfrm>
          <a:prstGeom prst="rect">
            <a:avLst/>
          </a:prstGeom>
        </p:spPr>
        <p:txBody>
          <a:bodyPr/>
          <a:lstStyle>
            <a:lvl1pPr algn="l">
              <a:lnSpc>
                <a:spcPts val="1867"/>
              </a:lnSpc>
              <a:defRPr sz="1333" b="0" i="0">
                <a:solidFill>
                  <a:schemeClr val="tx1">
                    <a:lumMod val="75000"/>
                    <a:lumOff val="25000"/>
                  </a:schemeClr>
                </a:solidFill>
                <a:latin typeface="+mn-lt"/>
                <a:ea typeface="Proxima Nova Rg" panose="02000506030000020004" pitchFamily="2" charset="0"/>
                <a:cs typeface="Raavi" panose="020B0502040204020203" pitchFamily="34" charset="0"/>
              </a:defRPr>
            </a:lvl1pPr>
            <a:lvl2pPr>
              <a:defRPr sz="1600"/>
            </a:lvl2pPr>
            <a:lvl3pPr>
              <a:defRPr sz="1600"/>
            </a:lvl3pPr>
            <a:lvl4pPr>
              <a:defRPr sz="1600"/>
            </a:lvl4pPr>
            <a:lvl5pPr>
              <a:defRPr sz="1600"/>
            </a:lvl5pPr>
          </a:lstStyle>
          <a:p>
            <a:pPr lvl="0"/>
            <a:r>
              <a:rPr lang="en-US"/>
              <a:t>Click to add Caption text</a:t>
            </a:r>
          </a:p>
        </p:txBody>
      </p:sp>
      <p:sp>
        <p:nvSpPr>
          <p:cNvPr id="15" name="Text Placeholder 6"/>
          <p:cNvSpPr>
            <a:spLocks noGrp="1"/>
          </p:cNvSpPr>
          <p:nvPr>
            <p:ph type="body" sz="quarter" idx="23" hasCustomPrompt="1"/>
          </p:nvPr>
        </p:nvSpPr>
        <p:spPr>
          <a:xfrm>
            <a:off x="8396455" y="4766208"/>
            <a:ext cx="3233279" cy="1506007"/>
          </a:xfrm>
          <a:prstGeom prst="rect">
            <a:avLst/>
          </a:prstGeom>
        </p:spPr>
        <p:txBody>
          <a:bodyPr/>
          <a:lstStyle>
            <a:lvl1pPr algn="l">
              <a:lnSpc>
                <a:spcPts val="1867"/>
              </a:lnSpc>
              <a:defRPr sz="1333" b="0" i="0">
                <a:solidFill>
                  <a:schemeClr val="tx1">
                    <a:lumMod val="75000"/>
                    <a:lumOff val="25000"/>
                  </a:schemeClr>
                </a:solidFill>
                <a:latin typeface="+mn-lt"/>
                <a:ea typeface="Proxima Nova Rg" panose="02000506030000020004" pitchFamily="2" charset="0"/>
                <a:cs typeface="Raavi" panose="020B0502040204020203" pitchFamily="34" charset="0"/>
              </a:defRPr>
            </a:lvl1pPr>
            <a:lvl2pPr>
              <a:defRPr sz="1600"/>
            </a:lvl2pPr>
            <a:lvl3pPr>
              <a:defRPr sz="1600"/>
            </a:lvl3pPr>
            <a:lvl4pPr>
              <a:defRPr sz="1600"/>
            </a:lvl4pPr>
            <a:lvl5pPr>
              <a:defRPr sz="1600"/>
            </a:lvl5pPr>
          </a:lstStyle>
          <a:p>
            <a:pPr lvl="0"/>
            <a:r>
              <a:rPr lang="en-US"/>
              <a:t>Click to add Caption text</a:t>
            </a:r>
          </a:p>
        </p:txBody>
      </p:sp>
      <p:sp>
        <p:nvSpPr>
          <p:cNvPr id="17" name="Text Placeholder 6"/>
          <p:cNvSpPr>
            <a:spLocks noGrp="1"/>
          </p:cNvSpPr>
          <p:nvPr>
            <p:ph type="body" sz="quarter" idx="24"/>
          </p:nvPr>
        </p:nvSpPr>
        <p:spPr>
          <a:xfrm>
            <a:off x="531810" y="1671637"/>
            <a:ext cx="11083928" cy="875305"/>
          </a:xfrm>
          <a:prstGeom prst="rect">
            <a:avLst/>
          </a:prstGeom>
        </p:spPr>
        <p:txBody>
          <a:bodyPr/>
          <a:lstStyle>
            <a:lvl1pPr marL="0" indent="0">
              <a:lnSpc>
                <a:spcPct val="120000"/>
              </a:lnSpc>
              <a:buNone/>
              <a:defRPr sz="1600" b="0" i="0">
                <a:solidFill>
                  <a:schemeClr val="tx1">
                    <a:lumMod val="75000"/>
                    <a:lumOff val="25000"/>
                  </a:schemeClr>
                </a:solidFill>
                <a:latin typeface="+mn-lt"/>
                <a:ea typeface="Proxima Nova Rg" panose="02000506030000020004" pitchFamily="2" charset="0"/>
                <a:cs typeface="Raavi" panose="020B0502040204020203" pitchFamily="34" charset="0"/>
              </a:defRPr>
            </a:lvl1pPr>
            <a:lvl2pPr>
              <a:defRPr sz="1600"/>
            </a:lvl2pPr>
            <a:lvl3pPr>
              <a:defRPr sz="1600"/>
            </a:lvl3pPr>
            <a:lvl4pPr>
              <a:defRPr sz="1600"/>
            </a:lvl4pPr>
            <a:lvl5pPr>
              <a:defRPr sz="1600"/>
            </a:lvl5pPr>
          </a:lstStyle>
          <a:p>
            <a:pPr lvl="0"/>
            <a:r>
              <a:rPr lang="en-US"/>
              <a:t>Click to edit Master text styles</a:t>
            </a:r>
          </a:p>
        </p:txBody>
      </p:sp>
      <p:sp>
        <p:nvSpPr>
          <p:cNvPr id="18" name="Rectangle 17"/>
          <p:cNvSpPr/>
          <p:nvPr userDrawn="1"/>
        </p:nvSpPr>
        <p:spPr>
          <a:xfrm>
            <a:off x="-279" y="540326"/>
            <a:ext cx="12192558" cy="7481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cxnSp>
        <p:nvCxnSpPr>
          <p:cNvPr id="12" name="Straight Connector 11"/>
          <p:cNvCxnSpPr/>
          <p:nvPr userDrawn="1"/>
        </p:nvCxnSpPr>
        <p:spPr>
          <a:xfrm>
            <a:off x="531809" y="4766208"/>
            <a:ext cx="3245641" cy="0"/>
          </a:xfrm>
          <a:prstGeom prst="line">
            <a:avLst/>
          </a:prstGeom>
          <a:ln w="76200">
            <a:solidFill>
              <a:srgbClr val="FFB9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4434019" y="4766208"/>
            <a:ext cx="3245641" cy="0"/>
          </a:xfrm>
          <a:prstGeom prst="line">
            <a:avLst/>
          </a:prstGeom>
          <a:ln w="76200">
            <a:solidFill>
              <a:srgbClr val="FFB9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8398248" y="4766208"/>
            <a:ext cx="3245641" cy="0"/>
          </a:xfrm>
          <a:prstGeom prst="line">
            <a:avLst/>
          </a:prstGeom>
          <a:ln w="76200">
            <a:solidFill>
              <a:srgbClr val="FF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30090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8903"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6019" name="Rectangle 3"/>
          <p:cNvSpPr>
            <a:spLocks noGrp="1" noChangeArrowheads="1"/>
          </p:cNvSpPr>
          <p:nvPr>
            <p:ph type="ctrTitle" sz="quarter" hasCustomPrompt="1"/>
          </p:nvPr>
        </p:nvSpPr>
        <p:spPr>
          <a:xfrm>
            <a:off x="4267201" y="1828800"/>
            <a:ext cx="7643223"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4267200" y="2895600"/>
            <a:ext cx="770128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288957333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702946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5826937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606173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998051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77068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88477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5364631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983262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6613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 Subtitle">
    <p:spTree>
      <p:nvGrpSpPr>
        <p:cNvPr id="1" name=""/>
        <p:cNvGrpSpPr/>
        <p:nvPr/>
      </p:nvGrpSpPr>
      <p:grpSpPr>
        <a:xfrm>
          <a:off x="0" y="0"/>
          <a:ext cx="0" cy="0"/>
          <a:chOff x="0" y="0"/>
          <a:chExt cx="0" cy="0"/>
        </a:xfrm>
      </p:grpSpPr>
      <p:cxnSp>
        <p:nvCxnSpPr>
          <p:cNvPr id="3" name="Straight Connector 2"/>
          <p:cNvCxnSpPr/>
          <p:nvPr userDrawn="1"/>
        </p:nvCxnSpPr>
        <p:spPr>
          <a:xfrm flipV="1">
            <a:off x="6096000" y="3051235"/>
            <a:ext cx="0" cy="322098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2"/>
          <p:cNvSpPr>
            <a:spLocks noGrp="1"/>
          </p:cNvSpPr>
          <p:nvPr>
            <p:ph type="pic" idx="14"/>
          </p:nvPr>
        </p:nvSpPr>
        <p:spPr>
          <a:xfrm>
            <a:off x="7842879" y="3540961"/>
            <a:ext cx="1655347" cy="1016000"/>
          </a:xfrm>
          <a:prstGeom prst="rect">
            <a:avLst/>
          </a:prstGeom>
        </p:spPr>
        <p:txBody>
          <a:bodyPr anchor="ctr">
            <a:normAutofit/>
          </a:bodyPr>
          <a:lstStyle>
            <a:lvl1pPr marL="0" indent="0" algn="ctr">
              <a:lnSpc>
                <a:spcPct val="100000"/>
              </a:lnSpc>
              <a:buNone/>
              <a:defRPr sz="1200">
                <a:latin typeface="Proxima Nova Rg" panose="02000506030000020004" pitchFamily="2"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Drag picture to placeholder or click icon to add</a:t>
            </a:r>
          </a:p>
        </p:txBody>
      </p:sp>
      <p:sp>
        <p:nvSpPr>
          <p:cNvPr id="10" name="Content Placeholder 2"/>
          <p:cNvSpPr>
            <a:spLocks noGrp="1"/>
          </p:cNvSpPr>
          <p:nvPr>
            <p:ph idx="17" hasCustomPrompt="1"/>
          </p:nvPr>
        </p:nvSpPr>
        <p:spPr>
          <a:xfrm>
            <a:off x="6668342" y="3017840"/>
            <a:ext cx="4004423" cy="345032"/>
          </a:xfrm>
          <a:prstGeom prst="rect">
            <a:avLst/>
          </a:prstGeom>
        </p:spPr>
        <p:txBody>
          <a:bodyPr/>
          <a:lstStyle>
            <a:lvl1pPr algn="l">
              <a:lnSpc>
                <a:spcPct val="100000"/>
              </a:lnSpc>
              <a:buClr>
                <a:schemeClr val="accent1"/>
              </a:buClr>
              <a:defRPr sz="2000" b="0" i="0">
                <a:solidFill>
                  <a:schemeClr val="accent1"/>
                </a:solidFill>
                <a:latin typeface="+mn-lt"/>
                <a:ea typeface="Bebas Neue Book" charset="0"/>
                <a:cs typeface="Bebas Neue Book" charset="0"/>
              </a:defRPr>
            </a:lvl1pPr>
            <a:lvl2pPr>
              <a:lnSpc>
                <a:spcPct val="100000"/>
              </a:lnSpc>
              <a:buClr>
                <a:schemeClr val="accent1"/>
              </a:buClr>
              <a:defRPr sz="1600" b="0" i="0">
                <a:latin typeface="Proxima Nova Rg" charset="0"/>
                <a:ea typeface="Proxima Nova Rg" charset="0"/>
                <a:cs typeface="Proxima Nova Rg" charset="0"/>
              </a:defRPr>
            </a:lvl2pPr>
            <a:lvl3pPr>
              <a:lnSpc>
                <a:spcPct val="100000"/>
              </a:lnSpc>
              <a:buClr>
                <a:schemeClr val="accent1"/>
              </a:buClr>
              <a:defRPr sz="1600" b="0" i="0">
                <a:latin typeface="Proxima Nova Rg" charset="0"/>
                <a:ea typeface="Proxima Nova Rg" charset="0"/>
                <a:cs typeface="Proxima Nova Rg" charset="0"/>
              </a:defRPr>
            </a:lvl3pPr>
            <a:lvl4pPr>
              <a:lnSpc>
                <a:spcPct val="100000"/>
              </a:lnSpc>
              <a:buClr>
                <a:schemeClr val="accent1"/>
              </a:buClr>
              <a:defRPr sz="1600" b="0" i="0">
                <a:latin typeface="Proxima Nova Rg" charset="0"/>
                <a:ea typeface="Proxima Nova Rg" charset="0"/>
                <a:cs typeface="Proxima Nova Rg" charset="0"/>
              </a:defRPr>
            </a:lvl4pPr>
            <a:lvl5pPr>
              <a:lnSpc>
                <a:spcPct val="100000"/>
              </a:lnSpc>
              <a:buClr>
                <a:schemeClr val="accent1"/>
              </a:buClr>
              <a:defRPr sz="1600" b="0" i="0">
                <a:latin typeface="Proxima Nova Rg" charset="0"/>
                <a:ea typeface="Proxima Nova Rg" charset="0"/>
                <a:cs typeface="Proxima Nova Rg" charset="0"/>
              </a:defRPr>
            </a:lvl5pPr>
          </a:lstStyle>
          <a:p>
            <a:pPr lvl="0"/>
            <a:r>
              <a:rPr lang="en-US"/>
              <a:t>Click to add Subhead</a:t>
            </a:r>
          </a:p>
        </p:txBody>
      </p:sp>
      <p:sp>
        <p:nvSpPr>
          <p:cNvPr id="14" name="Text Placeholder 6"/>
          <p:cNvSpPr>
            <a:spLocks noGrp="1"/>
          </p:cNvSpPr>
          <p:nvPr>
            <p:ph type="body" sz="quarter" idx="22" hasCustomPrompt="1"/>
          </p:nvPr>
        </p:nvSpPr>
        <p:spPr>
          <a:xfrm>
            <a:off x="6620525" y="4766208"/>
            <a:ext cx="4052240" cy="1506007"/>
          </a:xfrm>
          <a:prstGeom prst="rect">
            <a:avLst/>
          </a:prstGeom>
        </p:spPr>
        <p:txBody>
          <a:bodyPr/>
          <a:lstStyle>
            <a:lvl1pPr algn="l">
              <a:lnSpc>
                <a:spcPts val="1867"/>
              </a:lnSpc>
              <a:defRPr sz="1333" b="0" i="0">
                <a:solidFill>
                  <a:schemeClr val="tx1">
                    <a:lumMod val="75000"/>
                    <a:lumOff val="25000"/>
                  </a:schemeClr>
                </a:solidFill>
                <a:latin typeface="+mn-lt"/>
                <a:ea typeface="Proxima Nova Rg" panose="02000506030000020004" pitchFamily="2" charset="0"/>
                <a:cs typeface="Raavi" panose="020B0502040204020203" pitchFamily="34" charset="0"/>
              </a:defRPr>
            </a:lvl1pPr>
            <a:lvl2pPr>
              <a:defRPr sz="1600"/>
            </a:lvl2pPr>
            <a:lvl3pPr>
              <a:defRPr sz="1600"/>
            </a:lvl3pPr>
            <a:lvl4pPr>
              <a:defRPr sz="1600"/>
            </a:lvl4pPr>
            <a:lvl5pPr>
              <a:defRPr sz="1600"/>
            </a:lvl5pPr>
          </a:lstStyle>
          <a:p>
            <a:pPr lvl="0"/>
            <a:r>
              <a:rPr lang="en-US"/>
              <a:t>Click to add Caption text</a:t>
            </a:r>
          </a:p>
        </p:txBody>
      </p:sp>
      <p:sp>
        <p:nvSpPr>
          <p:cNvPr id="17" name="Text Placeholder 6"/>
          <p:cNvSpPr>
            <a:spLocks noGrp="1"/>
          </p:cNvSpPr>
          <p:nvPr>
            <p:ph type="body" sz="quarter" idx="24"/>
          </p:nvPr>
        </p:nvSpPr>
        <p:spPr>
          <a:xfrm>
            <a:off x="531810" y="1671637"/>
            <a:ext cx="11083928" cy="875305"/>
          </a:xfrm>
          <a:prstGeom prst="rect">
            <a:avLst/>
          </a:prstGeom>
        </p:spPr>
        <p:txBody>
          <a:bodyPr/>
          <a:lstStyle>
            <a:lvl1pPr marL="0" indent="0">
              <a:lnSpc>
                <a:spcPct val="120000"/>
              </a:lnSpc>
              <a:buNone/>
              <a:defRPr sz="1600" b="0" i="0">
                <a:solidFill>
                  <a:schemeClr val="tx1">
                    <a:lumMod val="75000"/>
                    <a:lumOff val="25000"/>
                  </a:schemeClr>
                </a:solidFill>
                <a:latin typeface="+mn-lt"/>
                <a:ea typeface="Proxima Nova Rg" panose="02000506030000020004" pitchFamily="2" charset="0"/>
                <a:cs typeface="Raavi" panose="020B0502040204020203" pitchFamily="34" charset="0"/>
              </a:defRPr>
            </a:lvl1pPr>
            <a:lvl2pPr>
              <a:defRPr sz="1600"/>
            </a:lvl2pPr>
            <a:lvl3pPr>
              <a:defRPr sz="1600"/>
            </a:lvl3pPr>
            <a:lvl4pPr>
              <a:defRPr sz="1600"/>
            </a:lvl4pPr>
            <a:lvl5pPr>
              <a:defRPr sz="1600"/>
            </a:lvl5pPr>
          </a:lstStyle>
          <a:p>
            <a:pPr lvl="0"/>
            <a:r>
              <a:rPr lang="en-US"/>
              <a:t>Click to edit Master text styles</a:t>
            </a:r>
          </a:p>
        </p:txBody>
      </p:sp>
      <p:sp>
        <p:nvSpPr>
          <p:cNvPr id="18" name="Rectangle 17"/>
          <p:cNvSpPr/>
          <p:nvPr userDrawn="1"/>
        </p:nvSpPr>
        <p:spPr>
          <a:xfrm>
            <a:off x="-279" y="540326"/>
            <a:ext cx="12192558" cy="7481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sp>
        <p:nvSpPr>
          <p:cNvPr id="16" name="Picture Placeholder 2"/>
          <p:cNvSpPr>
            <a:spLocks noGrp="1"/>
          </p:cNvSpPr>
          <p:nvPr>
            <p:ph type="pic" idx="25"/>
          </p:nvPr>
        </p:nvSpPr>
        <p:spPr>
          <a:xfrm>
            <a:off x="2727951" y="3540961"/>
            <a:ext cx="1655347" cy="1016000"/>
          </a:xfrm>
          <a:prstGeom prst="rect">
            <a:avLst/>
          </a:prstGeom>
        </p:spPr>
        <p:txBody>
          <a:bodyPr anchor="ctr">
            <a:normAutofit/>
          </a:bodyPr>
          <a:lstStyle>
            <a:lvl1pPr marL="0" indent="0" algn="ctr">
              <a:lnSpc>
                <a:spcPct val="100000"/>
              </a:lnSpc>
              <a:buNone/>
              <a:defRPr sz="1200">
                <a:latin typeface="Proxima Nova Rg" panose="02000506030000020004" pitchFamily="2"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Drag picture to placeholder or click icon to add</a:t>
            </a:r>
          </a:p>
        </p:txBody>
      </p:sp>
      <p:sp>
        <p:nvSpPr>
          <p:cNvPr id="20" name="Content Placeholder 2"/>
          <p:cNvSpPr>
            <a:spLocks noGrp="1"/>
          </p:cNvSpPr>
          <p:nvPr>
            <p:ph idx="26" hasCustomPrompt="1"/>
          </p:nvPr>
        </p:nvSpPr>
        <p:spPr>
          <a:xfrm>
            <a:off x="1553414" y="3017840"/>
            <a:ext cx="4004423" cy="345032"/>
          </a:xfrm>
          <a:prstGeom prst="rect">
            <a:avLst/>
          </a:prstGeom>
        </p:spPr>
        <p:txBody>
          <a:bodyPr/>
          <a:lstStyle>
            <a:lvl1pPr algn="l">
              <a:lnSpc>
                <a:spcPct val="100000"/>
              </a:lnSpc>
              <a:buClr>
                <a:schemeClr val="accent1"/>
              </a:buClr>
              <a:defRPr sz="2000" b="0" i="0">
                <a:solidFill>
                  <a:schemeClr val="accent1"/>
                </a:solidFill>
                <a:latin typeface="+mn-lt"/>
                <a:ea typeface="Bebas Neue Book" charset="0"/>
                <a:cs typeface="Bebas Neue Book" charset="0"/>
              </a:defRPr>
            </a:lvl1pPr>
            <a:lvl2pPr>
              <a:lnSpc>
                <a:spcPct val="100000"/>
              </a:lnSpc>
              <a:buClr>
                <a:schemeClr val="accent1"/>
              </a:buClr>
              <a:defRPr sz="1600" b="0" i="0">
                <a:latin typeface="Proxima Nova Rg" charset="0"/>
                <a:ea typeface="Proxima Nova Rg" charset="0"/>
                <a:cs typeface="Proxima Nova Rg" charset="0"/>
              </a:defRPr>
            </a:lvl2pPr>
            <a:lvl3pPr>
              <a:lnSpc>
                <a:spcPct val="100000"/>
              </a:lnSpc>
              <a:buClr>
                <a:schemeClr val="accent1"/>
              </a:buClr>
              <a:defRPr sz="1600" b="0" i="0">
                <a:latin typeface="Proxima Nova Rg" charset="0"/>
                <a:ea typeface="Proxima Nova Rg" charset="0"/>
                <a:cs typeface="Proxima Nova Rg" charset="0"/>
              </a:defRPr>
            </a:lvl3pPr>
            <a:lvl4pPr>
              <a:lnSpc>
                <a:spcPct val="100000"/>
              </a:lnSpc>
              <a:buClr>
                <a:schemeClr val="accent1"/>
              </a:buClr>
              <a:defRPr sz="1600" b="0" i="0">
                <a:latin typeface="Proxima Nova Rg" charset="0"/>
                <a:ea typeface="Proxima Nova Rg" charset="0"/>
                <a:cs typeface="Proxima Nova Rg" charset="0"/>
              </a:defRPr>
            </a:lvl4pPr>
            <a:lvl5pPr>
              <a:lnSpc>
                <a:spcPct val="100000"/>
              </a:lnSpc>
              <a:buClr>
                <a:schemeClr val="accent1"/>
              </a:buClr>
              <a:defRPr sz="1600" b="0" i="0">
                <a:latin typeface="Proxima Nova Rg" charset="0"/>
                <a:ea typeface="Proxima Nova Rg" charset="0"/>
                <a:cs typeface="Proxima Nova Rg" charset="0"/>
              </a:defRPr>
            </a:lvl5pPr>
          </a:lstStyle>
          <a:p>
            <a:pPr lvl="0"/>
            <a:r>
              <a:rPr lang="en-US"/>
              <a:t>Click to add Subhead</a:t>
            </a:r>
          </a:p>
        </p:txBody>
      </p:sp>
      <p:sp>
        <p:nvSpPr>
          <p:cNvPr id="21" name="Text Placeholder 6"/>
          <p:cNvSpPr>
            <a:spLocks noGrp="1"/>
          </p:cNvSpPr>
          <p:nvPr>
            <p:ph type="body" sz="quarter" idx="27" hasCustomPrompt="1"/>
          </p:nvPr>
        </p:nvSpPr>
        <p:spPr>
          <a:xfrm>
            <a:off x="1505597" y="4766208"/>
            <a:ext cx="4052240" cy="1506007"/>
          </a:xfrm>
          <a:prstGeom prst="rect">
            <a:avLst/>
          </a:prstGeom>
        </p:spPr>
        <p:txBody>
          <a:bodyPr/>
          <a:lstStyle>
            <a:lvl1pPr algn="l">
              <a:lnSpc>
                <a:spcPts val="1867"/>
              </a:lnSpc>
              <a:defRPr sz="1333" b="0" i="0">
                <a:solidFill>
                  <a:schemeClr val="tx1">
                    <a:lumMod val="75000"/>
                    <a:lumOff val="25000"/>
                  </a:schemeClr>
                </a:solidFill>
                <a:latin typeface="+mn-lt"/>
                <a:ea typeface="Proxima Nova Rg" panose="02000506030000020004" pitchFamily="2" charset="0"/>
                <a:cs typeface="Raavi" panose="020B0502040204020203" pitchFamily="34" charset="0"/>
              </a:defRPr>
            </a:lvl1pPr>
            <a:lvl2pPr>
              <a:defRPr sz="1600"/>
            </a:lvl2pPr>
            <a:lvl3pPr>
              <a:defRPr sz="1600"/>
            </a:lvl3pPr>
            <a:lvl4pPr>
              <a:defRPr sz="1600"/>
            </a:lvl4pPr>
            <a:lvl5pPr>
              <a:defRPr sz="1600"/>
            </a:lvl5pPr>
          </a:lstStyle>
          <a:p>
            <a:pPr lvl="0"/>
            <a:r>
              <a:rPr lang="en-US"/>
              <a:t>Click to add Caption text</a:t>
            </a:r>
          </a:p>
        </p:txBody>
      </p:sp>
      <p:cxnSp>
        <p:nvCxnSpPr>
          <p:cNvPr id="4" name="Straight Connector 3"/>
          <p:cNvCxnSpPr/>
          <p:nvPr userDrawn="1"/>
        </p:nvCxnSpPr>
        <p:spPr>
          <a:xfrm>
            <a:off x="1505597" y="4766208"/>
            <a:ext cx="4052240" cy="0"/>
          </a:xfrm>
          <a:prstGeom prst="line">
            <a:avLst/>
          </a:prstGeom>
          <a:ln w="76200">
            <a:solidFill>
              <a:srgbClr val="FFB9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620525" y="4766208"/>
            <a:ext cx="4052240" cy="0"/>
          </a:xfrm>
          <a:prstGeom prst="line">
            <a:avLst/>
          </a:prstGeom>
          <a:ln w="76200">
            <a:solidFill>
              <a:srgbClr val="FF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40575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0"/>
            <a:ext cx="25908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11718" y="0"/>
            <a:ext cx="7573433"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003668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78323810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b="-134"/>
          <a:stretch/>
        </p:blipFill>
        <p:spPr>
          <a:xfrm>
            <a:off x="0" y="-8755"/>
            <a:ext cx="12192000" cy="6858973"/>
          </a:xfrm>
          <a:prstGeom prst="rect">
            <a:avLst/>
          </a:prstGeom>
        </p:spPr>
      </p:pic>
      <p:sp>
        <p:nvSpPr>
          <p:cNvPr id="2" name="Rectangle 1"/>
          <p:cNvSpPr/>
          <p:nvPr/>
        </p:nvSpPr>
        <p:spPr bwMode="auto">
          <a:xfrm>
            <a:off x="266063" y="2084186"/>
            <a:ext cx="6278150" cy="349655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48213" y="6042166"/>
            <a:ext cx="1613876" cy="345766"/>
          </a:xfrm>
          <a:prstGeom prst="rect">
            <a:avLst/>
          </a:prstGeom>
        </p:spPr>
      </p:pic>
    </p:spTree>
    <p:extLst>
      <p:ext uri="{BB962C8B-B14F-4D97-AF65-F5344CB8AC3E}">
        <p14:creationId xmlns:p14="http://schemas.microsoft.com/office/powerpoint/2010/main" val="125320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454168" y="6040834"/>
            <a:ext cx="1613565" cy="346755"/>
          </a:xfrm>
          <a:prstGeom prst="rect">
            <a:avLst/>
          </a:prstGeom>
        </p:spPr>
      </p:pic>
    </p:spTree>
    <p:extLst>
      <p:ext uri="{BB962C8B-B14F-4D97-AF65-F5344CB8AC3E}">
        <p14:creationId xmlns:p14="http://schemas.microsoft.com/office/powerpoint/2010/main" val="153356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891735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526184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491352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023704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751100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661642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 Subtitle">
    <p:spTree>
      <p:nvGrpSpPr>
        <p:cNvPr id="1" name=""/>
        <p:cNvGrpSpPr/>
        <p:nvPr/>
      </p:nvGrpSpPr>
      <p:grpSpPr>
        <a:xfrm>
          <a:off x="0" y="0"/>
          <a:ext cx="0" cy="0"/>
          <a:chOff x="0" y="0"/>
          <a:chExt cx="0" cy="0"/>
        </a:xfrm>
      </p:grpSpPr>
      <p:sp>
        <p:nvSpPr>
          <p:cNvPr id="18" name="Rectangle 17"/>
          <p:cNvSpPr/>
          <p:nvPr userDrawn="1"/>
        </p:nvSpPr>
        <p:spPr>
          <a:xfrm>
            <a:off x="-279" y="540326"/>
            <a:ext cx="12192558" cy="7481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sp>
        <p:nvSpPr>
          <p:cNvPr id="12" name="Picture Placeholder 2"/>
          <p:cNvSpPr>
            <a:spLocks noGrp="1"/>
          </p:cNvSpPr>
          <p:nvPr>
            <p:ph type="pic" idx="13"/>
          </p:nvPr>
        </p:nvSpPr>
        <p:spPr>
          <a:xfrm>
            <a:off x="531809" y="3014799"/>
            <a:ext cx="11083929" cy="3357426"/>
          </a:xfrm>
          <a:prstGeom prst="rect">
            <a:avLst/>
          </a:prstGeom>
        </p:spPr>
        <p:txBody>
          <a:bodyPr anchor="ctr">
            <a:normAutofit/>
          </a:bodyPr>
          <a:lstStyle>
            <a:lvl1pPr marL="0" indent="0" algn="ctr">
              <a:lnSpc>
                <a:spcPct val="100000"/>
              </a:lnSpc>
              <a:buNone/>
              <a:defRPr sz="900">
                <a:latin typeface="Proxima Nova Rg" panose="02000506030000020004"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13" name="Text Placeholder 6"/>
          <p:cNvSpPr>
            <a:spLocks noGrp="1"/>
          </p:cNvSpPr>
          <p:nvPr>
            <p:ph type="body" sz="quarter" idx="24"/>
          </p:nvPr>
        </p:nvSpPr>
        <p:spPr>
          <a:xfrm>
            <a:off x="531810" y="1671637"/>
            <a:ext cx="11083928" cy="875305"/>
          </a:xfrm>
          <a:prstGeom prst="rect">
            <a:avLst/>
          </a:prstGeom>
        </p:spPr>
        <p:txBody>
          <a:bodyPr/>
          <a:lstStyle>
            <a:lvl1pPr marL="0" indent="0">
              <a:lnSpc>
                <a:spcPct val="120000"/>
              </a:lnSpc>
              <a:buNone/>
              <a:defRPr sz="1600" b="0" i="0">
                <a:solidFill>
                  <a:schemeClr val="tx1">
                    <a:lumMod val="75000"/>
                    <a:lumOff val="25000"/>
                  </a:schemeClr>
                </a:solidFill>
                <a:latin typeface="+mn-lt"/>
                <a:ea typeface="Proxima Nova Rg" panose="02000506030000020004" pitchFamily="2" charset="0"/>
                <a:cs typeface="Raavi" panose="020B0502040204020203" pitchFamily="34" charset="0"/>
              </a:defRPr>
            </a:lvl1pPr>
            <a:lvl2pPr>
              <a:defRPr sz="1600"/>
            </a:lvl2pPr>
            <a:lvl3pPr>
              <a:defRPr sz="1600"/>
            </a:lvl3pPr>
            <a:lvl4pPr>
              <a:defRPr sz="1600"/>
            </a:lvl4pPr>
            <a:lvl5pPr>
              <a:defRPr sz="1600"/>
            </a:lvl5pPr>
          </a:lstStyle>
          <a:p>
            <a:pPr lvl="0"/>
            <a:r>
              <a:rPr lang="en-US"/>
              <a:t>Click to edit Master text styles</a:t>
            </a:r>
          </a:p>
        </p:txBody>
      </p:sp>
    </p:spTree>
    <p:extLst>
      <p:ext uri="{BB962C8B-B14F-4D97-AF65-F5344CB8AC3E}">
        <p14:creationId xmlns:p14="http://schemas.microsoft.com/office/powerpoint/2010/main" val="112326708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553913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233855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382326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45659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5732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3853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24896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62166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2377161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83519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 Subtitle">
    <p:spTree>
      <p:nvGrpSpPr>
        <p:cNvPr id="1" name=""/>
        <p:cNvGrpSpPr/>
        <p:nvPr/>
      </p:nvGrpSpPr>
      <p:grpSpPr>
        <a:xfrm>
          <a:off x="0" y="0"/>
          <a:ext cx="0" cy="0"/>
          <a:chOff x="0" y="0"/>
          <a:chExt cx="0" cy="0"/>
        </a:xfrm>
      </p:grpSpPr>
      <p:sp>
        <p:nvSpPr>
          <p:cNvPr id="18" name="Rectangle 17"/>
          <p:cNvSpPr/>
          <p:nvPr userDrawn="1"/>
        </p:nvSpPr>
        <p:spPr>
          <a:xfrm>
            <a:off x="-279" y="540326"/>
            <a:ext cx="12192558" cy="7481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sp>
        <p:nvSpPr>
          <p:cNvPr id="12" name="Picture Placeholder 2"/>
          <p:cNvSpPr>
            <a:spLocks noGrp="1"/>
          </p:cNvSpPr>
          <p:nvPr>
            <p:ph type="pic" idx="13"/>
          </p:nvPr>
        </p:nvSpPr>
        <p:spPr>
          <a:xfrm>
            <a:off x="5529263" y="1671637"/>
            <a:ext cx="6086475" cy="4700588"/>
          </a:xfrm>
          <a:prstGeom prst="rect">
            <a:avLst/>
          </a:prstGeom>
        </p:spPr>
        <p:txBody>
          <a:bodyPr anchor="ctr">
            <a:normAutofit/>
          </a:bodyPr>
          <a:lstStyle>
            <a:lvl1pPr marL="0" indent="0" algn="ctr">
              <a:lnSpc>
                <a:spcPct val="100000"/>
              </a:lnSpc>
              <a:buNone/>
              <a:defRPr sz="900">
                <a:latin typeface="Proxima Nova Rg" panose="02000506030000020004"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13" name="Text Placeholder 6"/>
          <p:cNvSpPr>
            <a:spLocks noGrp="1"/>
          </p:cNvSpPr>
          <p:nvPr>
            <p:ph type="body" sz="quarter" idx="24"/>
          </p:nvPr>
        </p:nvSpPr>
        <p:spPr>
          <a:xfrm>
            <a:off x="531809" y="1671637"/>
            <a:ext cx="4497391" cy="4700588"/>
          </a:xfrm>
          <a:prstGeom prst="rect">
            <a:avLst/>
          </a:prstGeom>
        </p:spPr>
        <p:txBody>
          <a:bodyPr/>
          <a:lstStyle>
            <a:lvl1pPr marL="0" indent="0">
              <a:lnSpc>
                <a:spcPct val="120000"/>
              </a:lnSpc>
              <a:buNone/>
              <a:defRPr sz="1600" b="0" i="0">
                <a:solidFill>
                  <a:schemeClr val="tx1">
                    <a:lumMod val="75000"/>
                    <a:lumOff val="25000"/>
                  </a:schemeClr>
                </a:solidFill>
                <a:latin typeface="+mn-lt"/>
                <a:ea typeface="Proxima Nova Rg" panose="02000506030000020004" pitchFamily="2" charset="0"/>
                <a:cs typeface="Raavi" panose="020B0502040204020203" pitchFamily="34" charset="0"/>
              </a:defRPr>
            </a:lvl1pPr>
            <a:lvl2pPr>
              <a:defRPr sz="1600"/>
            </a:lvl2pPr>
            <a:lvl3pPr>
              <a:defRPr sz="1600"/>
            </a:lvl3pPr>
            <a:lvl4pPr>
              <a:defRPr sz="1600"/>
            </a:lvl4pPr>
            <a:lvl5pPr>
              <a:defRPr sz="1600"/>
            </a:lvl5pPr>
          </a:lstStyle>
          <a:p>
            <a:pPr lvl="0"/>
            <a:r>
              <a:rPr lang="en-US"/>
              <a:t>Click to edit Master text styles</a:t>
            </a:r>
          </a:p>
        </p:txBody>
      </p:sp>
    </p:spTree>
    <p:extLst>
      <p:ext uri="{BB962C8B-B14F-4D97-AF65-F5344CB8AC3E}">
        <p14:creationId xmlns:p14="http://schemas.microsoft.com/office/powerpoint/2010/main" val="49757920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1305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2114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378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901379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10278875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5298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3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09478532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p:cNvSpPr/>
          <p:nvPr userDrawn="1"/>
        </p:nvSpPr>
        <p:spPr>
          <a:xfrm>
            <a:off x="-279" y="540326"/>
            <a:ext cx="12192558" cy="7481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531809" y="570095"/>
            <a:ext cx="10955337" cy="704088"/>
          </a:xfrm>
          <a:prstGeom prst="rect">
            <a:avLst/>
          </a:prstGeom>
        </p:spPr>
        <p:txBody>
          <a:bodyPr anchor="b"/>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5416078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8346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26361" y="2557463"/>
            <a:ext cx="4739280" cy="1743076"/>
          </a:xfrm>
          <a:prstGeom prst="rect">
            <a:avLst/>
          </a:prstGeom>
        </p:spPr>
      </p:pic>
    </p:spTree>
    <p:extLst>
      <p:ext uri="{BB962C8B-B14F-4D97-AF65-F5344CB8AC3E}">
        <p14:creationId xmlns:p14="http://schemas.microsoft.com/office/powerpoint/2010/main" val="8922858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p:cNvSpPr/>
          <p:nvPr userDrawn="1"/>
        </p:nvSpPr>
        <p:spPr>
          <a:xfrm>
            <a:off x="-278" y="0"/>
            <a:ext cx="121925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21698" y="2555748"/>
            <a:ext cx="4748604" cy="1746504"/>
          </a:xfrm>
          <a:prstGeom prst="rect">
            <a:avLst/>
          </a:prstGeom>
        </p:spPr>
      </p:pic>
    </p:spTree>
    <p:extLst>
      <p:ext uri="{BB962C8B-B14F-4D97-AF65-F5344CB8AC3E}">
        <p14:creationId xmlns:p14="http://schemas.microsoft.com/office/powerpoint/2010/main" val="15310506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897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737373"/>
                </a:solidFill>
                <a:latin typeface="+mj-lt"/>
              </a:rPr>
              <a:t>Microsoft Virtual Academy</a:t>
            </a:r>
          </a:p>
        </p:txBody>
      </p:sp>
    </p:spTree>
    <p:extLst>
      <p:ext uri="{BB962C8B-B14F-4D97-AF65-F5344CB8AC3E}">
        <p14:creationId xmlns:p14="http://schemas.microsoft.com/office/powerpoint/2010/main" val="35382640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17351" y="1749976"/>
            <a:ext cx="7689903" cy="35507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15825" y="238992"/>
            <a:ext cx="2175405" cy="800099"/>
          </a:xfrm>
          <a:prstGeom prst="rect">
            <a:avLst/>
          </a:prstGeom>
        </p:spPr>
      </p:pic>
      <p:sp>
        <p:nvSpPr>
          <p:cNvPr id="3" name="Subtitle 2"/>
          <p:cNvSpPr>
            <a:spLocks noGrp="1"/>
          </p:cNvSpPr>
          <p:nvPr>
            <p:ph type="subTitle" idx="1"/>
          </p:nvPr>
        </p:nvSpPr>
        <p:spPr>
          <a:xfrm>
            <a:off x="571501" y="4659927"/>
            <a:ext cx="6869823" cy="468184"/>
          </a:xfrm>
          <a:prstGeom prst="rect">
            <a:avLst/>
          </a:prstGeo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Title 1"/>
          <p:cNvSpPr>
            <a:spLocks noGrp="1"/>
          </p:cNvSpPr>
          <p:nvPr>
            <p:ph type="ctrTitle"/>
          </p:nvPr>
        </p:nvSpPr>
        <p:spPr>
          <a:xfrm>
            <a:off x="571501" y="1960183"/>
            <a:ext cx="6869823" cy="2527153"/>
          </a:xfrm>
          <a:prstGeom prst="rect">
            <a:avLst/>
          </a:prstGeom>
        </p:spPr>
        <p:txBody>
          <a:bodyPr anchor="ctr"/>
          <a:lstStyle>
            <a:lvl1pPr algn="l">
              <a:defRPr sz="6000">
                <a:solidFill>
                  <a:schemeClr val="bg1"/>
                </a:solidFill>
              </a:defRPr>
            </a:lvl1pPr>
          </a:lstStyle>
          <a:p>
            <a:r>
              <a:rPr lang="en-US"/>
              <a:t>Click to edit Master title style</a:t>
            </a:r>
          </a:p>
        </p:txBody>
      </p:sp>
    </p:spTree>
    <p:extLst>
      <p:ext uri="{BB962C8B-B14F-4D97-AF65-F5344CB8AC3E}">
        <p14:creationId xmlns:p14="http://schemas.microsoft.com/office/powerpoint/2010/main" val="19515923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42101600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737373"/>
                </a:solidFill>
                <a:latin typeface="+mj-lt"/>
              </a:rPr>
              <a:t>Microsoft Virtual Academy</a:t>
            </a:r>
          </a:p>
        </p:txBody>
      </p:sp>
    </p:spTree>
    <p:extLst>
      <p:ext uri="{BB962C8B-B14F-4D97-AF65-F5344CB8AC3E}">
        <p14:creationId xmlns:p14="http://schemas.microsoft.com/office/powerpoint/2010/main" val="23099403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44653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chemeClr val="bg1"/>
                </a:solidFill>
                <a:latin typeface="+mj-lt"/>
              </a:rPr>
              <a:t>Microsoft Virtual Academy</a:t>
            </a:r>
          </a:p>
        </p:txBody>
      </p:sp>
    </p:spTree>
    <p:extLst>
      <p:ext uri="{BB962C8B-B14F-4D97-AF65-F5344CB8AC3E}">
        <p14:creationId xmlns:p14="http://schemas.microsoft.com/office/powerpoint/2010/main" val="1560643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39271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258725733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012101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795593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613224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94586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67563" y="0"/>
            <a:ext cx="5024437" cy="6858000"/>
          </a:xfrm>
          <a:prstGeom prst="rect">
            <a:avLst/>
          </a:prstGeom>
        </p:spPr>
      </p:pic>
      <p:sp>
        <p:nvSpPr>
          <p:cNvPr id="6" name="Text Placeholder 2"/>
          <p:cNvSpPr>
            <a:spLocks noGrp="1"/>
          </p:cNvSpPr>
          <p:nvPr>
            <p:ph type="body" idx="1"/>
          </p:nvPr>
        </p:nvSpPr>
        <p:spPr>
          <a:xfrm>
            <a:off x="531809" y="1523999"/>
            <a:ext cx="6054729" cy="4805364"/>
          </a:xfrm>
          <a:prstGeom prst="rect">
            <a:avLst/>
          </a:prstGeom>
        </p:spPr>
        <p:txBody>
          <a:bodyPr/>
          <a:lstStyle>
            <a:lvl1pPr marL="0" indent="0">
              <a:lnSpc>
                <a:spcPct val="120000"/>
              </a:lnSpc>
              <a:buNone/>
              <a:defRPr sz="160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Rectangle 7"/>
          <p:cNvSpPr/>
          <p:nvPr userDrawn="1"/>
        </p:nvSpPr>
        <p:spPr>
          <a:xfrm>
            <a:off x="-279" y="540326"/>
            <a:ext cx="12192558" cy="748145"/>
          </a:xfrm>
          <a:prstGeom prst="rect">
            <a:avLst/>
          </a:prstGeom>
          <a:solidFill>
            <a:schemeClr val="accent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11630236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50917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167540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72777093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Edit Master text styles</a:t>
            </a:r>
          </a:p>
        </p:txBody>
      </p:sp>
      <p:sp>
        <p:nvSpPr>
          <p:cNvPr id="2" name="Title 1"/>
          <p:cNvSpPr>
            <a:spLocks noGrp="1"/>
          </p:cNvSpPr>
          <p:nvPr>
            <p:ph type="title"/>
          </p:nvPr>
        </p:nvSpPr>
        <p:spPr>
          <a:xfrm>
            <a:off x="358570" y="358621"/>
            <a:ext cx="11474238" cy="806897"/>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3723556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6095689"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00578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0"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717526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a:t>Click to edit Master title style</a:t>
            </a:r>
            <a:endParaRPr lang="en-US" dirty="0"/>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89156490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a:t>Click to edit Master title style</a:t>
            </a:r>
            <a:endParaRPr lang="en-US" dirty="0"/>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ext uri="{BB962C8B-B14F-4D97-AF65-F5344CB8AC3E}">
        <p14:creationId xmlns:p14="http://schemas.microsoft.com/office/powerpoint/2010/main" val="258245397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2253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14179826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167563" y="0"/>
            <a:ext cx="5024577" cy="6858000"/>
          </a:xfrm>
          <a:prstGeom prst="rect">
            <a:avLst/>
          </a:prstGeom>
        </p:spPr>
      </p:pic>
      <p:sp>
        <p:nvSpPr>
          <p:cNvPr id="6" name="Text Placeholder 2"/>
          <p:cNvSpPr>
            <a:spLocks noGrp="1"/>
          </p:cNvSpPr>
          <p:nvPr>
            <p:ph type="body" idx="1"/>
          </p:nvPr>
        </p:nvSpPr>
        <p:spPr>
          <a:xfrm>
            <a:off x="531809" y="1523999"/>
            <a:ext cx="6054729" cy="4805364"/>
          </a:xfrm>
          <a:prstGeom prst="rect">
            <a:avLst/>
          </a:prstGeom>
        </p:spPr>
        <p:txBody>
          <a:bodyPr/>
          <a:lstStyle>
            <a:lvl1pPr marL="0" indent="0">
              <a:lnSpc>
                <a:spcPct val="120000"/>
              </a:lnSpc>
              <a:buNone/>
              <a:defRPr sz="160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Rectangle 6"/>
          <p:cNvSpPr/>
          <p:nvPr userDrawn="1"/>
        </p:nvSpPr>
        <p:spPr>
          <a:xfrm>
            <a:off x="-279" y="540326"/>
            <a:ext cx="12192558" cy="748145"/>
          </a:xfrm>
          <a:prstGeom prst="rect">
            <a:avLst/>
          </a:prstGeom>
          <a:solidFill>
            <a:schemeClr val="accent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19146789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83366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915897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252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172002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8570" y="6170058"/>
            <a:ext cx="11474238" cy="331946"/>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dirty="0">
                <a:solidFill>
                  <a:schemeClr val="bg1"/>
                </a:solidFill>
                <a:cs typeface="Segoe UI" pitchFamily="34" charset="0"/>
              </a:rPr>
              <a:t>© 2015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7551127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81165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19217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5" y="117610"/>
            <a:ext cx="1760418"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35701686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964311" y="2"/>
            <a:ext cx="10015485"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183337" cy="715581"/>
          </a:xfrm>
          <a:prstGeom prst="rect">
            <a:avLst/>
          </a:prstGeom>
        </p:spPr>
        <p:txBody>
          <a:bodyPr wrap="none">
            <a:spAutoFit/>
          </a:bodyPr>
          <a:lstStyle/>
          <a:p>
            <a:r>
              <a:rPr lang="en-US" sz="4050" dirty="0">
                <a:solidFill>
                  <a:srgbClr val="00B0F0"/>
                </a:solidFill>
              </a:rPr>
              <a:t>LAB</a:t>
            </a:r>
          </a:p>
        </p:txBody>
      </p:sp>
      <p:sp>
        <p:nvSpPr>
          <p:cNvPr id="9" name="Title 1">
            <a:extLst>
              <a:ext uri="{FF2B5EF4-FFF2-40B4-BE49-F238E27FC236}">
                <a16:creationId xmlns:a16="http://schemas.microsoft.com/office/drawing/2014/main" id="{C610877B-30C7-48C5-8BDA-CA0DB0C7F805}"/>
              </a:ext>
            </a:extLst>
          </p:cNvPr>
          <p:cNvSpPr txBox="1">
            <a:spLocks/>
          </p:cNvSpPr>
          <p:nvPr userDrawn="1"/>
        </p:nvSpPr>
        <p:spPr>
          <a:xfrm>
            <a:off x="201592" y="6219373"/>
            <a:ext cx="11778205" cy="587829"/>
          </a:xfrm>
          <a:prstGeom prst="rect">
            <a:avLst/>
          </a:prstGeom>
          <a:solidFill>
            <a:schemeClr val="bg1"/>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u="sng" dirty="0">
                <a:solidFill>
                  <a:srgbClr val="0070C0"/>
                </a:solidFill>
              </a:rPr>
              <a:t>Click to edit Lab URL</a:t>
            </a:r>
          </a:p>
        </p:txBody>
      </p:sp>
    </p:spTree>
    <p:extLst>
      <p:ext uri="{BB962C8B-B14F-4D97-AF65-F5344CB8AC3E}">
        <p14:creationId xmlns:p14="http://schemas.microsoft.com/office/powerpoint/2010/main" val="25634673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8903"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6019" name="Rectangle 3"/>
          <p:cNvSpPr>
            <a:spLocks noGrp="1" noChangeArrowheads="1"/>
          </p:cNvSpPr>
          <p:nvPr>
            <p:ph type="ctrTitle" sz="quarter" hasCustomPrompt="1"/>
          </p:nvPr>
        </p:nvSpPr>
        <p:spPr>
          <a:xfrm>
            <a:off x="4267201" y="1828800"/>
            <a:ext cx="7643223"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4267200" y="2895600"/>
            <a:ext cx="770128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1323089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167285" y="16933"/>
            <a:ext cx="5024716" cy="6858000"/>
          </a:xfrm>
          <a:prstGeom prst="rect">
            <a:avLst/>
          </a:prstGeom>
        </p:spPr>
      </p:pic>
      <p:sp>
        <p:nvSpPr>
          <p:cNvPr id="3" name="Text Placeholder 2"/>
          <p:cNvSpPr>
            <a:spLocks noGrp="1"/>
          </p:cNvSpPr>
          <p:nvPr>
            <p:ph type="body" idx="1"/>
          </p:nvPr>
        </p:nvSpPr>
        <p:spPr>
          <a:xfrm>
            <a:off x="531809" y="1523999"/>
            <a:ext cx="6054729" cy="4805364"/>
          </a:xfrm>
          <a:prstGeom prst="rect">
            <a:avLst/>
          </a:prstGeom>
        </p:spPr>
        <p:txBody>
          <a:bodyPr/>
          <a:lstStyle>
            <a:lvl1pPr marL="0" indent="0">
              <a:lnSpc>
                <a:spcPct val="120000"/>
              </a:lnSpc>
              <a:buNone/>
              <a:defRPr sz="160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Rectangle 5"/>
          <p:cNvSpPr/>
          <p:nvPr userDrawn="1"/>
        </p:nvSpPr>
        <p:spPr>
          <a:xfrm>
            <a:off x="-279" y="540326"/>
            <a:ext cx="12192558" cy="748145"/>
          </a:xfrm>
          <a:prstGeom prst="rect">
            <a:avLst/>
          </a:prstGeom>
          <a:solidFill>
            <a:schemeClr val="accent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10984202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895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1547615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4872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58271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6530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8797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368517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2193789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69718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0"/>
            <a:ext cx="25908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11718" y="0"/>
            <a:ext cx="7573433"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35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839" y="0"/>
            <a:ext cx="5024716" cy="6858000"/>
          </a:xfrm>
          <a:prstGeom prst="rect">
            <a:avLst/>
          </a:prstGeom>
        </p:spPr>
      </p:pic>
      <p:sp>
        <p:nvSpPr>
          <p:cNvPr id="7" name="Rectangle 6"/>
          <p:cNvSpPr/>
          <p:nvPr userDrawn="1"/>
        </p:nvSpPr>
        <p:spPr>
          <a:xfrm>
            <a:off x="-279" y="540326"/>
            <a:ext cx="12192558" cy="748145"/>
          </a:xfrm>
          <a:prstGeom prst="rect">
            <a:avLst/>
          </a:prstGeom>
          <a:solidFill>
            <a:schemeClr val="accent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sp>
        <p:nvSpPr>
          <p:cNvPr id="10" name="Text Placeholder 2"/>
          <p:cNvSpPr>
            <a:spLocks noGrp="1"/>
          </p:cNvSpPr>
          <p:nvPr>
            <p:ph type="body" idx="1"/>
          </p:nvPr>
        </p:nvSpPr>
        <p:spPr>
          <a:xfrm>
            <a:off x="5503857" y="1523999"/>
            <a:ext cx="6183321" cy="4805363"/>
          </a:xfrm>
          <a:prstGeom prst="rect">
            <a:avLst/>
          </a:prstGeom>
        </p:spPr>
        <p:txBody>
          <a:bodyPr/>
          <a:lstStyle>
            <a:lvl1pPr marL="0" indent="0">
              <a:lnSpc>
                <a:spcPct val="120000"/>
              </a:lnSpc>
              <a:buNone/>
              <a:defRPr sz="160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04699940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55383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5" y="117610"/>
            <a:ext cx="1760418"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41336134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#70-533 @ITProGuru</a:t>
            </a:r>
          </a:p>
        </p:txBody>
      </p:sp>
    </p:spTree>
    <p:extLst>
      <p:ext uri="{BB962C8B-B14F-4D97-AF65-F5344CB8AC3E}">
        <p14:creationId xmlns:p14="http://schemas.microsoft.com/office/powerpoint/2010/main" val="177312501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60092949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7666715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492950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13716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13834" y="-3"/>
            <a:ext cx="10365317" cy="1296957"/>
          </a:xfrm>
        </p:spPr>
        <p:txBody>
          <a:bodyPr/>
          <a:lstStyle>
            <a:lvl1pPr>
              <a:defRPr/>
            </a:lvl1pPr>
          </a:lstStyle>
          <a:p>
            <a:r>
              <a:rPr lang="en-US" dirty="0"/>
              <a:t>Question….</a:t>
            </a:r>
          </a:p>
        </p:txBody>
      </p:sp>
      <p:sp>
        <p:nvSpPr>
          <p:cNvPr id="3" name="Content Placeholder 2"/>
          <p:cNvSpPr>
            <a:spLocks noGrp="1"/>
          </p:cNvSpPr>
          <p:nvPr>
            <p:ph idx="1"/>
          </p:nvPr>
        </p:nvSpPr>
        <p:spPr>
          <a:xfrm>
            <a:off x="348250" y="1482872"/>
            <a:ext cx="11433116"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7502049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13834" y="-3"/>
            <a:ext cx="10365317" cy="1296957"/>
          </a:xfrm>
        </p:spPr>
        <p:txBody>
          <a:bodyPr/>
          <a:lstStyle>
            <a:lvl1pPr>
              <a:defRPr/>
            </a:lvl1pPr>
          </a:lstStyle>
          <a:p>
            <a:r>
              <a:rPr lang="en-US" dirty="0"/>
              <a:t>Answer…</a:t>
            </a:r>
          </a:p>
        </p:txBody>
      </p:sp>
      <p:sp>
        <p:nvSpPr>
          <p:cNvPr id="3" name="Content Placeholder 2"/>
          <p:cNvSpPr>
            <a:spLocks noGrp="1"/>
          </p:cNvSpPr>
          <p:nvPr>
            <p:ph idx="1"/>
          </p:nvPr>
        </p:nvSpPr>
        <p:spPr>
          <a:xfrm>
            <a:off x="348250" y="1482872"/>
            <a:ext cx="11433116"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862202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5" y="117610"/>
            <a:ext cx="1760418"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34634025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964311" y="2"/>
            <a:ext cx="10015485"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183337" cy="715581"/>
          </a:xfrm>
          <a:prstGeom prst="rect">
            <a:avLst/>
          </a:prstGeom>
        </p:spPr>
        <p:txBody>
          <a:bodyPr wrap="none">
            <a:spAutoFit/>
          </a:bodyPr>
          <a:lstStyle/>
          <a:p>
            <a:r>
              <a:rPr lang="en-US" sz="4050" dirty="0">
                <a:solidFill>
                  <a:srgbClr val="00B0F0"/>
                </a:solidFill>
              </a:rPr>
              <a:t>LAB</a:t>
            </a:r>
          </a:p>
        </p:txBody>
      </p:sp>
      <p:sp>
        <p:nvSpPr>
          <p:cNvPr id="9" name="Title 1">
            <a:extLst>
              <a:ext uri="{FF2B5EF4-FFF2-40B4-BE49-F238E27FC236}">
                <a16:creationId xmlns:a16="http://schemas.microsoft.com/office/drawing/2014/main" id="{C610877B-30C7-48C5-8BDA-CA0DB0C7F805}"/>
              </a:ext>
            </a:extLst>
          </p:cNvPr>
          <p:cNvSpPr txBox="1">
            <a:spLocks/>
          </p:cNvSpPr>
          <p:nvPr userDrawn="1"/>
        </p:nvSpPr>
        <p:spPr>
          <a:xfrm>
            <a:off x="201592" y="6219373"/>
            <a:ext cx="11778205" cy="587829"/>
          </a:xfrm>
          <a:prstGeom prst="rect">
            <a:avLst/>
          </a:prstGeom>
          <a:solidFill>
            <a:schemeClr val="bg1"/>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u="sng" dirty="0">
                <a:solidFill>
                  <a:srgbClr val="0070C0"/>
                </a:solidFill>
              </a:rPr>
              <a:t>Click to edit Lab URL</a:t>
            </a:r>
          </a:p>
        </p:txBody>
      </p:sp>
    </p:spTree>
    <p:extLst>
      <p:ext uri="{BB962C8B-B14F-4D97-AF65-F5344CB8AC3E}">
        <p14:creationId xmlns:p14="http://schemas.microsoft.com/office/powerpoint/2010/main" val="3830406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5032555" cy="6858001"/>
          </a:xfrm>
          <a:prstGeom prst="rect">
            <a:avLst/>
          </a:prstGeom>
        </p:spPr>
      </p:pic>
      <p:sp>
        <p:nvSpPr>
          <p:cNvPr id="7" name="Rectangle 6"/>
          <p:cNvSpPr/>
          <p:nvPr userDrawn="1"/>
        </p:nvSpPr>
        <p:spPr>
          <a:xfrm>
            <a:off x="-279" y="540326"/>
            <a:ext cx="12192558" cy="748145"/>
          </a:xfrm>
          <a:prstGeom prst="rect">
            <a:avLst/>
          </a:prstGeom>
          <a:solidFill>
            <a:schemeClr val="accent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sp>
        <p:nvSpPr>
          <p:cNvPr id="10" name="Text Placeholder 2"/>
          <p:cNvSpPr>
            <a:spLocks noGrp="1"/>
          </p:cNvSpPr>
          <p:nvPr>
            <p:ph type="body" idx="1"/>
          </p:nvPr>
        </p:nvSpPr>
        <p:spPr>
          <a:xfrm>
            <a:off x="5503857" y="1523999"/>
            <a:ext cx="6183321" cy="4805363"/>
          </a:xfrm>
          <a:prstGeom prst="rect">
            <a:avLst/>
          </a:prstGeom>
        </p:spPr>
        <p:txBody>
          <a:bodyPr/>
          <a:lstStyle>
            <a:lvl1pPr marL="0" indent="0">
              <a:lnSpc>
                <a:spcPct val="120000"/>
              </a:lnSpc>
              <a:buNone/>
              <a:defRPr sz="160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730241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454970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811764"/>
            <a:ext cx="11905861" cy="5859625"/>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890454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901351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57511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0538638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760342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1322478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96975887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50099504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43147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861" y="0"/>
            <a:ext cx="5029479" cy="6858000"/>
          </a:xfrm>
          <a:prstGeom prst="rect">
            <a:avLst/>
          </a:prstGeom>
        </p:spPr>
      </p:pic>
      <p:sp>
        <p:nvSpPr>
          <p:cNvPr id="3" name="Text Placeholder 2"/>
          <p:cNvSpPr>
            <a:spLocks noGrp="1"/>
          </p:cNvSpPr>
          <p:nvPr>
            <p:ph type="body" idx="1"/>
          </p:nvPr>
        </p:nvSpPr>
        <p:spPr>
          <a:xfrm>
            <a:off x="5503857" y="1523999"/>
            <a:ext cx="6183321" cy="4805363"/>
          </a:xfrm>
          <a:prstGeom prst="rect">
            <a:avLst/>
          </a:prstGeom>
        </p:spPr>
        <p:txBody>
          <a:bodyPr/>
          <a:lstStyle>
            <a:lvl1pPr marL="0" indent="0">
              <a:lnSpc>
                <a:spcPct val="120000"/>
              </a:lnSpc>
              <a:buNone/>
              <a:defRPr sz="160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Rectangle 5"/>
          <p:cNvSpPr/>
          <p:nvPr userDrawn="1"/>
        </p:nvSpPr>
        <p:spPr>
          <a:xfrm>
            <a:off x="-279" y="540326"/>
            <a:ext cx="12192558" cy="748145"/>
          </a:xfrm>
          <a:prstGeom prst="rect">
            <a:avLst/>
          </a:prstGeom>
          <a:solidFill>
            <a:schemeClr val="accent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16799872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27578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0"/>
            <a:ext cx="25908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11718" y="0"/>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9356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2pt Slide Title ">
    <p:spTree>
      <p:nvGrpSpPr>
        <p:cNvPr id="1" name=""/>
        <p:cNvGrpSpPr/>
        <p:nvPr/>
      </p:nvGrpSpPr>
      <p:grpSpPr>
        <a:xfrm>
          <a:off x="0" y="0"/>
          <a:ext cx="0" cy="0"/>
          <a:chOff x="0" y="0"/>
          <a:chExt cx="0" cy="0"/>
        </a:xfrm>
      </p:grpSpPr>
      <p:sp>
        <p:nvSpPr>
          <p:cNvPr id="8" name="Rectangle 7"/>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09600" y="0"/>
            <a:ext cx="10972800" cy="822960"/>
          </a:xfrm>
        </p:spPr>
        <p:txBody>
          <a:bodyPr>
            <a:noAutofit/>
          </a:bodyPr>
          <a:lstStyle>
            <a:lvl1pPr algn="l">
              <a:lnSpc>
                <a:spcPct val="90000"/>
              </a:lnSpc>
              <a:defRPr sz="2800" baseline="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28pt Slide Title</a:t>
            </a:r>
          </a:p>
        </p:txBody>
      </p:sp>
      <p:sp>
        <p:nvSpPr>
          <p:cNvPr id="10" name="Slide Number Placeholder 9"/>
          <p:cNvSpPr>
            <a:spLocks noGrp="1"/>
          </p:cNvSpPr>
          <p:nvPr>
            <p:ph type="sldNum" sz="quarter" idx="12"/>
          </p:nvPr>
        </p:nvSpPr>
        <p:spPr/>
        <p:txBody>
          <a:bodyPr/>
          <a:lstStyle>
            <a:lvl1pPr>
              <a:defRPr sz="1200">
                <a:solidFill>
                  <a:schemeClr val="tx1">
                    <a:lumMod val="65000"/>
                    <a:lumOff val="35000"/>
                  </a:schemeClr>
                </a:solidFill>
                <a:latin typeface="Segoe UI" pitchFamily="34" charset="0"/>
                <a:ea typeface="Segoe UI" pitchFamily="34" charset="0"/>
                <a:cs typeface="Segoe UI" pitchFamily="34" charset="0"/>
              </a:defRPr>
            </a:lvl1pPr>
          </a:lstStyle>
          <a:p>
            <a:fld id="{D814DA60-3BEE-4BCE-BEDB-E433FD970963}" type="slidenum">
              <a:rPr lang="en-US" smtClean="0"/>
              <a:pPr/>
              <a:t>‹#›</a:t>
            </a:fld>
            <a:endParaRPr lang="en-US" dirty="0"/>
          </a:p>
        </p:txBody>
      </p:sp>
      <p:sp>
        <p:nvSpPr>
          <p:cNvPr id="6" name="Footer Placeholder 8"/>
          <p:cNvSpPr>
            <a:spLocks noGrp="1"/>
          </p:cNvSpPr>
          <p:nvPr>
            <p:ph type="ftr" sz="quarter" idx="11"/>
          </p:nvPr>
        </p:nvSpPr>
        <p:spPr>
          <a:xfrm>
            <a:off x="609600" y="6324601"/>
            <a:ext cx="3860800" cy="365125"/>
          </a:xfrm>
          <a:prstGeom prst="rect">
            <a:avLst/>
          </a:prstGeom>
        </p:spPr>
        <p:txBody>
          <a:bodyPr/>
          <a:lstStyle>
            <a:lvl1pPr algn="l">
              <a:defRPr/>
            </a:lvl1pPr>
          </a:lstStyle>
          <a:p>
            <a:endParaRPr lang="en-US" dirty="0"/>
          </a:p>
        </p:txBody>
      </p:sp>
      <p:sp>
        <p:nvSpPr>
          <p:cNvPr id="9" name="Text Placeholder 4"/>
          <p:cNvSpPr>
            <a:spLocks noGrp="1"/>
          </p:cNvSpPr>
          <p:nvPr>
            <p:ph type="body" sz="quarter" idx="13"/>
          </p:nvPr>
        </p:nvSpPr>
        <p:spPr>
          <a:xfrm>
            <a:off x="609600" y="1066800"/>
            <a:ext cx="10972800" cy="5105400"/>
          </a:xfrm>
          <a:prstGeom prst="rect">
            <a:avLst/>
          </a:prstGeom>
        </p:spPr>
        <p:txBody>
          <a:bodyPr/>
          <a:lstStyle>
            <a:lvl1pPr marL="457200" indent="-457200">
              <a:buClr>
                <a:srgbClr val="0070C0"/>
              </a:buClr>
              <a:buFont typeface="Arial" pitchFamily="34" charset="0"/>
              <a:buChar char="•"/>
              <a:defRPr sz="2800" b="0">
                <a:latin typeface="Segoe UI" pitchFamily="34" charset="0"/>
                <a:ea typeface="Segoe UI" pitchFamily="34" charset="0"/>
                <a:cs typeface="Segoe UI" pitchFamily="34" charset="0"/>
              </a:defRPr>
            </a:lvl1pPr>
            <a:lvl2pPr marL="800100" indent="-342900">
              <a:buClr>
                <a:srgbClr val="0070C0"/>
              </a:buClr>
              <a:buFont typeface="Arial" pitchFamily="34" charset="0"/>
              <a:buChar char="•"/>
              <a:defRPr sz="2400" b="0">
                <a:latin typeface="Segoe UI" pitchFamily="34" charset="0"/>
                <a:ea typeface="Segoe UI" pitchFamily="34" charset="0"/>
                <a:cs typeface="Segoe UI" pitchFamily="34" charset="0"/>
              </a:defRPr>
            </a:lvl2pPr>
            <a:lvl3pPr marL="1257300" indent="-342900">
              <a:buClr>
                <a:srgbClr val="0070C0"/>
              </a:buClr>
              <a:buFont typeface="Arial" pitchFamily="34" charset="0"/>
              <a:buChar char="•"/>
              <a:defRPr sz="2000" b="0">
                <a:latin typeface="Segoe UI" pitchFamily="34" charset="0"/>
                <a:ea typeface="Segoe UI" pitchFamily="34" charset="0"/>
                <a:cs typeface="Segoe UI" pitchFamily="34" charset="0"/>
              </a:defRPr>
            </a:lvl3pPr>
            <a:lvl4pPr marL="1371600" indent="0">
              <a:buNone/>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32006721"/>
      </p:ext>
    </p:extLst>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11.09.2018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83556934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964311" y="2"/>
            <a:ext cx="10015485"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183337" cy="715581"/>
          </a:xfrm>
          <a:prstGeom prst="rect">
            <a:avLst/>
          </a:prstGeom>
        </p:spPr>
        <p:txBody>
          <a:bodyPr wrap="none">
            <a:spAutoFit/>
          </a:bodyPr>
          <a:lstStyle/>
          <a:p>
            <a:r>
              <a:rPr lang="en-US" sz="4050" dirty="0"/>
              <a:t>LAB</a:t>
            </a:r>
          </a:p>
        </p:txBody>
      </p:sp>
      <p:sp>
        <p:nvSpPr>
          <p:cNvPr id="10" name="Text Placeholder 4">
            <a:extLst>
              <a:ext uri="{FF2B5EF4-FFF2-40B4-BE49-F238E27FC236}">
                <a16:creationId xmlns:a16="http://schemas.microsoft.com/office/drawing/2014/main" id="{A221B66F-2E32-4BE4-B954-973DAFD6A051}"/>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9147131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677992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65513814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847819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8903"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6019" name="Rectangle 3"/>
          <p:cNvSpPr>
            <a:spLocks noGrp="1" noChangeArrowheads="1"/>
          </p:cNvSpPr>
          <p:nvPr>
            <p:ph type="ctrTitle" sz="quarter" hasCustomPrompt="1"/>
          </p:nvPr>
        </p:nvSpPr>
        <p:spPr>
          <a:xfrm>
            <a:off x="4267201" y="1828800"/>
            <a:ext cx="7643223"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4267200" y="2895600"/>
            <a:ext cx="770128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78550686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2553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Levels">
    <p:spTree>
      <p:nvGrpSpPr>
        <p:cNvPr id="1" name=""/>
        <p:cNvGrpSpPr/>
        <p:nvPr/>
      </p:nvGrpSpPr>
      <p:grpSpPr>
        <a:xfrm>
          <a:off x="0" y="0"/>
          <a:ext cx="0" cy="0"/>
          <a:chOff x="0" y="0"/>
          <a:chExt cx="0" cy="0"/>
        </a:xfrm>
      </p:grpSpPr>
      <p:sp>
        <p:nvSpPr>
          <p:cNvPr id="4" name="Text Placeholder 6"/>
          <p:cNvSpPr>
            <a:spLocks noGrp="1"/>
          </p:cNvSpPr>
          <p:nvPr>
            <p:ph type="body" sz="quarter" idx="20"/>
          </p:nvPr>
        </p:nvSpPr>
        <p:spPr>
          <a:xfrm>
            <a:off x="531810" y="1671637"/>
            <a:ext cx="11083928" cy="4714875"/>
          </a:xfrm>
          <a:prstGeom prst="rect">
            <a:avLst/>
          </a:prstGeom>
        </p:spPr>
        <p:txBody>
          <a:bodyPr/>
          <a:lstStyle>
            <a:lvl1pPr marL="0" indent="0">
              <a:lnSpc>
                <a:spcPct val="120000"/>
              </a:lnSpc>
              <a:buNone/>
              <a:defRPr sz="1600" b="0" i="0">
                <a:solidFill>
                  <a:schemeClr val="tx1">
                    <a:lumMod val="75000"/>
                    <a:lumOff val="25000"/>
                  </a:schemeClr>
                </a:solidFill>
                <a:latin typeface="+mn-lt"/>
                <a:ea typeface="Proxima Nova Rg" panose="02000506030000020004" pitchFamily="2" charset="0"/>
                <a:cs typeface="Raavi" panose="020B0502040204020203" pitchFamily="34" charset="0"/>
              </a:defRPr>
            </a:lvl1pPr>
            <a:lvl2pPr>
              <a:defRPr sz="1600"/>
            </a:lvl2pPr>
            <a:lvl3pPr>
              <a:defRPr sz="1600"/>
            </a:lvl3pPr>
            <a:lvl4pPr>
              <a:defRPr sz="1600"/>
            </a:lvl4pPr>
            <a:lvl5pPr>
              <a:defRPr sz="1600"/>
            </a:lvl5pPr>
          </a:lstStyle>
          <a:p>
            <a:pPr lvl="0"/>
            <a:r>
              <a:rPr lang="en-US"/>
              <a:t>Click to edit Master text styles</a:t>
            </a:r>
          </a:p>
        </p:txBody>
      </p:sp>
      <p:sp>
        <p:nvSpPr>
          <p:cNvPr id="5" name="Rectangle 4"/>
          <p:cNvSpPr/>
          <p:nvPr userDrawn="1"/>
        </p:nvSpPr>
        <p:spPr>
          <a:xfrm>
            <a:off x="-279" y="540326"/>
            <a:ext cx="12192558" cy="7481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531809" y="570095"/>
            <a:ext cx="11083929" cy="704088"/>
          </a:xfrm>
          <a:prstGeom prst="rect">
            <a:avLst/>
          </a:prstGeom>
        </p:spPr>
        <p:txBody>
          <a:bodyPr anchor="b"/>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143147770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82932137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901896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881453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064617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33685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8964044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19630043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652760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0"/>
            <a:ext cx="25908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11718" y="0"/>
            <a:ext cx="7573433"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371482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8886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9" Type="http://schemas.openxmlformats.org/officeDocument/2006/relationships/tags" Target="../tags/tag8.xml"/><Relationship Id="rId21" Type="http://schemas.openxmlformats.org/officeDocument/2006/relationships/slideLayout" Target="../slideLayouts/slideLayout39.xml"/><Relationship Id="rId34" Type="http://schemas.openxmlformats.org/officeDocument/2006/relationships/tags" Target="../tags/tag3.xml"/><Relationship Id="rId42" Type="http://schemas.openxmlformats.org/officeDocument/2006/relationships/tags" Target="../tags/tag11.xml"/><Relationship Id="rId47" Type="http://schemas.openxmlformats.org/officeDocument/2006/relationships/tags" Target="../tags/tag16.xml"/><Relationship Id="rId50" Type="http://schemas.openxmlformats.org/officeDocument/2006/relationships/tags" Target="../tags/tag19.xml"/><Relationship Id="rId55" Type="http://schemas.openxmlformats.org/officeDocument/2006/relationships/tags" Target="../tags/tag24.xml"/><Relationship Id="rId63" Type="http://schemas.openxmlformats.org/officeDocument/2006/relationships/tags" Target="../tags/tag32.xml"/><Relationship Id="rId68" Type="http://schemas.openxmlformats.org/officeDocument/2006/relationships/tags" Target="../tags/tag37.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tags" Target="../tags/tag1.xml"/><Relationship Id="rId37" Type="http://schemas.openxmlformats.org/officeDocument/2006/relationships/tags" Target="../tags/tag6.xml"/><Relationship Id="rId40" Type="http://schemas.openxmlformats.org/officeDocument/2006/relationships/tags" Target="../tags/tag9.xml"/><Relationship Id="rId45" Type="http://schemas.openxmlformats.org/officeDocument/2006/relationships/tags" Target="../tags/tag14.xml"/><Relationship Id="rId53" Type="http://schemas.openxmlformats.org/officeDocument/2006/relationships/tags" Target="../tags/tag22.xml"/><Relationship Id="rId58" Type="http://schemas.openxmlformats.org/officeDocument/2006/relationships/tags" Target="../tags/tag27.xml"/><Relationship Id="rId66" Type="http://schemas.openxmlformats.org/officeDocument/2006/relationships/tags" Target="../tags/tag35.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tags" Target="../tags/tag5.xml"/><Relationship Id="rId49" Type="http://schemas.openxmlformats.org/officeDocument/2006/relationships/tags" Target="../tags/tag18.xml"/><Relationship Id="rId57" Type="http://schemas.openxmlformats.org/officeDocument/2006/relationships/tags" Target="../tags/tag26.xml"/><Relationship Id="rId61" Type="http://schemas.openxmlformats.org/officeDocument/2006/relationships/tags" Target="../tags/tag30.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theme" Target="../theme/theme2.xml"/><Relationship Id="rId44" Type="http://schemas.openxmlformats.org/officeDocument/2006/relationships/tags" Target="../tags/tag13.xml"/><Relationship Id="rId52" Type="http://schemas.openxmlformats.org/officeDocument/2006/relationships/tags" Target="../tags/tag21.xml"/><Relationship Id="rId60" Type="http://schemas.openxmlformats.org/officeDocument/2006/relationships/tags" Target="../tags/tag29.xml"/><Relationship Id="rId65" Type="http://schemas.openxmlformats.org/officeDocument/2006/relationships/tags" Target="../tags/tag34.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tags" Target="../tags/tag4.xml"/><Relationship Id="rId43" Type="http://schemas.openxmlformats.org/officeDocument/2006/relationships/tags" Target="../tags/tag12.xml"/><Relationship Id="rId48" Type="http://schemas.openxmlformats.org/officeDocument/2006/relationships/tags" Target="../tags/tag17.xml"/><Relationship Id="rId56" Type="http://schemas.openxmlformats.org/officeDocument/2006/relationships/tags" Target="../tags/tag25.xml"/><Relationship Id="rId64" Type="http://schemas.openxmlformats.org/officeDocument/2006/relationships/tags" Target="../tags/tag33.xml"/><Relationship Id="rId69" Type="http://schemas.openxmlformats.org/officeDocument/2006/relationships/tags" Target="../tags/tag38.xml"/><Relationship Id="rId8" Type="http://schemas.openxmlformats.org/officeDocument/2006/relationships/slideLayout" Target="../slideLayouts/slideLayout26.xml"/><Relationship Id="rId51" Type="http://schemas.openxmlformats.org/officeDocument/2006/relationships/tags" Target="../tags/tag20.xml"/><Relationship Id="rId3" Type="http://schemas.openxmlformats.org/officeDocument/2006/relationships/slideLayout" Target="../slideLayouts/slideLayout21.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tags" Target="../tags/tag2.xml"/><Relationship Id="rId38" Type="http://schemas.openxmlformats.org/officeDocument/2006/relationships/tags" Target="../tags/tag7.xml"/><Relationship Id="rId46" Type="http://schemas.openxmlformats.org/officeDocument/2006/relationships/tags" Target="../tags/tag15.xml"/><Relationship Id="rId59" Type="http://schemas.openxmlformats.org/officeDocument/2006/relationships/tags" Target="../tags/tag28.xml"/><Relationship Id="rId67" Type="http://schemas.openxmlformats.org/officeDocument/2006/relationships/tags" Target="../tags/tag36.xml"/><Relationship Id="rId20" Type="http://schemas.openxmlformats.org/officeDocument/2006/relationships/slideLayout" Target="../slideLayouts/slideLayout38.xml"/><Relationship Id="rId41" Type="http://schemas.openxmlformats.org/officeDocument/2006/relationships/tags" Target="../tags/tag10.xml"/><Relationship Id="rId54" Type="http://schemas.openxmlformats.org/officeDocument/2006/relationships/tags" Target="../tags/tag23.xml"/><Relationship Id="rId62" Type="http://schemas.openxmlformats.org/officeDocument/2006/relationships/tags" Target="../tags/tag31.xml"/><Relationship Id="rId70" Type="http://schemas.openxmlformats.org/officeDocument/2006/relationships/tags" Target="../tags/tag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theme" Target="../theme/theme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theme" Target="../theme/theme6.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theme" Target="../theme/theme7.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image" Target="../media/image1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2813236"/>
      </p:ext>
    </p:extLst>
  </p:cSld>
  <p:clrMap bg1="lt1" tx1="dk1" bg2="lt2" tx2="dk2" accent1="accent1" accent2="accent2" accent3="accent3" accent4="accent4" accent5="accent5" accent6="accent6" hlink="hlink" folHlink="folHlink"/>
  <p:sldLayoutIdLst>
    <p:sldLayoutId id="2147483649" r:id="rId1"/>
    <p:sldLayoutId id="2147483683" r:id="rId2"/>
    <p:sldLayoutId id="2147483651" r:id="rId3"/>
    <p:sldLayoutId id="2147483676" r:id="rId4"/>
    <p:sldLayoutId id="2147483679" r:id="rId5"/>
    <p:sldLayoutId id="2147483667" r:id="rId6"/>
    <p:sldLayoutId id="2147483677" r:id="rId7"/>
    <p:sldLayoutId id="2147483682" r:id="rId8"/>
    <p:sldLayoutId id="2147483668" r:id="rId9"/>
    <p:sldLayoutId id="2147483669" r:id="rId10"/>
    <p:sldLayoutId id="2147483670" r:id="rId11"/>
    <p:sldLayoutId id="2147483671" r:id="rId12"/>
    <p:sldLayoutId id="2147483672" r:id="rId13"/>
    <p:sldLayoutId id="2147483652" r:id="rId14"/>
    <p:sldLayoutId id="2147483686" r:id="rId15"/>
    <p:sldLayoutId id="2147483665" r:id="rId16"/>
    <p:sldLayoutId id="2147483666" r:id="rId17"/>
    <p:sldLayoutId id="2147483715"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ectangle 44"/>
          <p:cNvSpPr/>
          <p:nvPr userDrawn="1">
            <p:custDataLst>
              <p:tags r:id="rId32"/>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3"/>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4"/>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5"/>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6"/>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7"/>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8"/>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9"/>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40"/>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41"/>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42"/>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3"/>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4"/>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5"/>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6"/>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7"/>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8"/>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9"/>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50"/>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51"/>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52"/>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3"/>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4"/>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5"/>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6"/>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7"/>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8"/>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9"/>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60"/>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61"/>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62"/>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3"/>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4"/>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5"/>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6"/>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7"/>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8"/>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9"/>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70"/>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128912121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83" r:id="rId28"/>
    <p:sldLayoutId id="2147483784" r:id="rId29"/>
    <p:sldLayoutId id="2147483785" r:id="rId30"/>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1031545"/>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66" r:id="rId13"/>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#70-533 @ITProGuru</a:t>
            </a:r>
          </a:p>
        </p:txBody>
      </p:sp>
    </p:spTree>
    <p:extLst>
      <p:ext uri="{BB962C8B-B14F-4D97-AF65-F5344CB8AC3E}">
        <p14:creationId xmlns:p14="http://schemas.microsoft.com/office/powerpoint/2010/main" val="2440692331"/>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80" r:id="rId24"/>
    <p:sldLayoutId id="2147483781" r:id="rId25"/>
    <p:sldLayoutId id="2147483782" r:id="rId26"/>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1505927"/>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1876387"/>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962105723"/>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4.xml"/><Relationship Id="rId4" Type="http://schemas.openxmlformats.org/officeDocument/2006/relationships/image" Target="../media/image26.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46.xml"/><Relationship Id="rId1" Type="http://schemas.openxmlformats.org/officeDocument/2006/relationships/tags" Target="../tags/tag67.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31.xml"/><Relationship Id="rId1" Type="http://schemas.openxmlformats.org/officeDocument/2006/relationships/tags" Target="../tags/tag68.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31.xml"/><Relationship Id="rId1" Type="http://schemas.openxmlformats.org/officeDocument/2006/relationships/tags" Target="../tags/tag69.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31.xml"/><Relationship Id="rId1" Type="http://schemas.openxmlformats.org/officeDocument/2006/relationships/tags" Target="../tags/tag70.xml"/><Relationship Id="rId4" Type="http://schemas.openxmlformats.org/officeDocument/2006/relationships/image" Target="../media/image44.emf"/></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31.xml"/><Relationship Id="rId1" Type="http://schemas.openxmlformats.org/officeDocument/2006/relationships/tags" Target="../tags/tag71.xml"/><Relationship Id="rId5" Type="http://schemas.openxmlformats.org/officeDocument/2006/relationships/image" Target="../media/image44.emf"/><Relationship Id="rId4" Type="http://schemas.openxmlformats.org/officeDocument/2006/relationships/image" Target="../media/image45.emf"/></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31.xml"/><Relationship Id="rId1" Type="http://schemas.openxmlformats.org/officeDocument/2006/relationships/tags" Target="../tags/tag72.xml"/><Relationship Id="rId5" Type="http://schemas.openxmlformats.org/officeDocument/2006/relationships/image" Target="../media/image77.emf"/><Relationship Id="rId4" Type="http://schemas.openxmlformats.org/officeDocument/2006/relationships/image" Target="../media/image76.emf"/></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7.xml"/></Relationships>
</file>

<file path=ppt/slides/_rels/slide107.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notesSlide" Target="../notesSlides/notesSlide104.xml"/><Relationship Id="rId7" Type="http://schemas.openxmlformats.org/officeDocument/2006/relationships/image" Target="../media/image28.emf"/><Relationship Id="rId2" Type="http://schemas.openxmlformats.org/officeDocument/2006/relationships/slideLayout" Target="../slideLayouts/slideLayout31.xml"/><Relationship Id="rId1" Type="http://schemas.openxmlformats.org/officeDocument/2006/relationships/tags" Target="../tags/tag73.xml"/><Relationship Id="rId6" Type="http://schemas.openxmlformats.org/officeDocument/2006/relationships/image" Target="../media/image79.emf"/><Relationship Id="rId5" Type="http://schemas.openxmlformats.org/officeDocument/2006/relationships/image" Target="../media/image78.emf"/><Relationship Id="rId10" Type="http://schemas.openxmlformats.org/officeDocument/2006/relationships/image" Target="../media/image80.emf"/><Relationship Id="rId4" Type="http://schemas.openxmlformats.org/officeDocument/2006/relationships/image" Target="../media/image27.emf"/><Relationship Id="rId9" Type="http://schemas.openxmlformats.org/officeDocument/2006/relationships/image" Target="../media/image44.emf"/></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46.xml"/><Relationship Id="rId1" Type="http://schemas.openxmlformats.org/officeDocument/2006/relationships/tags" Target="../tags/tag74.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46.xml"/><Relationship Id="rId1" Type="http://schemas.openxmlformats.org/officeDocument/2006/relationships/tags" Target="../tags/tag75.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54.xml"/><Relationship Id="rId4" Type="http://schemas.openxmlformats.org/officeDocument/2006/relationships/image" Target="../media/image26.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07.xml"/><Relationship Id="rId7" Type="http://schemas.openxmlformats.org/officeDocument/2006/relationships/image" Target="../media/image84.png"/><Relationship Id="rId2" Type="http://schemas.openxmlformats.org/officeDocument/2006/relationships/slideLayout" Target="../slideLayouts/slideLayout31.xml"/><Relationship Id="rId1" Type="http://schemas.openxmlformats.org/officeDocument/2006/relationships/tags" Target="../tags/tag76.xml"/><Relationship Id="rId6" Type="http://schemas.openxmlformats.org/officeDocument/2006/relationships/image" Target="../media/image83.png"/><Relationship Id="rId5" Type="http://schemas.openxmlformats.org/officeDocument/2006/relationships/image" Target="../media/image82.emf"/><Relationship Id="rId4" Type="http://schemas.openxmlformats.org/officeDocument/2006/relationships/image" Target="../media/image81.emf"/></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46.xml"/><Relationship Id="rId1" Type="http://schemas.openxmlformats.org/officeDocument/2006/relationships/tags" Target="../tags/tag77.xml"/></Relationships>
</file>

<file path=ppt/slides/_rels/slide112.xml.rels><?xml version="1.0" encoding="UTF-8" standalone="yes"?>
<Relationships xmlns="http://schemas.openxmlformats.org/package/2006/relationships"><Relationship Id="rId3" Type="http://schemas.openxmlformats.org/officeDocument/2006/relationships/hyperlink" Target="http://aka.ms/E9ep7z" TargetMode="External"/><Relationship Id="rId2" Type="http://schemas.openxmlformats.org/officeDocument/2006/relationships/notesSlide" Target="../notesSlides/notesSlide109.xml"/><Relationship Id="rId1" Type="http://schemas.openxmlformats.org/officeDocument/2006/relationships/slideLayout" Target="../slideLayouts/slideLayout47.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31.xml"/><Relationship Id="rId1" Type="http://schemas.openxmlformats.org/officeDocument/2006/relationships/tags" Target="../tags/tag78.xml"/></Relationships>
</file>

<file path=ppt/slides/_rels/slide114.xml.rels><?xml version="1.0" encoding="UTF-8" standalone="yes"?>
<Relationships xmlns="http://schemas.openxmlformats.org/package/2006/relationships"><Relationship Id="rId3" Type="http://schemas.openxmlformats.org/officeDocument/2006/relationships/hyperlink" Target="http://aka.ms/R8gc5q" TargetMode="External"/><Relationship Id="rId2" Type="http://schemas.openxmlformats.org/officeDocument/2006/relationships/notesSlide" Target="../notesSlides/notesSlide111.xml"/><Relationship Id="rId1" Type="http://schemas.openxmlformats.org/officeDocument/2006/relationships/slideLayout" Target="../slideLayouts/slideLayout47.xml"/></Relationships>
</file>

<file path=ppt/slides/_rels/slide115.xml.rels><?xml version="1.0" encoding="UTF-8" standalone="yes"?>
<Relationships xmlns="http://schemas.openxmlformats.org/package/2006/relationships"><Relationship Id="rId3" Type="http://schemas.openxmlformats.org/officeDocument/2006/relationships/hyperlink" Target="https://github.com/MicrosoftLearning/10979-MicrosoftAzureFundamentals/blob/master/Instructions/10979D_LAB_08.md" TargetMode="External"/><Relationship Id="rId2" Type="http://schemas.openxmlformats.org/officeDocument/2006/relationships/notesSlide" Target="../notesSlides/notesSlide112.xml"/><Relationship Id="rId1" Type="http://schemas.openxmlformats.org/officeDocument/2006/relationships/slideLayout" Target="../slideLayouts/slideLayout4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3.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9.xml"/><Relationship Id="rId1" Type="http://schemas.openxmlformats.org/officeDocument/2006/relationships/tags" Target="../tags/tag4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4.xml"/><Relationship Id="rId1" Type="http://schemas.openxmlformats.org/officeDocument/2006/relationships/tags" Target="../tags/tag4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4.xml"/><Relationship Id="rId1" Type="http://schemas.openxmlformats.org/officeDocument/2006/relationships/tags" Target="../tags/tag43.xml"/><Relationship Id="rId5" Type="http://schemas.openxmlformats.org/officeDocument/2006/relationships/image" Target="../media/image45.emf"/><Relationship Id="rId4" Type="http://schemas.openxmlformats.org/officeDocument/2006/relationships/image" Target="../media/image44.emf"/></Relationships>
</file>

<file path=ppt/slides/_rels/slide1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6.xml"/><Relationship Id="rId1" Type="http://schemas.openxmlformats.org/officeDocument/2006/relationships/slideLayout" Target="../slideLayouts/slideLayout55.xml"/><Relationship Id="rId5" Type="http://schemas.openxmlformats.org/officeDocument/2006/relationships/image" Target="../media/image48.png"/><Relationship Id="rId4" Type="http://schemas.openxmlformats.org/officeDocument/2006/relationships/image" Target="../media/image47.emf"/></Relationships>
</file>

<file path=ppt/slides/_rels/slide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4.xml"/><Relationship Id="rId1" Type="http://schemas.openxmlformats.org/officeDocument/2006/relationships/tags" Target="../tags/tag44.xml"/><Relationship Id="rId5" Type="http://schemas.openxmlformats.org/officeDocument/2006/relationships/image" Target="../media/image50.png"/><Relationship Id="rId4" Type="http://schemas.openxmlformats.org/officeDocument/2006/relationships/hyperlink" Target="https://github.com/Azure/azure-quickstart-template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4.xml"/><Relationship Id="rId1" Type="http://schemas.openxmlformats.org/officeDocument/2006/relationships/tags" Target="../tags/tag45.xml"/><Relationship Id="rId5" Type="http://schemas.openxmlformats.org/officeDocument/2006/relationships/image" Target="../media/image51.png"/><Relationship Id="rId4" Type="http://schemas.openxmlformats.org/officeDocument/2006/relationships/image" Target="../media/image44.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4.xml"/><Relationship Id="rId1" Type="http://schemas.openxmlformats.org/officeDocument/2006/relationships/tags" Target="../tags/tag46.xml"/><Relationship Id="rId5" Type="http://schemas.openxmlformats.org/officeDocument/2006/relationships/image" Target="../media/image44.emf"/><Relationship Id="rId4" Type="http://schemas.openxmlformats.org/officeDocument/2006/relationships/image" Target="../media/image45.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4.xml"/><Relationship Id="rId1" Type="http://schemas.openxmlformats.org/officeDocument/2006/relationships/tags" Target="../tags/tag4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4.xml"/><Relationship Id="rId1" Type="http://schemas.openxmlformats.org/officeDocument/2006/relationships/tags" Target="../tags/tag4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99.xml"/><Relationship Id="rId1" Type="http://schemas.openxmlformats.org/officeDocument/2006/relationships/tags" Target="../tags/tag4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4.xml"/><Relationship Id="rId1" Type="http://schemas.openxmlformats.org/officeDocument/2006/relationships/tags" Target="../tags/tag5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4.xml"/><Relationship Id="rId1" Type="http://schemas.openxmlformats.org/officeDocument/2006/relationships/tags" Target="../tags/tag5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4.xml"/><Relationship Id="rId1" Type="http://schemas.openxmlformats.org/officeDocument/2006/relationships/tags" Target="../tags/tag5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4.xml"/><Relationship Id="rId1" Type="http://schemas.openxmlformats.org/officeDocument/2006/relationships/tags" Target="../tags/tag5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MicrosoftLearning/10979-MicrosoftAzureFundamentals/blob/master/Instructions/10979D_LAB_03.md" TargetMode="External"/><Relationship Id="rId2" Type="http://schemas.openxmlformats.org/officeDocument/2006/relationships/notesSlide" Target="../notesSlides/notesSlide33.xml"/><Relationship Id="rId1" Type="http://schemas.openxmlformats.org/officeDocument/2006/relationships/slideLayout" Target="../slideLayouts/slideLayout6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7.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8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7.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69.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7.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8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7.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MicrosoftLearning/10979-MicrosoftAzureFundamentals/blob/master/Instructions/10979D_LAB_04.md" TargetMode="External"/><Relationship Id="rId2" Type="http://schemas.openxmlformats.org/officeDocument/2006/relationships/notesSlide" Target="../notesSlides/notesSlide56.xml"/><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4.xml"/></Relationships>
</file>

<file path=ppt/slides/_rels/slide65.xml.rels><?xml version="1.0" encoding="UTF-8" standalone="yes"?>
<Relationships xmlns="http://schemas.openxmlformats.org/package/2006/relationships"><Relationship Id="rId3" Type="http://schemas.openxmlformats.org/officeDocument/2006/relationships/hyperlink" Target="https://www.microsoft.com/en-us/download/details.aspx?id=41653" TargetMode="External"/><Relationship Id="rId2" Type="http://schemas.openxmlformats.org/officeDocument/2006/relationships/notesSlide" Target="../notesSlides/notesSlide62.xml"/><Relationship Id="rId1" Type="http://schemas.openxmlformats.org/officeDocument/2006/relationships/slideLayout" Target="../slideLayouts/slideLayout50.xml"/><Relationship Id="rId4" Type="http://schemas.openxmlformats.org/officeDocument/2006/relationships/hyperlink" Target="https://docs.microsoft.com/en-us/azure/virtual-network/virtual-network-ip-addresses-overview-arm#public-ip-addresse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3.xml"/><Relationship Id="rId1" Type="http://schemas.openxmlformats.org/officeDocument/2006/relationships/slideLayout" Target="../slideLayouts/slideLayout50.xml"/><Relationship Id="rId4" Type="http://schemas.openxmlformats.org/officeDocument/2006/relationships/hyperlink" Target="https://docs.microsoft.com/en-us/azure/dns/dns-overview"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54.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50.xml"/><Relationship Id="rId5" Type="http://schemas.openxmlformats.org/officeDocument/2006/relationships/image" Target="../media/image61.png"/><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4.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9.xml"/><Relationship Id="rId1" Type="http://schemas.openxmlformats.org/officeDocument/2006/relationships/slideLayout" Target="../slideLayouts/slideLayout54.xml"/><Relationship Id="rId4" Type="http://schemas.openxmlformats.org/officeDocument/2006/relationships/image" Target="../media/image6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1.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MicrosoftLearning/10979-MicrosoftAzureFundamentals/blob/master/Instructions/10979D_LAB_05.md" TargetMode="External"/><Relationship Id="rId2" Type="http://schemas.openxmlformats.org/officeDocument/2006/relationships/notesSlide" Target="../notesSlides/notesSlide72.xml"/><Relationship Id="rId1" Type="http://schemas.openxmlformats.org/officeDocument/2006/relationships/slideLayout" Target="../slideLayouts/slideLayout69.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3.xml"/><Relationship Id="rId1" Type="http://schemas.openxmlformats.org/officeDocument/2006/relationships/slideLayout" Target="../slideLayouts/slideLayout85.xml"/><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86.xml"/><Relationship Id="rId1" Type="http://schemas.openxmlformats.org/officeDocument/2006/relationships/tags" Target="../tags/tag54.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87.xml"/><Relationship Id="rId1" Type="http://schemas.openxmlformats.org/officeDocument/2006/relationships/tags" Target="../tags/tag55.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87.xml"/><Relationship Id="rId1" Type="http://schemas.openxmlformats.org/officeDocument/2006/relationships/tags" Target="../tags/tag56.xml"/></Relationships>
</file>

<file path=ppt/slides/_rels/slide8.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54.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87.xml"/><Relationship Id="rId1" Type="http://schemas.openxmlformats.org/officeDocument/2006/relationships/tags" Target="../tags/tag57.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86.xml"/><Relationship Id="rId1" Type="http://schemas.openxmlformats.org/officeDocument/2006/relationships/tags" Target="../tags/tag58.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87.xml"/><Relationship Id="rId1" Type="http://schemas.openxmlformats.org/officeDocument/2006/relationships/tags" Target="../tags/tag59.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87.xml"/><Relationship Id="rId1" Type="http://schemas.openxmlformats.org/officeDocument/2006/relationships/tags" Target="../tags/tag60.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87.xml"/><Relationship Id="rId1" Type="http://schemas.openxmlformats.org/officeDocument/2006/relationships/tags" Target="../tags/tag61.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87.xml"/><Relationship Id="rId1" Type="http://schemas.openxmlformats.org/officeDocument/2006/relationships/tags" Target="../tags/tag6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87.xml"/><Relationship Id="rId1" Type="http://schemas.openxmlformats.org/officeDocument/2006/relationships/tags" Target="../tags/tag63.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87.xml"/><Relationship Id="rId1" Type="http://schemas.openxmlformats.org/officeDocument/2006/relationships/tags" Target="../tags/tag6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8.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86.xml"/><Relationship Id="rId1" Type="http://schemas.openxmlformats.org/officeDocument/2006/relationships/tags" Target="../tags/tag65.xml"/></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8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86.xml"/><Relationship Id="rId1" Type="http://schemas.openxmlformats.org/officeDocument/2006/relationships/tags" Target="../tags/tag66.xml"/></Relationships>
</file>

<file path=ppt/slides/_rels/slide9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88.xml"/><Relationship Id="rId1" Type="http://schemas.openxmlformats.org/officeDocument/2006/relationships/slideLayout" Target="../slideLayouts/slideLayout24.xml"/><Relationship Id="rId4" Type="http://schemas.openxmlformats.org/officeDocument/2006/relationships/image" Target="../media/image65.emf"/></Relationships>
</file>

<file path=ppt/slides/_rels/slide9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72.emf"/><Relationship Id="rId3" Type="http://schemas.openxmlformats.org/officeDocument/2006/relationships/image" Target="../media/image66.emf"/><Relationship Id="rId7" Type="http://schemas.openxmlformats.org/officeDocument/2006/relationships/image" Target="../media/image68.png"/><Relationship Id="rId12" Type="http://schemas.openxmlformats.org/officeDocument/2006/relationships/image" Target="../media/image71.emf"/><Relationship Id="rId2" Type="http://schemas.openxmlformats.org/officeDocument/2006/relationships/notesSlide" Target="../notesSlides/notesSlide89.xml"/><Relationship Id="rId1" Type="http://schemas.openxmlformats.org/officeDocument/2006/relationships/slideLayout" Target="../slideLayouts/slideLayout122.xml"/><Relationship Id="rId6" Type="http://schemas.openxmlformats.org/officeDocument/2006/relationships/image" Target="../media/image65.emf"/><Relationship Id="rId11" Type="http://schemas.openxmlformats.org/officeDocument/2006/relationships/image" Target="../media/image70.emf"/><Relationship Id="rId5" Type="http://schemas.openxmlformats.org/officeDocument/2006/relationships/image" Target="../media/image67.emf"/><Relationship Id="rId10" Type="http://schemas.microsoft.com/office/2007/relationships/hdphoto" Target="../media/hdphoto3.wdp"/><Relationship Id="rId4" Type="http://schemas.openxmlformats.org/officeDocument/2006/relationships/image" Target="../media/image64.emf"/><Relationship Id="rId9" Type="http://schemas.openxmlformats.org/officeDocument/2006/relationships/image" Target="../media/image69.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2.xml"/></Relationships>
</file>

<file path=ppt/slides/_rels/slide9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1.xml"/><Relationship Id="rId1" Type="http://schemas.openxmlformats.org/officeDocument/2006/relationships/slideLayout" Target="../slideLayouts/slideLayout122.xml"/><Relationship Id="rId4" Type="http://schemas.openxmlformats.org/officeDocument/2006/relationships/hyperlink" Target="http://dtucalculator.azurewebsites.net/"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2.xml"/><Relationship Id="rId1" Type="http://schemas.openxmlformats.org/officeDocument/2006/relationships/slideLayout" Target="../slideLayouts/slideLayout122.xml"/><Relationship Id="rId4" Type="http://schemas.openxmlformats.org/officeDocument/2006/relationships/image" Target="../media/image75.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15601F8-64EF-4B9D-9E74-38E9449C5000}"/>
              </a:ext>
            </a:extLst>
          </p:cNvPr>
          <p:cNvSpPr>
            <a:spLocks noGrp="1"/>
          </p:cNvSpPr>
          <p:nvPr>
            <p:ph type="subTitle" idx="1"/>
          </p:nvPr>
        </p:nvSpPr>
        <p:spPr/>
        <p:txBody>
          <a:bodyPr/>
          <a:lstStyle/>
          <a:p>
            <a:r>
              <a:rPr lang="en-US" dirty="0"/>
              <a:t>Azure Fundamentals</a:t>
            </a:r>
          </a:p>
        </p:txBody>
      </p:sp>
      <p:sp>
        <p:nvSpPr>
          <p:cNvPr id="3" name="Title 2">
            <a:extLst>
              <a:ext uri="{FF2B5EF4-FFF2-40B4-BE49-F238E27FC236}">
                <a16:creationId xmlns:a16="http://schemas.microsoft.com/office/drawing/2014/main" id="{FFF161A4-4397-45D9-8260-B4B277C9A664}"/>
              </a:ext>
            </a:extLst>
          </p:cNvPr>
          <p:cNvSpPr>
            <a:spLocks noGrp="1"/>
          </p:cNvSpPr>
          <p:nvPr>
            <p:ph type="ctrTitle"/>
          </p:nvPr>
        </p:nvSpPr>
        <p:spPr/>
        <p:txBody>
          <a:bodyPr/>
          <a:lstStyle/>
          <a:p>
            <a:r>
              <a:rPr lang="en-US" dirty="0"/>
              <a:t>Azure Workshop</a:t>
            </a:r>
          </a:p>
        </p:txBody>
      </p:sp>
    </p:spTree>
    <p:extLst>
      <p:ext uri="{BB962C8B-B14F-4D97-AF65-F5344CB8AC3E}">
        <p14:creationId xmlns:p14="http://schemas.microsoft.com/office/powerpoint/2010/main" val="1247600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nvSpPr>
        <p:spPr bwMode="auto">
          <a:xfrm>
            <a:off x="1982789" y="1021215"/>
            <a:ext cx="8400399"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rgbClr val="000000"/>
                </a:solidFill>
              </a:rPr>
              <a:t>Azure services allow you to:</a:t>
            </a:r>
          </a:p>
          <a:p>
            <a:pPr lvl="1"/>
            <a:r>
              <a:rPr lang="en-US" dirty="0">
                <a:solidFill>
                  <a:srgbClr val="000000"/>
                </a:solidFill>
              </a:rPr>
              <a:t>Deploy and operate cloud-based applications</a:t>
            </a:r>
          </a:p>
          <a:p>
            <a:pPr lvl="1"/>
            <a:r>
              <a:rPr lang="en-US" dirty="0">
                <a:solidFill>
                  <a:srgbClr val="000000"/>
                </a:solidFill>
              </a:rPr>
              <a:t>Host workloads in the cloud</a:t>
            </a:r>
          </a:p>
          <a:p>
            <a:pPr lvl="1"/>
            <a:r>
              <a:rPr lang="en-US" dirty="0">
                <a:solidFill>
                  <a:srgbClr val="000000"/>
                </a:solidFill>
              </a:rPr>
              <a:t>Integrate cloud services with an on-premises infrastructure</a:t>
            </a:r>
          </a:p>
          <a:p>
            <a:r>
              <a:rPr lang="en-US" dirty="0">
                <a:solidFill>
                  <a:srgbClr val="000000"/>
                </a:solidFill>
              </a:rPr>
              <a:t>Datacenter placement follows the principle of pairing</a:t>
            </a:r>
          </a:p>
        </p:txBody>
      </p:sp>
      <p:pic>
        <p:nvPicPr>
          <p:cNvPr id="5" name="Picture 4" descr="Image of a world map, which displays the 24 regions across the world in which there are Azure datacenters."/>
          <p:cNvPicPr>
            <a:picLocks noChangeAspect="1"/>
          </p:cNvPicPr>
          <p:nvPr/>
        </p:nvPicPr>
        <p:blipFill>
          <a:blip r:embed="rId3"/>
          <a:stretch>
            <a:fillRect/>
          </a:stretch>
        </p:blipFill>
        <p:spPr>
          <a:xfrm>
            <a:off x="3603734" y="3387074"/>
            <a:ext cx="6092323" cy="3470925"/>
          </a:xfrm>
          <a:prstGeom prst="rect">
            <a:avLst/>
          </a:prstGeom>
        </p:spPr>
      </p:pic>
      <p:sp>
        <p:nvSpPr>
          <p:cNvPr id="11" name="Title 1">
            <a:extLst>
              <a:ext uri="{FF2B5EF4-FFF2-40B4-BE49-F238E27FC236}">
                <a16:creationId xmlns:a16="http://schemas.microsoft.com/office/drawing/2014/main" id="{487B826A-60B9-4ED8-8544-B7ED67A14221}"/>
              </a:ext>
            </a:extLst>
          </p:cNvPr>
          <p:cNvSpPr txBox="1">
            <a:spLocks/>
          </p:cNvSpPr>
          <p:nvPr/>
        </p:nvSpPr>
        <p:spPr>
          <a:xfrm>
            <a:off x="451908" y="129589"/>
            <a:ext cx="7773988" cy="740664"/>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kern="0" dirty="0"/>
              <a:t>Azure services</a:t>
            </a:r>
          </a:p>
        </p:txBody>
      </p:sp>
      <p:pic>
        <p:nvPicPr>
          <p:cNvPr id="12" name="Picture 11">
            <a:extLst>
              <a:ext uri="{FF2B5EF4-FFF2-40B4-BE49-F238E27FC236}">
                <a16:creationId xmlns:a16="http://schemas.microsoft.com/office/drawing/2014/main" id="{AE5055B3-BFCD-4A25-998D-D68535CA68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9728" y="-113475"/>
            <a:ext cx="2158845" cy="967610"/>
          </a:xfrm>
          <a:prstGeom prst="rect">
            <a:avLst/>
          </a:prstGeom>
        </p:spPr>
      </p:pic>
    </p:spTree>
    <p:extLst>
      <p:ext uri="{BB962C8B-B14F-4D97-AF65-F5344CB8AC3E}">
        <p14:creationId xmlns:p14="http://schemas.microsoft.com/office/powerpoint/2010/main" val="36138284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Overview of Azure AD</a:t>
            </a:r>
            <a:endParaRPr lang="en-GB" dirty="0"/>
          </a:p>
        </p:txBody>
      </p:sp>
      <p:sp>
        <p:nvSpPr>
          <p:cNvPr id="3" name="Text Placeholder 2"/>
          <p:cNvSpPr>
            <a:spLocks noGrp="1"/>
          </p:cNvSpPr>
          <p:nvPr>
            <p:ph type="body" idx="1"/>
          </p:nvPr>
        </p:nvSpPr>
        <p:spPr/>
        <p:txBody>
          <a:bodyPr/>
          <a:lstStyle/>
          <a:p>
            <a:r>
              <a:rPr lang="en-IN" dirty="0"/>
              <a:t>What is AD DS?
Implementing AD DS in Azure
Overview of Azure AD
Active Directory synchronization and Azure AD
Demonstration: Creating and managing an Azure AD tenant
AD FS and Azure AD</a:t>
            </a:r>
            <a:endParaRPr lang="en-GB" dirty="0"/>
          </a:p>
        </p:txBody>
      </p:sp>
    </p:spTree>
    <p:custDataLst>
      <p:tags r:id="rId1"/>
    </p:custDataLst>
    <p:extLst>
      <p:ext uri="{BB962C8B-B14F-4D97-AF65-F5344CB8AC3E}">
        <p14:creationId xmlns:p14="http://schemas.microsoft.com/office/powerpoint/2010/main" val="31181536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AD DS?</a:t>
            </a:r>
          </a:p>
        </p:txBody>
      </p:sp>
      <p:sp>
        <p:nvSpPr>
          <p:cNvPr id="6" name="Content Placeholder 2"/>
          <p:cNvSpPr txBox="1">
            <a:spLocks/>
          </p:cNvSpPr>
          <p:nvPr/>
        </p:nvSpPr>
        <p:spPr bwMode="auto">
          <a:xfrm>
            <a:off x="1982788" y="1106181"/>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dirty="0">
                <a:solidFill>
                  <a:srgbClr val="000000"/>
                </a:solidFill>
              </a:rPr>
              <a:t>Serves as a core infrastructure component</a:t>
            </a:r>
          </a:p>
          <a:p>
            <a:r>
              <a:rPr lang="en-US" sz="2400" kern="0" dirty="0">
                <a:solidFill>
                  <a:srgbClr val="000000"/>
                </a:solidFill>
              </a:rPr>
              <a:t>Authenticates and authorizes domain users, computers, and Active Directory–aware applications</a:t>
            </a:r>
          </a:p>
          <a:p>
            <a:r>
              <a:rPr lang="en-CA" sz="2400" dirty="0">
                <a:solidFill>
                  <a:srgbClr val="000000"/>
                </a:solidFill>
              </a:rPr>
              <a:t>Stores management data that you can use to control user and computer settings by using Group Policy Objects (GPOs)</a:t>
            </a:r>
          </a:p>
          <a:p>
            <a:r>
              <a:rPr lang="en-CA" sz="2400" dirty="0">
                <a:solidFill>
                  <a:srgbClr val="000000"/>
                </a:solidFill>
              </a:rPr>
              <a:t>Relies on a secure channel with domain member computers established through domain join</a:t>
            </a:r>
          </a:p>
          <a:p>
            <a:r>
              <a:rPr lang="en-CA" sz="2400" dirty="0">
                <a:solidFill>
                  <a:srgbClr val="000000"/>
                </a:solidFill>
              </a:rPr>
              <a:t>Organizes objects into a customizable hierarchy</a:t>
            </a:r>
          </a:p>
          <a:p>
            <a:r>
              <a:rPr lang="en-CA" sz="2400" dirty="0">
                <a:solidFill>
                  <a:srgbClr val="000000"/>
                </a:solidFill>
              </a:rPr>
              <a:t>Extends the scope of authentication and authorization by using forests and trust relationships</a:t>
            </a:r>
          </a:p>
          <a:p>
            <a:endParaRPr lang="en-CA" sz="2400" dirty="0">
              <a:solidFill>
                <a:srgbClr val="000000"/>
              </a:solidFill>
            </a:endParaRPr>
          </a:p>
          <a:p>
            <a:endParaRPr lang="en-CA" sz="2400" dirty="0">
              <a:solidFill>
                <a:srgbClr val="000000"/>
              </a:solidFill>
            </a:endParaRPr>
          </a:p>
          <a:p>
            <a:endParaRPr lang="en-US" sz="2400" kern="0" dirty="0">
              <a:solidFill>
                <a:srgbClr val="000000"/>
              </a:solidFill>
            </a:endParaRPr>
          </a:p>
          <a:p>
            <a:endParaRPr lang="en-US" sz="2400" kern="0" dirty="0">
              <a:solidFill>
                <a:srgbClr val="000000"/>
              </a:solidFill>
            </a:endParaRPr>
          </a:p>
          <a:p>
            <a:endParaRPr lang="en-US" sz="2400" kern="0" dirty="0">
              <a:solidFill>
                <a:srgbClr val="000000"/>
              </a:solidFill>
            </a:endParaRPr>
          </a:p>
          <a:p>
            <a:endParaRPr lang="en-US" sz="2400" kern="0" dirty="0">
              <a:solidFill>
                <a:srgbClr val="000000"/>
              </a:solidFill>
            </a:endParaRPr>
          </a:p>
          <a:p>
            <a:endParaRPr lang="en-US" sz="2400" kern="0" dirty="0">
              <a:solidFill>
                <a:srgbClr val="000000"/>
              </a:solidFill>
            </a:endParaRPr>
          </a:p>
          <a:p>
            <a:endParaRPr lang="en-US" sz="2400" kern="0" dirty="0">
              <a:solidFill>
                <a:srgbClr val="000000"/>
              </a:solidFill>
            </a:endParaRPr>
          </a:p>
          <a:p>
            <a:endParaRPr lang="en-US" sz="2400" kern="0" dirty="0">
              <a:solidFill>
                <a:srgbClr val="000000"/>
              </a:solidFill>
            </a:endParaRPr>
          </a:p>
          <a:p>
            <a:endParaRPr lang="en-US" sz="2400" kern="0" dirty="0">
              <a:solidFill>
                <a:srgbClr val="000000"/>
              </a:solidFill>
            </a:endParaRPr>
          </a:p>
        </p:txBody>
      </p:sp>
    </p:spTree>
    <p:custDataLst>
      <p:tags r:id="rId1"/>
    </p:custDataLst>
    <p:extLst>
      <p:ext uri="{BB962C8B-B14F-4D97-AF65-F5344CB8AC3E}">
        <p14:creationId xmlns:p14="http://schemas.microsoft.com/office/powerpoint/2010/main" val="2277523256"/>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Implementing AD DS in Azure</a:t>
            </a:r>
            <a:endParaRPr lang="en-GB" dirty="0"/>
          </a:p>
        </p:txBody>
      </p:sp>
      <p:sp>
        <p:nvSpPr>
          <p:cNvPr id="4" name="Content Placeholder 2"/>
          <p:cNvSpPr>
            <a:spLocks noGrp="1"/>
          </p:cNvSpPr>
          <p:nvPr/>
        </p:nvSpPr>
        <p:spPr bwMode="auto">
          <a:xfrm>
            <a:off x="1982788" y="1021215"/>
            <a:ext cx="8417583"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dirty="0">
                <a:solidFill>
                  <a:srgbClr val="000000"/>
                </a:solidFill>
              </a:rPr>
              <a:t>AD DS was designed for on-premises deployments:</a:t>
            </a:r>
          </a:p>
          <a:p>
            <a:pPr lvl="1"/>
            <a:r>
              <a:rPr lang="en-US" sz="2000" dirty="0">
                <a:solidFill>
                  <a:srgbClr val="000000"/>
                </a:solidFill>
              </a:rPr>
              <a:t>Single-tenant by design</a:t>
            </a:r>
          </a:p>
          <a:p>
            <a:pPr lvl="1"/>
            <a:r>
              <a:rPr lang="en-US" sz="2000" dirty="0">
                <a:solidFill>
                  <a:srgbClr val="000000"/>
                </a:solidFill>
              </a:rPr>
              <a:t>Relies on protocols not suited for Internet communication</a:t>
            </a:r>
          </a:p>
          <a:p>
            <a:pPr lvl="1"/>
            <a:r>
              <a:rPr lang="en-US" sz="2000" dirty="0">
                <a:solidFill>
                  <a:srgbClr val="000000"/>
                </a:solidFill>
              </a:rPr>
              <a:t>Requires domain-joined computers to deliver full functionality</a:t>
            </a:r>
          </a:p>
          <a:p>
            <a:r>
              <a:rPr lang="en-US" sz="2400" dirty="0">
                <a:solidFill>
                  <a:srgbClr val="000000"/>
                </a:solidFill>
              </a:rPr>
              <a:t>You can install AD DS domain controllers in Azure virtual machines to:</a:t>
            </a:r>
          </a:p>
          <a:p>
            <a:pPr lvl="1"/>
            <a:r>
              <a:rPr lang="en-US" sz="2000" dirty="0">
                <a:solidFill>
                  <a:srgbClr val="000000"/>
                </a:solidFill>
              </a:rPr>
              <a:t>Utilize an AD DS domain that you manage</a:t>
            </a:r>
          </a:p>
          <a:p>
            <a:pPr lvl="1"/>
            <a:r>
              <a:rPr lang="en-US" sz="2000" dirty="0">
                <a:solidFill>
                  <a:srgbClr val="000000"/>
                </a:solidFill>
              </a:rPr>
              <a:t>Utilize a separate AD DS or your on-premises AD DS</a:t>
            </a:r>
          </a:p>
          <a:p>
            <a:r>
              <a:rPr lang="en-US" sz="2400" dirty="0">
                <a:solidFill>
                  <a:srgbClr val="000000"/>
                </a:solidFill>
              </a:rPr>
              <a:t>You can implement Azure AD DS to:</a:t>
            </a:r>
          </a:p>
          <a:p>
            <a:pPr lvl="1"/>
            <a:r>
              <a:rPr lang="en-US" sz="2000" dirty="0">
                <a:solidFill>
                  <a:srgbClr val="000000"/>
                </a:solidFill>
              </a:rPr>
              <a:t>Utilize a separate AD DS domain that is a managed service</a:t>
            </a:r>
          </a:p>
          <a:p>
            <a:pPr lvl="1"/>
            <a:r>
              <a:rPr lang="en-US" sz="2000" dirty="0">
                <a:solidFill>
                  <a:srgbClr val="000000"/>
                </a:solidFill>
              </a:rPr>
              <a:t>Synchronize with Azure AD and, optionally, with on-premises AD DS</a:t>
            </a:r>
          </a:p>
          <a:p>
            <a:r>
              <a:rPr lang="en-US" sz="2400" dirty="0">
                <a:solidFill>
                  <a:srgbClr val="000000"/>
                </a:solidFill>
              </a:rPr>
              <a:t>You can leverage AD DS to authenticate and authorize mobile devices and cloud-based services</a:t>
            </a:r>
          </a:p>
        </p:txBody>
      </p:sp>
    </p:spTree>
    <p:custDataLst>
      <p:tags r:id="rId1"/>
    </p:custDataLst>
    <p:extLst>
      <p:ext uri="{BB962C8B-B14F-4D97-AF65-F5344CB8AC3E}">
        <p14:creationId xmlns:p14="http://schemas.microsoft.com/office/powerpoint/2010/main" val="756320234"/>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Overview of Azure AD</a:t>
            </a:r>
          </a:p>
        </p:txBody>
      </p:sp>
      <p:sp>
        <p:nvSpPr>
          <p:cNvPr id="4" name="Content Placeholder 2"/>
          <p:cNvSpPr>
            <a:spLocks noGrp="1"/>
          </p:cNvSpPr>
          <p:nvPr/>
        </p:nvSpPr>
        <p:spPr bwMode="auto">
          <a:xfrm>
            <a:off x="1982788" y="908664"/>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rgbClr val="000000"/>
                </a:solidFill>
              </a:rPr>
              <a:t>Microsoft-managed </a:t>
            </a:r>
          </a:p>
          <a:p>
            <a:r>
              <a:rPr lang="en-US" dirty="0">
                <a:solidFill>
                  <a:srgbClr val="000000"/>
                </a:solidFill>
              </a:rPr>
              <a:t>A platform as a service offering:</a:t>
            </a:r>
          </a:p>
          <a:p>
            <a:pPr marL="457200" lvl="2"/>
            <a:r>
              <a:rPr lang="en-US" dirty="0">
                <a:solidFill>
                  <a:srgbClr val="000000"/>
                </a:solidFill>
              </a:rPr>
              <a:t>Three service and pricing tiers (Free, Basic, Premium P1 and P2)</a:t>
            </a:r>
          </a:p>
          <a:p>
            <a:r>
              <a:rPr lang="en-US" dirty="0">
                <a:solidFill>
                  <a:srgbClr val="000000"/>
                </a:solidFill>
              </a:rPr>
              <a:t>Multi-tenant by design</a:t>
            </a:r>
          </a:p>
          <a:p>
            <a:r>
              <a:rPr lang="en-US" dirty="0">
                <a:solidFill>
                  <a:srgbClr val="000000"/>
                </a:solidFill>
              </a:rPr>
              <a:t>Relies on Internet-friendly protocols</a:t>
            </a:r>
          </a:p>
          <a:p>
            <a:r>
              <a:rPr lang="en-US" dirty="0">
                <a:solidFill>
                  <a:srgbClr val="000000"/>
                </a:solidFill>
              </a:rPr>
              <a:t>Supports users, groups, applications, and devices</a:t>
            </a:r>
          </a:p>
          <a:p>
            <a:r>
              <a:rPr lang="en-US" dirty="0">
                <a:solidFill>
                  <a:srgbClr val="000000"/>
                </a:solidFill>
              </a:rPr>
              <a:t>No organizational units or computer objects</a:t>
            </a:r>
          </a:p>
          <a:p>
            <a:r>
              <a:rPr lang="en-US" dirty="0">
                <a:solidFill>
                  <a:srgbClr val="000000"/>
                </a:solidFill>
              </a:rPr>
              <a:t>Does not support Group Policy-based management:</a:t>
            </a:r>
          </a:p>
          <a:p>
            <a:pPr marL="457200" lvl="2"/>
            <a:r>
              <a:rPr lang="en-US" dirty="0">
                <a:solidFill>
                  <a:srgbClr val="000000"/>
                </a:solidFill>
              </a:rPr>
              <a:t>Consider using an MDM solution (such as Microsoft Intune)</a:t>
            </a:r>
          </a:p>
          <a:p>
            <a:r>
              <a:rPr lang="en-US" dirty="0">
                <a:solidFill>
                  <a:srgbClr val="000000"/>
                </a:solidFill>
              </a:rPr>
              <a:t>No support for forests or trust relationships:</a:t>
            </a:r>
          </a:p>
          <a:p>
            <a:pPr marL="457200" lvl="2"/>
            <a:r>
              <a:rPr lang="en-US" dirty="0">
                <a:solidFill>
                  <a:srgbClr val="000000"/>
                </a:solidFill>
              </a:rPr>
              <a:t>Relies on federations to extend scope of authentication</a:t>
            </a:r>
          </a:p>
          <a:p>
            <a:endParaRPr lang="en-US" dirty="0">
              <a:solidFill>
                <a:srgbClr val="000000"/>
              </a:solidFill>
            </a:endParaRPr>
          </a:p>
          <a:p>
            <a:endParaRPr lang="en-US" dirty="0">
              <a:solidFill>
                <a:srgbClr val="000000"/>
              </a:solidFill>
            </a:endParaRPr>
          </a:p>
        </p:txBody>
      </p:sp>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0756" y="6298731"/>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23920393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Overview of Azure AD</a:t>
            </a:r>
          </a:p>
        </p:txBody>
      </p:sp>
      <p:sp>
        <p:nvSpPr>
          <p:cNvPr id="4" name="Content Placeholder 2"/>
          <p:cNvSpPr>
            <a:spLocks noGrp="1"/>
          </p:cNvSpPr>
          <p:nvPr/>
        </p:nvSpPr>
        <p:spPr bwMode="auto">
          <a:xfrm>
            <a:off x="1982788" y="908664"/>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rgbClr val="000000"/>
                </a:solidFill>
              </a:rPr>
              <a:t>Delegation model within Azure AD tenant:</a:t>
            </a:r>
          </a:p>
          <a:p>
            <a:pPr marL="457200" lvl="2"/>
            <a:r>
              <a:rPr lang="en-US" dirty="0">
                <a:solidFill>
                  <a:srgbClr val="000000"/>
                </a:solidFill>
              </a:rPr>
              <a:t>Several predefined Azure AD roles</a:t>
            </a:r>
          </a:p>
          <a:p>
            <a:pPr marL="457200" lvl="2"/>
            <a:r>
              <a:rPr lang="en-US" dirty="0">
                <a:solidFill>
                  <a:srgbClr val="000000"/>
                </a:solidFill>
              </a:rPr>
              <a:t>Permissions  based on users, groups, and applications</a:t>
            </a:r>
          </a:p>
          <a:p>
            <a:pPr marL="457200" lvl="2"/>
            <a:r>
              <a:rPr lang="en-US" dirty="0">
                <a:solidFill>
                  <a:srgbClr val="000000"/>
                </a:solidFill>
              </a:rPr>
              <a:t>Assigned applications automatically accessible via Access Panel</a:t>
            </a:r>
          </a:p>
          <a:p>
            <a:r>
              <a:rPr lang="en-US" dirty="0">
                <a:solidFill>
                  <a:srgbClr val="000000"/>
                </a:solidFill>
              </a:rPr>
              <a:t>Delegation model within Azure AD subscription:</a:t>
            </a:r>
          </a:p>
          <a:p>
            <a:pPr marL="457200" lvl="2"/>
            <a:r>
              <a:rPr lang="en-US" dirty="0">
                <a:solidFill>
                  <a:srgbClr val="000000"/>
                </a:solidFill>
              </a:rPr>
              <a:t>Role-based access control (RBAC) using Azure AD principals</a:t>
            </a:r>
          </a:p>
          <a:p>
            <a:pPr marL="457200" lvl="2"/>
            <a:r>
              <a:rPr lang="en-US" dirty="0">
                <a:solidFill>
                  <a:srgbClr val="000000"/>
                </a:solidFill>
              </a:rPr>
              <a:t>Predefined and custom roles</a:t>
            </a:r>
          </a:p>
          <a:p>
            <a:pPr marL="457200" lvl="2"/>
            <a:r>
              <a:rPr lang="en-US" dirty="0">
                <a:solidFill>
                  <a:srgbClr val="000000"/>
                </a:solidFill>
              </a:rPr>
              <a:t>Roles assigned on the resource, resource group, or subscription level</a:t>
            </a:r>
          </a:p>
          <a:p>
            <a:r>
              <a:rPr lang="en-US" dirty="0">
                <a:solidFill>
                  <a:srgbClr val="000000"/>
                </a:solidFill>
              </a:rPr>
              <a:t>Native support for Multi-Factor Authentication</a:t>
            </a:r>
          </a:p>
          <a:p>
            <a:r>
              <a:rPr lang="en-US" dirty="0">
                <a:solidFill>
                  <a:srgbClr val="000000"/>
                </a:solidFill>
              </a:rPr>
              <a:t>Azure AD identity types:</a:t>
            </a:r>
          </a:p>
          <a:p>
            <a:pPr marL="457200" lvl="2"/>
            <a:r>
              <a:rPr lang="en-US" dirty="0">
                <a:solidFill>
                  <a:srgbClr val="000000"/>
                </a:solidFill>
              </a:rPr>
              <a:t>Cloud identity</a:t>
            </a:r>
          </a:p>
          <a:p>
            <a:pPr marL="457200" lvl="2"/>
            <a:r>
              <a:rPr lang="en-US" dirty="0">
                <a:solidFill>
                  <a:srgbClr val="000000"/>
                </a:solidFill>
              </a:rPr>
              <a:t>Synchronized identity</a:t>
            </a:r>
          </a:p>
          <a:p>
            <a:pPr marL="457200" lvl="2"/>
            <a:r>
              <a:rPr lang="en-US" dirty="0">
                <a:solidFill>
                  <a:srgbClr val="000000"/>
                </a:solidFill>
              </a:rPr>
              <a:t>Federated identity</a:t>
            </a:r>
          </a:p>
          <a:p>
            <a:endParaRPr lang="en-US" dirty="0">
              <a:solidFill>
                <a:srgbClr val="000000"/>
              </a:solidFill>
            </a:endParaRPr>
          </a:p>
        </p:txBody>
      </p:sp>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5499" y="6298730"/>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0001" y="6298731"/>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81054346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Active Directory synchronization and Azure AD</a:t>
            </a:r>
            <a:endParaRPr lang="en-GB" dirty="0"/>
          </a:p>
        </p:txBody>
      </p:sp>
      <p:sp>
        <p:nvSpPr>
          <p:cNvPr id="4" name="Content Placeholder 2"/>
          <p:cNvSpPr>
            <a:spLocks noGrp="1"/>
          </p:cNvSpPr>
          <p:nvPr/>
        </p:nvSpPr>
        <p:spPr bwMode="auto">
          <a:xfrm>
            <a:off x="1982788" y="1021215"/>
            <a:ext cx="8327403"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rgbClr val="000000"/>
                </a:solidFill>
              </a:rPr>
              <a:t>Directory synchronization tool (AAD Connect) synchronizes objects between AD DS and Azure AD</a:t>
            </a:r>
          </a:p>
          <a:p>
            <a:r>
              <a:rPr lang="en-US" dirty="0">
                <a:solidFill>
                  <a:srgbClr val="000000"/>
                </a:solidFill>
              </a:rPr>
              <a:t>Password hash synchronization and pass-through authentication with Seamless Single Sign-On minimize password related issues</a:t>
            </a:r>
          </a:p>
          <a:p>
            <a:r>
              <a:rPr lang="en-US" dirty="0">
                <a:solidFill>
                  <a:srgbClr val="000000"/>
                </a:solidFill>
              </a:rPr>
              <a:t>Federated users scenario:</a:t>
            </a:r>
          </a:p>
          <a:p>
            <a:pPr lvl="1"/>
            <a:r>
              <a:rPr lang="en-US" dirty="0">
                <a:solidFill>
                  <a:srgbClr val="000000"/>
                </a:solidFill>
              </a:rPr>
              <a:t>Uses an STS (For example, AD FS) to</a:t>
            </a:r>
            <a:br>
              <a:rPr lang="en-US" dirty="0">
                <a:solidFill>
                  <a:srgbClr val="000000"/>
                </a:solidFill>
              </a:rPr>
            </a:br>
            <a:r>
              <a:rPr lang="en-US" dirty="0">
                <a:solidFill>
                  <a:srgbClr val="000000"/>
                </a:solidFill>
              </a:rPr>
              <a:t>perform authentication</a:t>
            </a:r>
          </a:p>
          <a:p>
            <a:pPr lvl="1"/>
            <a:r>
              <a:rPr lang="en-US" dirty="0">
                <a:solidFill>
                  <a:srgbClr val="000000"/>
                </a:solidFill>
              </a:rPr>
              <a:t>Eliminates password</a:t>
            </a:r>
            <a:br>
              <a:rPr lang="en-US" dirty="0">
                <a:solidFill>
                  <a:srgbClr val="000000"/>
                </a:solidFill>
              </a:rPr>
            </a:br>
            <a:r>
              <a:rPr lang="en-US" dirty="0">
                <a:solidFill>
                  <a:srgbClr val="000000"/>
                </a:solidFill>
              </a:rPr>
              <a:t>related issues (SSO)</a:t>
            </a:r>
          </a:p>
          <a:p>
            <a:endParaRPr lang="en-US" dirty="0">
              <a:solidFill>
                <a:srgbClr val="000000"/>
              </a:solidFill>
            </a:endParaRPr>
          </a:p>
        </p:txBody>
      </p:sp>
      <p:grpSp>
        <p:nvGrpSpPr>
          <p:cNvPr id="5" name="Group 4" descr="The diagram depicts directory synchronization as a server with gears that point to Microsoft Azure Active Directory (Azure AD) in a cloud."/>
          <p:cNvGrpSpPr/>
          <p:nvPr/>
        </p:nvGrpSpPr>
        <p:grpSpPr>
          <a:xfrm>
            <a:off x="4989185" y="4602035"/>
            <a:ext cx="5529960" cy="2215122"/>
            <a:chOff x="4757727" y="3961827"/>
            <a:chExt cx="5529960" cy="2215122"/>
          </a:xfrm>
        </p:grpSpPr>
        <p:pic>
          <p:nvPicPr>
            <p:cNvPr id="6" name="Picture 5"/>
            <p:cNvPicPr>
              <a:picLocks noChangeAspect="1"/>
            </p:cNvPicPr>
            <p:nvPr/>
          </p:nvPicPr>
          <p:blipFill>
            <a:blip r:embed="rId4"/>
            <a:stretch>
              <a:fillRect/>
            </a:stretch>
          </p:blipFill>
          <p:spPr>
            <a:xfrm>
              <a:off x="5364973" y="3961827"/>
              <a:ext cx="703042" cy="1323371"/>
            </a:xfrm>
            <a:prstGeom prst="rect">
              <a:avLst/>
            </a:prstGeom>
          </p:spPr>
        </p:pic>
        <p:pic>
          <p:nvPicPr>
            <p:cNvPr id="7" name="Picture 6"/>
            <p:cNvPicPr>
              <a:picLocks noChangeAspect="1"/>
            </p:cNvPicPr>
            <p:nvPr/>
          </p:nvPicPr>
          <p:blipFill>
            <a:blip r:embed="rId5"/>
            <a:stretch>
              <a:fillRect/>
            </a:stretch>
          </p:blipFill>
          <p:spPr>
            <a:xfrm>
              <a:off x="8080171" y="4036209"/>
              <a:ext cx="2207516" cy="1248989"/>
            </a:xfrm>
            <a:prstGeom prst="rect">
              <a:avLst/>
            </a:prstGeom>
          </p:spPr>
        </p:pic>
        <p:sp>
          <p:nvSpPr>
            <p:cNvPr id="8" name="TextBox 14"/>
            <p:cNvSpPr txBox="1"/>
            <p:nvPr/>
          </p:nvSpPr>
          <p:spPr>
            <a:xfrm>
              <a:off x="8326911" y="4312496"/>
              <a:ext cx="1684769" cy="830996"/>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endParaRPr lang="en-US" sz="2400" b="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a:p>
              <a:pPr algn="ctr"/>
              <a:r>
                <a:rPr lang="en-US" sz="2400" b="0" dirty="0">
                  <a:solidFill>
                    <a:srgbClr val="000000"/>
                  </a:solidFill>
                  <a:latin typeface="Segoe UI" panose="020B0502040204020203" pitchFamily="34" charset="0"/>
                  <a:ea typeface="Segoe UI" panose="020B0502040204020203" pitchFamily="34" charset="0"/>
                  <a:cs typeface="Segoe UI" panose="020B0502040204020203" pitchFamily="34" charset="0"/>
                </a:rPr>
                <a:t>Azure AD</a:t>
              </a:r>
            </a:p>
          </p:txBody>
        </p:sp>
        <p:sp>
          <p:nvSpPr>
            <p:cNvPr id="9" name="TextBox 15"/>
            <p:cNvSpPr txBox="1"/>
            <p:nvPr/>
          </p:nvSpPr>
          <p:spPr>
            <a:xfrm>
              <a:off x="4757727" y="5345952"/>
              <a:ext cx="2536463" cy="830997"/>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r>
                <a:rPr lang="en-US" sz="2400" b="0" dirty="0">
                  <a:solidFill>
                    <a:srgbClr val="000000"/>
                  </a:solidFill>
                  <a:latin typeface="Segoe UI" panose="020B0502040204020203" pitchFamily="34" charset="0"/>
                  <a:ea typeface="Segoe UI" panose="020B0502040204020203" pitchFamily="34" charset="0"/>
                  <a:cs typeface="Segoe UI" panose="020B0502040204020203" pitchFamily="34" charset="0"/>
                </a:rPr>
                <a:t>AAD Connect</a:t>
              </a:r>
              <a:br>
                <a:rPr lang="en-US" sz="2400" b="0" dirty="0">
                  <a:solidFill>
                    <a:srgbClr val="000000"/>
                  </a:solidFill>
                  <a:latin typeface="Segoe UI" panose="020B0502040204020203" pitchFamily="34" charset="0"/>
                  <a:ea typeface="Segoe UI" panose="020B0502040204020203" pitchFamily="34" charset="0"/>
                  <a:cs typeface="Segoe UI" panose="020B0502040204020203" pitchFamily="34" charset="0"/>
                </a:rPr>
              </a:br>
              <a:r>
                <a:rPr lang="en-US" sz="2400" b="0" dirty="0">
                  <a:solidFill>
                    <a:srgbClr val="000000"/>
                  </a:solidFill>
                  <a:latin typeface="Segoe UI" panose="020B0502040204020203" pitchFamily="34" charset="0"/>
                  <a:ea typeface="Segoe UI" panose="020B0502040204020203" pitchFamily="34" charset="0"/>
                  <a:cs typeface="Segoe UI" panose="020B0502040204020203" pitchFamily="34" charset="0"/>
                </a:rPr>
                <a:t>Server</a:t>
              </a:r>
            </a:p>
          </p:txBody>
        </p:sp>
        <p:cxnSp>
          <p:nvCxnSpPr>
            <p:cNvPr id="10" name="Straight Arrow Connector 9"/>
            <p:cNvCxnSpPr/>
            <p:nvPr/>
          </p:nvCxnSpPr>
          <p:spPr bwMode="auto">
            <a:xfrm>
              <a:off x="6958839" y="4780699"/>
              <a:ext cx="1032555" cy="0"/>
            </a:xfrm>
            <a:prstGeom prst="straightConnector1">
              <a:avLst/>
            </a:prstGeom>
            <a:ln w="38100">
              <a:solidFill>
                <a:srgbClr val="FF0000"/>
              </a:solidFill>
              <a:headEnd type="none" w="med" len="med"/>
              <a:tailEnd type="arrow"/>
            </a:ln>
            <a:effectLst/>
          </p:spPr>
          <p:style>
            <a:lnRef idx="2">
              <a:schemeClr val="dk1"/>
            </a:lnRef>
            <a:fillRef idx="0">
              <a:schemeClr val="dk1"/>
            </a:fillRef>
            <a:effectRef idx="1">
              <a:schemeClr val="dk1"/>
            </a:effectRef>
            <a:fontRef idx="minor">
              <a:schemeClr val="tx1"/>
            </a:fontRef>
          </p:style>
        </p:cxnSp>
        <p:grpSp>
          <p:nvGrpSpPr>
            <p:cNvPr id="11" name="Group 10"/>
            <p:cNvGrpSpPr>
              <a:grpSpLocks noChangeAspect="1"/>
            </p:cNvGrpSpPr>
            <p:nvPr/>
          </p:nvGrpSpPr>
          <p:grpSpPr>
            <a:xfrm>
              <a:off x="6068028" y="4471620"/>
              <a:ext cx="697507" cy="618158"/>
              <a:chOff x="5345113" y="3798888"/>
              <a:chExt cx="431799" cy="345296"/>
            </a:xfrm>
          </p:grpSpPr>
          <p:sp>
            <p:nvSpPr>
              <p:cNvPr id="12" name="Freeform 11"/>
              <p:cNvSpPr>
                <a:spLocks noEditPoints="1"/>
              </p:cNvSpPr>
              <p:nvPr/>
            </p:nvSpPr>
            <p:spPr bwMode="auto">
              <a:xfrm>
                <a:off x="5345113" y="3947334"/>
                <a:ext cx="193675" cy="196850"/>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rgbClr val="FF9900"/>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3" name="Freeform 12"/>
              <p:cNvSpPr>
                <a:spLocks noEditPoints="1"/>
              </p:cNvSpPr>
              <p:nvPr/>
            </p:nvSpPr>
            <p:spPr bwMode="auto">
              <a:xfrm>
                <a:off x="5500687" y="3798888"/>
                <a:ext cx="276225" cy="276225"/>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grpSp>
      </p:grpSp>
    </p:spTree>
    <p:custDataLst>
      <p:tags r:id="rId1"/>
    </p:custDataLst>
    <p:extLst>
      <p:ext uri="{BB962C8B-B14F-4D97-AF65-F5344CB8AC3E}">
        <p14:creationId xmlns:p14="http://schemas.microsoft.com/office/powerpoint/2010/main" val="1700233621"/>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58B209-4E6F-412E-BA33-6903529DB20C}"/>
              </a:ext>
            </a:extLst>
          </p:cNvPr>
          <p:cNvSpPr>
            <a:spLocks noGrp="1"/>
          </p:cNvSpPr>
          <p:nvPr>
            <p:ph type="ctrTitle" sz="quarter"/>
          </p:nvPr>
        </p:nvSpPr>
        <p:spPr/>
        <p:txBody>
          <a:bodyPr/>
          <a:lstStyle/>
          <a:p>
            <a:r>
              <a:rPr lang="en-IN" dirty="0"/>
              <a:t>Creating and managing an Azure AD tenant</a:t>
            </a:r>
            <a:endParaRPr lang="en-US" dirty="0"/>
          </a:p>
        </p:txBody>
      </p:sp>
      <p:sp>
        <p:nvSpPr>
          <p:cNvPr id="4" name="Subtitle 3">
            <a:extLst>
              <a:ext uri="{FF2B5EF4-FFF2-40B4-BE49-F238E27FC236}">
                <a16:creationId xmlns:a16="http://schemas.microsoft.com/office/drawing/2014/main" id="{7D07E0F1-6D44-4173-AA7B-25558381481B}"/>
              </a:ext>
            </a:extLst>
          </p:cNvPr>
          <p:cNvSpPr>
            <a:spLocks noGrp="1"/>
          </p:cNvSpPr>
          <p:nvPr>
            <p:ph type="subTitle" sz="quarter" idx="1"/>
          </p:nvPr>
        </p:nvSpPr>
        <p:spPr>
          <a:xfrm>
            <a:off x="4914123" y="1625600"/>
            <a:ext cx="7054357" cy="4207275"/>
          </a:xfrm>
        </p:spPr>
        <p:txBody>
          <a:bodyPr/>
          <a:lstStyle/>
          <a:p>
            <a:r>
              <a:rPr lang="en-US" sz="2800" dirty="0"/>
              <a:t>Create an Azure AD tenant, assign to it a custom domain, and view the verification DNS records</a:t>
            </a:r>
          </a:p>
          <a:p>
            <a:r>
              <a:rPr lang="en-US" sz="2800" dirty="0"/>
              <a:t>Associate an Azure AD instance with the current Azure subscription</a:t>
            </a:r>
          </a:p>
          <a:p>
            <a:r>
              <a:rPr lang="en-US" sz="2800" dirty="0"/>
              <a:t>Create an Azure AD user account</a:t>
            </a:r>
          </a:p>
          <a:p>
            <a:r>
              <a:rPr lang="en-US" sz="2800" dirty="0"/>
              <a:t>Grant an Azure AD user administrative access to an Azure subscription</a:t>
            </a:r>
          </a:p>
          <a:p>
            <a:endParaRPr lang="en-US" sz="2800" dirty="0"/>
          </a:p>
        </p:txBody>
      </p:sp>
      <p:sp>
        <p:nvSpPr>
          <p:cNvPr id="5" name="Text Placeholder 4">
            <a:extLst>
              <a:ext uri="{FF2B5EF4-FFF2-40B4-BE49-F238E27FC236}">
                <a16:creationId xmlns:a16="http://schemas.microsoft.com/office/drawing/2014/main" id="{652FC8F6-9C61-42CD-90A4-1EBDD2FB7210}"/>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80B11388-CFF3-4CFC-99E3-D2D9B375268C}"/>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3846168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 FS and Azure AD</a:t>
            </a:r>
          </a:p>
        </p:txBody>
      </p:sp>
      <p:pic>
        <p:nvPicPr>
          <p:cNvPr id="3"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401581" y="1599357"/>
            <a:ext cx="556403" cy="103531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4937931" y="3958527"/>
            <a:ext cx="1365052" cy="742802"/>
            <a:chOff x="855888" y="4159869"/>
            <a:chExt cx="1139268" cy="619941"/>
          </a:xfrm>
        </p:grpSpPr>
        <p:pic>
          <p:nvPicPr>
            <p:cNvPr id="5"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41826" y="4159869"/>
              <a:ext cx="953330" cy="5852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855888" y="4223926"/>
              <a:ext cx="549130" cy="555884"/>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5"/>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4727849" y="2621069"/>
            <a:ext cx="1801965" cy="10253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709983" y="2911603"/>
            <a:ext cx="556403" cy="10353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9014310" y="2377547"/>
            <a:ext cx="1470653" cy="83679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descr="The seventh click depicts the AD DS domain controller authenticating the user, and then sending the successful authentication message back to the federation server."/>
          <p:cNvCxnSpPr/>
          <p:nvPr/>
        </p:nvCxnSpPr>
        <p:spPr bwMode="auto">
          <a:xfrm>
            <a:off x="2948514" y="2543240"/>
            <a:ext cx="680162" cy="656907"/>
          </a:xfrm>
          <a:prstGeom prst="straightConnector1">
            <a:avLst/>
          </a:prstGeom>
          <a:ln>
            <a:solidFill>
              <a:srgbClr val="FF0000"/>
            </a:solidFill>
            <a:headEnd type="none" w="med" len="med"/>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descr="The sixth click depicts that if the user is logged on to the on-premises AD DS domain, the federation server will automatically request the AD DS authentication based on the user’s existing Kerberos ticket. Otherwise, the user will be prompted to authenticate with the on-premises AD DS. "/>
          <p:cNvCxnSpPr/>
          <p:nvPr/>
        </p:nvCxnSpPr>
        <p:spPr bwMode="auto">
          <a:xfrm flipH="1" flipV="1">
            <a:off x="3080931" y="2205977"/>
            <a:ext cx="690090" cy="652937"/>
          </a:xfrm>
          <a:prstGeom prst="straightConnector1">
            <a:avLst/>
          </a:prstGeom>
          <a:ln>
            <a:solidFill>
              <a:srgbClr val="FF0000"/>
            </a:solidFill>
            <a:headEnd type="none" w="med" len="med"/>
            <a:tailEnd type="arrow"/>
          </a:ln>
          <a:effectLst/>
        </p:spPr>
        <p:style>
          <a:lnRef idx="2">
            <a:schemeClr val="dk1"/>
          </a:lnRef>
          <a:fillRef idx="0">
            <a:schemeClr val="dk1"/>
          </a:fillRef>
          <a:effectRef idx="1">
            <a:schemeClr val="dk1"/>
          </a:effectRef>
          <a:fontRef idx="minor">
            <a:schemeClr val="tx1"/>
          </a:fontRef>
        </p:style>
      </p:cxnSp>
      <p:cxnSp>
        <p:nvCxnSpPr>
          <p:cNvPr id="13" name="Straight Arrow Connector 12" descr="The eighth click depicts the federation server creating the claim for the user based on the rules defined as part of Active Directory Federation Services (AD FS) configuration. The claims data is placed in a digitally signed security token and forwarded to the user’s browser. "/>
          <p:cNvCxnSpPr/>
          <p:nvPr/>
        </p:nvCxnSpPr>
        <p:spPr bwMode="auto">
          <a:xfrm>
            <a:off x="4153595" y="3946382"/>
            <a:ext cx="642374" cy="575452"/>
          </a:xfrm>
          <a:prstGeom prst="straightConnector1">
            <a:avLst/>
          </a:prstGeom>
          <a:ln>
            <a:solidFill>
              <a:srgbClr val="FF0000"/>
            </a:solidFill>
            <a:headEnd type="none" w="med" len="med"/>
            <a:tailEnd type="arrow"/>
          </a:ln>
          <a:effectLst/>
        </p:spPr>
        <p:style>
          <a:lnRef idx="2">
            <a:schemeClr val="dk1"/>
          </a:lnRef>
          <a:fillRef idx="0">
            <a:schemeClr val="dk1"/>
          </a:fillRef>
          <a:effectRef idx="1">
            <a:schemeClr val="dk1"/>
          </a:effectRef>
          <a:fontRef idx="minor">
            <a:schemeClr val="tx1"/>
          </a:fontRef>
        </p:style>
      </p:cxnSp>
      <p:cxnSp>
        <p:nvCxnSpPr>
          <p:cNvPr id="14" name="Straight Arrow Connector 13" descr="The fifth click depicts the user’s browser sending an HTTPS request to the on-premises federation server. "/>
          <p:cNvCxnSpPr/>
          <p:nvPr/>
        </p:nvCxnSpPr>
        <p:spPr bwMode="auto">
          <a:xfrm flipH="1" flipV="1">
            <a:off x="4279975" y="3607435"/>
            <a:ext cx="657956" cy="576079"/>
          </a:xfrm>
          <a:prstGeom prst="straightConnector1">
            <a:avLst/>
          </a:prstGeom>
          <a:ln>
            <a:solidFill>
              <a:srgbClr val="FF0000"/>
            </a:solidFill>
            <a:headEnd type="none" w="med" len="med"/>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descr="The fourth click depicts that if the user’s Azure AD account represents a federated identity, the user’s browser is redirected again to the on-premises federation server. "/>
          <p:cNvCxnSpPr/>
          <p:nvPr/>
        </p:nvCxnSpPr>
        <p:spPr bwMode="auto">
          <a:xfrm flipH="1">
            <a:off x="6284243" y="3027958"/>
            <a:ext cx="2164458" cy="852488"/>
          </a:xfrm>
          <a:prstGeom prst="straightConnector1">
            <a:avLst/>
          </a:prstGeom>
          <a:ln>
            <a:solidFill>
              <a:srgbClr val="FF0000"/>
            </a:solidFill>
            <a:headEnd type="none" w="med" len="med"/>
            <a:tailEnd type="arrow"/>
          </a:ln>
          <a:effectLst/>
        </p:spPr>
        <p:style>
          <a:lnRef idx="2">
            <a:schemeClr val="dk1"/>
          </a:lnRef>
          <a:fillRef idx="0">
            <a:schemeClr val="dk1"/>
          </a:fillRef>
          <a:effectRef idx="1">
            <a:schemeClr val="dk1"/>
          </a:effectRef>
          <a:fontRef idx="minor">
            <a:schemeClr val="tx1"/>
          </a:fontRef>
        </p:style>
      </p:cxnSp>
      <p:cxnSp>
        <p:nvCxnSpPr>
          <p:cNvPr id="16" name="Straight Arrow Connector 15" descr="The third click depicts the user’s browser sending an HTTPS authentication request to the Azure AD instance. "/>
          <p:cNvCxnSpPr/>
          <p:nvPr/>
        </p:nvCxnSpPr>
        <p:spPr bwMode="auto">
          <a:xfrm flipV="1">
            <a:off x="6470796" y="3330520"/>
            <a:ext cx="2125581" cy="846956"/>
          </a:xfrm>
          <a:prstGeom prst="straightConnector1">
            <a:avLst/>
          </a:prstGeom>
          <a:ln>
            <a:solidFill>
              <a:srgbClr val="FF0000"/>
            </a:solidFill>
            <a:headEnd type="none" w="med" len="med"/>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descr="The second click depicts the SaaS application determining that the user belongs to an integrated Azure AD instance. The SaaS application provider redirects the user to the user’s Azure AD instance."/>
          <p:cNvCxnSpPr/>
          <p:nvPr/>
        </p:nvCxnSpPr>
        <p:spPr bwMode="auto">
          <a:xfrm flipH="1" flipV="1">
            <a:off x="6302983" y="4575125"/>
            <a:ext cx="2602920" cy="517915"/>
          </a:xfrm>
          <a:prstGeom prst="straightConnector1">
            <a:avLst/>
          </a:prstGeom>
          <a:ln>
            <a:solidFill>
              <a:srgbClr val="FF0000"/>
            </a:solidFill>
            <a:headEnd type="none" w="med" len="med"/>
            <a:tailEnd type="arrow"/>
          </a:ln>
          <a:effectLst/>
        </p:spPr>
        <p:style>
          <a:lnRef idx="2">
            <a:schemeClr val="dk1"/>
          </a:lnRef>
          <a:fillRef idx="0">
            <a:schemeClr val="dk1"/>
          </a:fillRef>
          <a:effectRef idx="1">
            <a:schemeClr val="dk1"/>
          </a:effectRef>
          <a:fontRef idx="minor">
            <a:schemeClr val="tx1"/>
          </a:fontRef>
        </p:style>
      </p:cxnSp>
      <p:cxnSp>
        <p:nvCxnSpPr>
          <p:cNvPr id="18" name="Straight Arrow Connector 17" descr="This is an animation slide with 11 clicks. The first click depicts the user opening a web browser and sending an HTTPS request to the SaaS application. &#10;"/>
          <p:cNvCxnSpPr/>
          <p:nvPr/>
        </p:nvCxnSpPr>
        <p:spPr bwMode="auto">
          <a:xfrm>
            <a:off x="6301125" y="4944744"/>
            <a:ext cx="2529302" cy="540812"/>
          </a:xfrm>
          <a:prstGeom prst="straightConnector1">
            <a:avLst/>
          </a:prstGeom>
          <a:ln>
            <a:solidFill>
              <a:srgbClr val="FF0000"/>
            </a:solidFill>
            <a:headEnd type="none" w="med" len="med"/>
            <a:tailEnd type="arrow"/>
          </a:ln>
          <a:effectLst/>
        </p:spPr>
        <p:style>
          <a:lnRef idx="2">
            <a:schemeClr val="dk1"/>
          </a:lnRef>
          <a:fillRef idx="0">
            <a:schemeClr val="dk1"/>
          </a:fillRef>
          <a:effectRef idx="1">
            <a:schemeClr val="dk1"/>
          </a:effectRef>
          <a:fontRef idx="minor">
            <a:schemeClr val="tx1"/>
          </a:fontRef>
        </p:style>
      </p:cxnSp>
      <p:cxnSp>
        <p:nvCxnSpPr>
          <p:cNvPr id="19" name="Curved Connector 18"/>
          <p:cNvCxnSpPr/>
          <p:nvPr/>
        </p:nvCxnSpPr>
        <p:spPr bwMode="auto">
          <a:xfrm>
            <a:off x="8448701" y="2177469"/>
            <a:ext cx="914400" cy="914400"/>
          </a:xfrm>
          <a:prstGeom prst="curvedConnector3">
            <a:avLst/>
          </a:prstGeom>
          <a:gradFill rotWithShape="1">
            <a:gsLst>
              <a:gs pos="0">
                <a:srgbClr val="E4CD9A"/>
              </a:gs>
              <a:gs pos="100000">
                <a:srgbClr val="EEEFD7"/>
              </a:gs>
            </a:gsLst>
            <a:lin ang="2700000" scaled="1"/>
          </a:gradFill>
          <a:ln w="9525" cap="flat" cmpd="sng" algn="ctr">
            <a:noFill/>
            <a:prstDash val="solid"/>
            <a:round/>
            <a:headEnd type="none" w="med" len="med"/>
            <a:tailEnd type="arrow"/>
          </a:ln>
          <a:effectLst>
            <a:outerShdw dist="35921" dir="2700000" algn="ctr" rotWithShape="0">
              <a:srgbClr val="AFAFAF"/>
            </a:outerShdw>
          </a:effectLst>
        </p:spPr>
      </p:cxnSp>
      <p:cxnSp>
        <p:nvCxnSpPr>
          <p:cNvPr id="20" name="Straight Arrow Connector 19"/>
          <p:cNvCxnSpPr/>
          <p:nvPr/>
        </p:nvCxnSpPr>
        <p:spPr bwMode="auto">
          <a:xfrm flipH="1">
            <a:off x="4132312" y="2489586"/>
            <a:ext cx="2971800" cy="0"/>
          </a:xfrm>
          <a:prstGeom prst="straightConnector1">
            <a:avLst/>
          </a:prstGeom>
          <a:ln>
            <a:solidFill>
              <a:srgbClr val="FF0000"/>
            </a:solidFill>
            <a:prstDash val="dash"/>
            <a:headEnd type="none" w="med" len="med"/>
            <a:tailEnd type="arrow"/>
          </a:ln>
          <a:effectLst/>
        </p:spPr>
        <p:style>
          <a:lnRef idx="3">
            <a:schemeClr val="dk1"/>
          </a:lnRef>
          <a:fillRef idx="0">
            <a:schemeClr val="dk1"/>
          </a:fillRef>
          <a:effectRef idx="2">
            <a:schemeClr val="dk1"/>
          </a:effectRef>
          <a:fontRef idx="minor">
            <a:schemeClr val="tx1"/>
          </a:fontRef>
        </p:style>
      </p:cxnSp>
      <p:sp>
        <p:nvSpPr>
          <p:cNvPr id="23" name="Rectangle 178"/>
          <p:cNvSpPr>
            <a:spLocks noChangeArrowheads="1"/>
          </p:cNvSpPr>
          <p:nvPr/>
        </p:nvSpPr>
        <p:spPr bwMode="auto">
          <a:xfrm>
            <a:off x="4850457" y="4875956"/>
            <a:ext cx="13081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GB" dirty="0">
                <a:solidFill>
                  <a:srgbClr val="000000"/>
                </a:solidFill>
                <a:latin typeface="Segoe UI" panose="020B0502040204020203" pitchFamily="34" charset="0"/>
                <a:ea typeface="Segoe UI" panose="020B0502040204020203" pitchFamily="34" charset="0"/>
                <a:cs typeface="Segoe UI" panose="020B0502040204020203" pitchFamily="34" charset="0"/>
              </a:rPr>
              <a:t>Client computer</a:t>
            </a:r>
          </a:p>
        </p:txBody>
      </p:sp>
      <p:sp>
        <p:nvSpPr>
          <p:cNvPr id="24" name="Rectangle 233"/>
          <p:cNvSpPr>
            <a:spLocks noChangeArrowheads="1"/>
          </p:cNvSpPr>
          <p:nvPr/>
        </p:nvSpPr>
        <p:spPr bwMode="auto">
          <a:xfrm>
            <a:off x="8905904" y="4677439"/>
            <a:ext cx="16687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GB" dirty="0">
                <a:solidFill>
                  <a:srgbClr val="000000"/>
                </a:solidFill>
                <a:latin typeface="Segoe UI" panose="020B0502040204020203" pitchFamily="34" charset="0"/>
                <a:ea typeface="Segoe UI" panose="020B0502040204020203" pitchFamily="34" charset="0"/>
                <a:cs typeface="Segoe UI" panose="020B0502040204020203" pitchFamily="34" charset="0"/>
              </a:rPr>
              <a:t>SaaS application</a:t>
            </a:r>
          </a:p>
        </p:txBody>
      </p:sp>
      <p:sp>
        <p:nvSpPr>
          <p:cNvPr id="25" name="Rectangle 289"/>
          <p:cNvSpPr>
            <a:spLocks noChangeArrowheads="1"/>
          </p:cNvSpPr>
          <p:nvPr/>
        </p:nvSpPr>
        <p:spPr bwMode="auto">
          <a:xfrm>
            <a:off x="3431705" y="2633602"/>
            <a:ext cx="13468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GB" sz="1600" dirty="0">
                <a:solidFill>
                  <a:srgbClr val="000000"/>
                </a:solidFill>
                <a:latin typeface="Segoe UI" panose="020B0502040204020203" pitchFamily="34" charset="0"/>
                <a:ea typeface="Segoe UI" panose="020B0502040204020203" pitchFamily="34" charset="0"/>
                <a:cs typeface="Segoe UI" panose="020B0502040204020203" pitchFamily="34" charset="0"/>
              </a:rPr>
              <a:t>AD FS</a:t>
            </a:r>
          </a:p>
          <a:p>
            <a:endParaRPr lang="en-GB" b="1"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27" name="Rectangle 418"/>
          <p:cNvSpPr>
            <a:spLocks noChangeArrowheads="1"/>
          </p:cNvSpPr>
          <p:nvPr/>
        </p:nvSpPr>
        <p:spPr bwMode="auto">
          <a:xfrm>
            <a:off x="1894668" y="1049426"/>
            <a:ext cx="160904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GB" dirty="0">
                <a:solidFill>
                  <a:srgbClr val="000000"/>
                </a:solidFill>
                <a:latin typeface="Segoe UI" panose="020B0502040204020203" pitchFamily="34" charset="0"/>
                <a:ea typeface="Segoe UI" panose="020B0502040204020203" pitchFamily="34" charset="0"/>
                <a:cs typeface="Segoe UI" panose="020B0502040204020203" pitchFamily="34" charset="0"/>
              </a:rPr>
              <a:t>AD DS domain controller</a:t>
            </a:r>
          </a:p>
        </p:txBody>
      </p:sp>
      <p:sp>
        <p:nvSpPr>
          <p:cNvPr id="28" name="TextBox 27"/>
          <p:cNvSpPr txBox="1"/>
          <p:nvPr/>
        </p:nvSpPr>
        <p:spPr>
          <a:xfrm>
            <a:off x="4675617" y="2120254"/>
            <a:ext cx="1797287" cy="369332"/>
          </a:xfrm>
          <a:prstGeom prst="rect">
            <a:avLst/>
          </a:prstGeom>
          <a:noFill/>
        </p:spPr>
        <p:txBody>
          <a:bodyPr wrap="none" rtlCol="0">
            <a:spAutoFit/>
          </a:bodyPr>
          <a:lstStyle/>
          <a:p>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Federation trust</a:t>
            </a:r>
          </a:p>
        </p:txBody>
      </p:sp>
      <p:sp>
        <p:nvSpPr>
          <p:cNvPr id="29" name="TextBox 28" descr="The seventh click depicts the AD DS domain controller authenticating the user, and then sending the successful authentication message back to the federation server."/>
          <p:cNvSpPr txBox="1"/>
          <p:nvPr/>
        </p:nvSpPr>
        <p:spPr>
          <a:xfrm>
            <a:off x="3014681" y="2857102"/>
            <a:ext cx="309700" cy="369332"/>
          </a:xfrm>
          <a:prstGeom prst="rect">
            <a:avLst/>
          </a:prstGeom>
          <a:noFill/>
        </p:spPr>
        <p:txBody>
          <a:bodyPr wrap="none" rtlCol="0">
            <a:spAutoFit/>
          </a:bodyPr>
          <a:lstStyle/>
          <a:p>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7</a:t>
            </a:r>
          </a:p>
        </p:txBody>
      </p:sp>
      <p:sp>
        <p:nvSpPr>
          <p:cNvPr id="30" name="TextBox 29" descr="The sixth click depicts that if the user is logged on to the on-premises AD DS domain, the federation server will automatically request the AD DS authentication based on the user’s existing Kerberos ticket. Otherwise, the user will be prompted to authenticate with the on-premises AD DS. "/>
          <p:cNvSpPr txBox="1"/>
          <p:nvPr/>
        </p:nvSpPr>
        <p:spPr>
          <a:xfrm>
            <a:off x="3324381" y="2213991"/>
            <a:ext cx="309700" cy="369332"/>
          </a:xfrm>
          <a:prstGeom prst="rect">
            <a:avLst/>
          </a:prstGeom>
          <a:noFill/>
        </p:spPr>
        <p:txBody>
          <a:bodyPr wrap="none" rtlCol="0">
            <a:spAutoFit/>
          </a:bodyPr>
          <a:lstStyle/>
          <a:p>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6</a:t>
            </a:r>
          </a:p>
        </p:txBody>
      </p:sp>
      <p:sp>
        <p:nvSpPr>
          <p:cNvPr id="31" name="TextBox 30" descr="The eighth click depicts the federation server creating the claim for the user based on the rules defined as part of Active Directory Federation Services (AD FS) configuration. The claims data is placed in a digitally signed security token and forwarded to the user’s browser. "/>
          <p:cNvSpPr txBox="1"/>
          <p:nvPr/>
        </p:nvSpPr>
        <p:spPr>
          <a:xfrm>
            <a:off x="4186100" y="4205792"/>
            <a:ext cx="309700" cy="369332"/>
          </a:xfrm>
          <a:prstGeom prst="rect">
            <a:avLst/>
          </a:prstGeom>
          <a:noFill/>
        </p:spPr>
        <p:txBody>
          <a:bodyPr wrap="none" rtlCol="0">
            <a:spAutoFit/>
          </a:bodyPr>
          <a:lstStyle/>
          <a:p>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8</a:t>
            </a:r>
          </a:p>
        </p:txBody>
      </p:sp>
      <p:sp>
        <p:nvSpPr>
          <p:cNvPr id="33" name="TextBox 32" descr="The fourth click depicts that if the user’s Azure AD account represents a federated identity, the user’s browser is redirected again to the on-premises federation server. "/>
          <p:cNvSpPr txBox="1"/>
          <p:nvPr/>
        </p:nvSpPr>
        <p:spPr>
          <a:xfrm>
            <a:off x="7072876" y="3136428"/>
            <a:ext cx="309700" cy="369332"/>
          </a:xfrm>
          <a:prstGeom prst="rect">
            <a:avLst/>
          </a:prstGeom>
          <a:noFill/>
        </p:spPr>
        <p:txBody>
          <a:bodyPr wrap="none" rtlCol="0">
            <a:spAutoFit/>
          </a:bodyPr>
          <a:lstStyle/>
          <a:p>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4</a:t>
            </a:r>
          </a:p>
        </p:txBody>
      </p:sp>
      <p:sp>
        <p:nvSpPr>
          <p:cNvPr id="34" name="TextBox 33" descr="The tenth click depicts Azure AD verifying the validity of the AD FS security token based on the existing federation trust. It creates a new token for the purpose of accessing the SaaS application, and sends it back to the user’s browser. "/>
          <p:cNvSpPr txBox="1"/>
          <p:nvPr/>
        </p:nvSpPr>
        <p:spPr>
          <a:xfrm>
            <a:off x="7605061" y="2894756"/>
            <a:ext cx="434734" cy="369332"/>
          </a:xfrm>
          <a:prstGeom prst="rect">
            <a:avLst/>
          </a:prstGeom>
          <a:noFill/>
        </p:spPr>
        <p:txBody>
          <a:bodyPr wrap="none" rtlCol="0">
            <a:spAutoFit/>
          </a:bodyPr>
          <a:lstStyle/>
          <a:p>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10</a:t>
            </a:r>
          </a:p>
        </p:txBody>
      </p:sp>
      <p:sp>
        <p:nvSpPr>
          <p:cNvPr id="35" name="TextBox 34" descr="The third click depicts the user’s browser sending an HTTPS authentication request to the Azure AD instance. "/>
          <p:cNvSpPr txBox="1"/>
          <p:nvPr/>
        </p:nvSpPr>
        <p:spPr>
          <a:xfrm>
            <a:off x="7350310" y="3822228"/>
            <a:ext cx="309700" cy="369332"/>
          </a:xfrm>
          <a:prstGeom prst="rect">
            <a:avLst/>
          </a:prstGeom>
          <a:noFill/>
        </p:spPr>
        <p:txBody>
          <a:bodyPr wrap="none" rtlCol="0">
            <a:spAutoFit/>
          </a:bodyPr>
          <a:lstStyle/>
          <a:p>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3</a:t>
            </a:r>
          </a:p>
        </p:txBody>
      </p:sp>
      <p:sp>
        <p:nvSpPr>
          <p:cNvPr id="36" name="TextBox 35" descr="The ninth click depicts the user’s browser forwarding the security token containing claims to Azure AD."/>
          <p:cNvSpPr txBox="1"/>
          <p:nvPr/>
        </p:nvSpPr>
        <p:spPr>
          <a:xfrm>
            <a:off x="7882495" y="3580556"/>
            <a:ext cx="309700" cy="369332"/>
          </a:xfrm>
          <a:prstGeom prst="rect">
            <a:avLst/>
          </a:prstGeom>
          <a:noFill/>
        </p:spPr>
        <p:txBody>
          <a:bodyPr wrap="none" rtlCol="0">
            <a:spAutoFit/>
          </a:bodyPr>
          <a:lstStyle/>
          <a:p>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9</a:t>
            </a:r>
          </a:p>
        </p:txBody>
      </p:sp>
      <p:sp>
        <p:nvSpPr>
          <p:cNvPr id="37" name="TextBox 36" descr="The second click depicts the SaaS application determining that the user belongs to an integrated Azure AD instance. The SaaS application provider redirects the user to the user’s Azure AD instance."/>
          <p:cNvSpPr txBox="1"/>
          <p:nvPr/>
        </p:nvSpPr>
        <p:spPr>
          <a:xfrm>
            <a:off x="7099803" y="4369434"/>
            <a:ext cx="309700" cy="369332"/>
          </a:xfrm>
          <a:prstGeom prst="rect">
            <a:avLst/>
          </a:prstGeom>
          <a:noFill/>
        </p:spPr>
        <p:txBody>
          <a:bodyPr wrap="none" rtlCol="0">
            <a:spAutoFit/>
          </a:bodyPr>
          <a:lstStyle/>
          <a:p>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2</a:t>
            </a:r>
          </a:p>
        </p:txBody>
      </p:sp>
      <p:sp>
        <p:nvSpPr>
          <p:cNvPr id="38" name="TextBox 37" descr="The eleventh click depicts the user using the Azure AD–issued token to access the SaaS application. &#10;"/>
          <p:cNvSpPr txBox="1"/>
          <p:nvPr/>
        </p:nvSpPr>
        <p:spPr>
          <a:xfrm>
            <a:off x="7391400" y="5283834"/>
            <a:ext cx="434734" cy="369332"/>
          </a:xfrm>
          <a:prstGeom prst="rect">
            <a:avLst/>
          </a:prstGeom>
          <a:noFill/>
        </p:spPr>
        <p:txBody>
          <a:bodyPr wrap="none" rtlCol="0">
            <a:spAutoFit/>
          </a:bodyPr>
          <a:lstStyle/>
          <a:p>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11</a:t>
            </a:r>
          </a:p>
        </p:txBody>
      </p:sp>
      <p:sp>
        <p:nvSpPr>
          <p:cNvPr id="39" name="TextBox 38" descr="This is an animation slide with 11 clicks. The first click depicts the user opening a web browser and sending an HTTPS request to the SaaS application. &#10;"/>
          <p:cNvSpPr txBox="1"/>
          <p:nvPr/>
        </p:nvSpPr>
        <p:spPr>
          <a:xfrm>
            <a:off x="6934200" y="5207634"/>
            <a:ext cx="309700" cy="369332"/>
          </a:xfrm>
          <a:prstGeom prst="rect">
            <a:avLst/>
          </a:prstGeom>
          <a:noFill/>
        </p:spPr>
        <p:txBody>
          <a:bodyPr wrap="none" rtlCol="0">
            <a:spAutoFit/>
          </a:bodyPr>
          <a:lstStyle/>
          <a:p>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1</a:t>
            </a:r>
          </a:p>
        </p:txBody>
      </p:sp>
      <p:grpSp>
        <p:nvGrpSpPr>
          <p:cNvPr id="40" name="Group 39" descr="The eleventh click depicts the user using the Azure AD–issued token to access the SaaS application. &#10;"/>
          <p:cNvGrpSpPr/>
          <p:nvPr/>
        </p:nvGrpSpPr>
        <p:grpSpPr>
          <a:xfrm rot="728533">
            <a:off x="6202944" y="5110287"/>
            <a:ext cx="2825877" cy="260263"/>
            <a:chOff x="2000457" y="6096001"/>
            <a:chExt cx="5329010" cy="192224"/>
          </a:xfrm>
        </p:grpSpPr>
        <p:sp>
          <p:nvSpPr>
            <p:cNvPr id="41" name="Rectangle 40"/>
            <p:cNvSpPr/>
            <p:nvPr/>
          </p:nvSpPr>
          <p:spPr bwMode="auto">
            <a:xfrm>
              <a:off x="2000457" y="6096001"/>
              <a:ext cx="5329010" cy="19222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b="1" dirty="0">
                <a:solidFill>
                  <a:srgbClr val="000000"/>
                </a:solidFill>
                <a:latin typeface="Verdana"/>
              </a:endParaRPr>
            </a:p>
          </p:txBody>
        </p:sp>
        <p:cxnSp>
          <p:nvCxnSpPr>
            <p:cNvPr id="42" name="Straight Arrow Connector 41" descr="Build 11 of 11. The Outlook Web App server receives the request and validates the signed tokens. The server issues the client a session cookie indicating that it has authenticated successfully. The user then is granted access to his or her Exchange Server mailbox."/>
            <p:cNvCxnSpPr/>
            <p:nvPr/>
          </p:nvCxnSpPr>
          <p:spPr bwMode="auto">
            <a:xfrm>
              <a:off x="2057400" y="6172200"/>
              <a:ext cx="4966800" cy="1"/>
            </a:xfrm>
            <a:prstGeom prst="straightConnector1">
              <a:avLst/>
            </a:prstGeom>
            <a:ln w="28575">
              <a:solidFill>
                <a:srgbClr val="FF0000"/>
              </a:solidFill>
              <a:headEnd type="none" w="med" len="med"/>
              <a:tailEnd type="arrow"/>
            </a:ln>
            <a:effectLst/>
          </p:spPr>
          <p:style>
            <a:lnRef idx="2">
              <a:schemeClr val="dk1"/>
            </a:lnRef>
            <a:fillRef idx="0">
              <a:schemeClr val="dk1"/>
            </a:fillRef>
            <a:effectRef idx="1">
              <a:schemeClr val="dk1"/>
            </a:effectRef>
            <a:fontRef idx="minor">
              <a:schemeClr val="tx1"/>
            </a:fontRef>
          </p:style>
        </p:cxnSp>
      </p:grpSp>
      <p:grpSp>
        <p:nvGrpSpPr>
          <p:cNvPr id="43" name="Group 42" descr="The ninth click depicts the user’s browser forwarding the security token containing claims to Azure AD."/>
          <p:cNvGrpSpPr/>
          <p:nvPr/>
        </p:nvGrpSpPr>
        <p:grpSpPr>
          <a:xfrm>
            <a:off x="6384436" y="3194098"/>
            <a:ext cx="2719847" cy="990949"/>
            <a:chOff x="1875107" y="3810000"/>
            <a:chExt cx="5539726" cy="2018344"/>
          </a:xfrm>
        </p:grpSpPr>
        <p:sp>
          <p:nvSpPr>
            <p:cNvPr id="44" name="Rectangle 43"/>
            <p:cNvSpPr/>
            <p:nvPr/>
          </p:nvSpPr>
          <p:spPr bwMode="auto">
            <a:xfrm rot="20293789">
              <a:off x="1875107" y="4676992"/>
              <a:ext cx="5539726" cy="221756"/>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b="1" dirty="0">
                <a:solidFill>
                  <a:srgbClr val="000000"/>
                </a:solidFill>
                <a:latin typeface="Verdana"/>
              </a:endParaRPr>
            </a:p>
          </p:txBody>
        </p:sp>
        <p:cxnSp>
          <p:nvCxnSpPr>
            <p:cNvPr id="45" name="Straight Arrow Connector 44"/>
            <p:cNvCxnSpPr/>
            <p:nvPr/>
          </p:nvCxnSpPr>
          <p:spPr bwMode="auto">
            <a:xfrm flipV="1">
              <a:off x="2081866" y="3810000"/>
              <a:ext cx="5065381" cy="2018344"/>
            </a:xfrm>
            <a:prstGeom prst="straightConnector1">
              <a:avLst/>
            </a:prstGeom>
            <a:ln w="28575">
              <a:solidFill>
                <a:srgbClr val="FF0000"/>
              </a:solidFill>
              <a:headEnd type="none" w="med" len="med"/>
              <a:tailEnd type="arrow"/>
            </a:ln>
            <a:effectLst/>
          </p:spPr>
          <p:style>
            <a:lnRef idx="2">
              <a:schemeClr val="dk1"/>
            </a:lnRef>
            <a:fillRef idx="0">
              <a:schemeClr val="dk1"/>
            </a:fillRef>
            <a:effectRef idx="1">
              <a:schemeClr val="dk1"/>
            </a:effectRef>
            <a:fontRef idx="minor">
              <a:schemeClr val="tx1"/>
            </a:fontRef>
          </p:style>
        </p:cxnSp>
      </p:grpSp>
      <p:grpSp>
        <p:nvGrpSpPr>
          <p:cNvPr id="46" name="Group 45" descr="The tenth click depicts Azure AD verifying the validity of the AD FS security token based on the existing federation trust. It creates a new token for the purpose of accessing the SaaS application, and sends it back to the user’s browser. "/>
          <p:cNvGrpSpPr/>
          <p:nvPr/>
        </p:nvGrpSpPr>
        <p:grpSpPr>
          <a:xfrm>
            <a:off x="6143742" y="2835225"/>
            <a:ext cx="2896440" cy="1037374"/>
            <a:chOff x="1824774" y="3578520"/>
            <a:chExt cx="5539726" cy="1984080"/>
          </a:xfrm>
        </p:grpSpPr>
        <p:sp>
          <p:nvSpPr>
            <p:cNvPr id="47" name="Rectangle 46"/>
            <p:cNvSpPr/>
            <p:nvPr/>
          </p:nvSpPr>
          <p:spPr bwMode="auto">
            <a:xfrm rot="20293789">
              <a:off x="1824774" y="4473852"/>
              <a:ext cx="5539726" cy="221756"/>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b="1" dirty="0">
                <a:solidFill>
                  <a:srgbClr val="000000"/>
                </a:solidFill>
                <a:latin typeface="Verdana"/>
              </a:endParaRPr>
            </a:p>
          </p:txBody>
        </p:sp>
        <p:cxnSp>
          <p:nvCxnSpPr>
            <p:cNvPr id="48" name="Straight Arrow Connector 47" descr="Build 10 of 11. The Microsoft Online Services federation server creates and signs a new token that it sends to the client computer, which then sends the token back to the Outlook Web App server."/>
            <p:cNvCxnSpPr/>
            <p:nvPr/>
          </p:nvCxnSpPr>
          <p:spPr bwMode="auto">
            <a:xfrm flipH="1">
              <a:off x="2056176" y="3578520"/>
              <a:ext cx="5037555" cy="1984080"/>
            </a:xfrm>
            <a:prstGeom prst="straightConnector1">
              <a:avLst/>
            </a:prstGeom>
            <a:ln w="28575">
              <a:solidFill>
                <a:srgbClr val="FF0000"/>
              </a:solidFill>
              <a:headEnd type="none" w="med" len="med"/>
              <a:tailEnd type="arrow"/>
            </a:ln>
            <a:effectLst/>
          </p:spPr>
          <p:style>
            <a:lnRef idx="2">
              <a:schemeClr val="dk1"/>
            </a:lnRef>
            <a:fillRef idx="0">
              <a:schemeClr val="dk1"/>
            </a:fillRef>
            <a:effectRef idx="1">
              <a:schemeClr val="dk1"/>
            </a:effectRef>
            <a:fontRef idx="minor">
              <a:schemeClr val="tx1"/>
            </a:fontRef>
          </p:style>
        </p:cxnSp>
      </p:grpSp>
      <p:sp>
        <p:nvSpPr>
          <p:cNvPr id="63" name="Rectangle 62" descr="The fifth click depicts the user’s browser sending an HTTPS request to the on-premises federation server. "/>
          <p:cNvSpPr/>
          <p:nvPr/>
        </p:nvSpPr>
        <p:spPr>
          <a:xfrm>
            <a:off x="4641118" y="3668424"/>
            <a:ext cx="309700" cy="369332"/>
          </a:xfrm>
          <a:prstGeom prst="rect">
            <a:avLst/>
          </a:prstGeom>
        </p:spPr>
        <p:txBody>
          <a:bodyPr wrap="none">
            <a:spAutoFit/>
          </a:bodyPr>
          <a:lstStyle/>
          <a:p>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5</a:t>
            </a:r>
          </a:p>
        </p:txBody>
      </p:sp>
      <p:sp>
        <p:nvSpPr>
          <p:cNvPr id="49" name="Rectangle 178"/>
          <p:cNvSpPr>
            <a:spLocks noChangeArrowheads="1"/>
          </p:cNvSpPr>
          <p:nvPr/>
        </p:nvSpPr>
        <p:spPr bwMode="auto">
          <a:xfrm>
            <a:off x="9024583" y="2746241"/>
            <a:ext cx="13081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GB" dirty="0">
                <a:solidFill>
                  <a:srgbClr val="FFFFFF"/>
                </a:solidFill>
                <a:latin typeface="Segoe UI" panose="020B0502040204020203" pitchFamily="34" charset="0"/>
                <a:ea typeface="Segoe UI" panose="020B0502040204020203" pitchFamily="34" charset="0"/>
                <a:cs typeface="Segoe UI" panose="020B0502040204020203" pitchFamily="34" charset="0"/>
              </a:rPr>
              <a:t>Azure AD</a:t>
            </a:r>
          </a:p>
        </p:txBody>
      </p:sp>
      <p:pic>
        <p:nvPicPr>
          <p:cNvPr id="50" name="Picture 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6974" y="6237313"/>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5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75616" y="6237314"/>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2" name="Group 21"/>
          <p:cNvGrpSpPr/>
          <p:nvPr/>
        </p:nvGrpSpPr>
        <p:grpSpPr>
          <a:xfrm>
            <a:off x="9014310" y="5110484"/>
            <a:ext cx="1474179" cy="838797"/>
            <a:chOff x="7490309" y="5617849"/>
            <a:chExt cx="1474179" cy="838797"/>
          </a:xfrm>
        </p:grpSpPr>
        <p:pic>
          <p:nvPicPr>
            <p:cNvPr id="9"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7490309" y="5617849"/>
              <a:ext cx="1474179" cy="83879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17075" y="5877688"/>
              <a:ext cx="577555" cy="511913"/>
            </a:xfrm>
            <a:prstGeom prst="rect">
              <a:avLst/>
            </a:prstGeom>
          </p:spPr>
        </p:pic>
      </p:grpSp>
    </p:spTree>
    <p:custDataLst>
      <p:tags r:id="rId1"/>
    </p:custDataLst>
    <p:extLst>
      <p:ext uri="{BB962C8B-B14F-4D97-AF65-F5344CB8AC3E}">
        <p14:creationId xmlns:p14="http://schemas.microsoft.com/office/powerpoint/2010/main" val="41666975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3" grpId="0"/>
      <p:bldP spid="34" grpId="0"/>
      <p:bldP spid="35" grpId="0"/>
      <p:bldP spid="36" grpId="0"/>
      <p:bldP spid="37" grpId="0"/>
      <p:bldP spid="38" grpId="0"/>
      <p:bldP spid="39" grpId="0"/>
      <p:bldP spid="63" grpId="0"/>
    </p:bld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Text Placeholder 2"/>
          <p:cNvSpPr>
            <a:spLocks noGrp="1"/>
          </p:cNvSpPr>
          <p:nvPr>
            <p:ph type="body" idx="1"/>
          </p:nvPr>
        </p:nvSpPr>
        <p:spPr/>
        <p:txBody>
          <a:bodyPr/>
          <a:lstStyle/>
          <a:p>
            <a:endParaRPr lang="en-GB" dirty="0"/>
          </a:p>
        </p:txBody>
      </p:sp>
    </p:spTree>
    <p:custDataLst>
      <p:tags r:id="rId1"/>
    </p:custDataLst>
    <p:extLst>
      <p:ext uri="{BB962C8B-B14F-4D97-AF65-F5344CB8AC3E}">
        <p14:creationId xmlns:p14="http://schemas.microsoft.com/office/powerpoint/2010/main" val="13803960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Manage Azure AD authentication</a:t>
            </a:r>
          </a:p>
        </p:txBody>
      </p:sp>
      <p:sp>
        <p:nvSpPr>
          <p:cNvPr id="3" name="Text Placeholder 2"/>
          <p:cNvSpPr>
            <a:spLocks noGrp="1"/>
          </p:cNvSpPr>
          <p:nvPr>
            <p:ph type="body" idx="1"/>
          </p:nvPr>
        </p:nvSpPr>
        <p:spPr/>
        <p:txBody>
          <a:bodyPr/>
          <a:lstStyle/>
          <a:p>
            <a:r>
              <a:rPr lang="en-IN" dirty="0"/>
              <a:t>Multi-Factor Authentication
Demonstration: Configuring and using </a:t>
            </a:r>
            <a:br>
              <a:rPr lang="en-IN" dirty="0"/>
            </a:br>
            <a:r>
              <a:rPr lang="en-IN" dirty="0"/>
              <a:t>Multi-Factor Authentication
SSO via Access Panel
Demonstration: Configure Password-based SSO</a:t>
            </a:r>
            <a:endParaRPr lang="en-GB" dirty="0"/>
          </a:p>
        </p:txBody>
      </p:sp>
    </p:spTree>
    <p:custDataLst>
      <p:tags r:id="rId1"/>
    </p:custDataLst>
    <p:extLst>
      <p:ext uri="{BB962C8B-B14F-4D97-AF65-F5344CB8AC3E}">
        <p14:creationId xmlns:p14="http://schemas.microsoft.com/office/powerpoint/2010/main" val="1908364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Azure portal</a:t>
            </a:r>
          </a:p>
        </p:txBody>
      </p:sp>
      <p:pic>
        <p:nvPicPr>
          <p:cNvPr id="4" name="Picture 3" descr="C:\Users\Admin\AppData\Local\Temp\SNAGHTML1f08317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023087"/>
            <a:ext cx="9135514" cy="55963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AF00445-297F-410F-9173-0114EC34D5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9728" y="-113475"/>
            <a:ext cx="2158845" cy="967610"/>
          </a:xfrm>
          <a:prstGeom prst="rect">
            <a:avLst/>
          </a:prstGeom>
        </p:spPr>
      </p:pic>
    </p:spTree>
    <p:extLst>
      <p:ext uri="{BB962C8B-B14F-4D97-AF65-F5344CB8AC3E}">
        <p14:creationId xmlns:p14="http://schemas.microsoft.com/office/powerpoint/2010/main" val="20023937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Multi-Factor Authentication</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GB" dirty="0">
                <a:solidFill>
                  <a:srgbClr val="000000"/>
                </a:solidFill>
              </a:rPr>
              <a:t>Azure Multi-Factor Authentication adds a second level of authentication:</a:t>
            </a:r>
          </a:p>
          <a:p>
            <a:r>
              <a:rPr lang="en-GB" dirty="0">
                <a:solidFill>
                  <a:srgbClr val="000000"/>
                </a:solidFill>
              </a:rPr>
              <a:t>Text message</a:t>
            </a:r>
          </a:p>
          <a:p>
            <a:endParaRPr lang="en-GB" dirty="0">
              <a:solidFill>
                <a:srgbClr val="000000"/>
              </a:solidFill>
            </a:endParaRPr>
          </a:p>
          <a:p>
            <a:endParaRPr lang="en-GB" dirty="0">
              <a:solidFill>
                <a:srgbClr val="000000"/>
              </a:solidFill>
            </a:endParaRPr>
          </a:p>
          <a:p>
            <a:r>
              <a:rPr lang="en-GB" dirty="0">
                <a:solidFill>
                  <a:srgbClr val="000000"/>
                </a:solidFill>
              </a:rPr>
              <a:t>Phone call</a:t>
            </a:r>
          </a:p>
          <a:p>
            <a:endParaRPr lang="en-GB" dirty="0">
              <a:solidFill>
                <a:srgbClr val="000000"/>
              </a:solidFill>
            </a:endParaRPr>
          </a:p>
          <a:p>
            <a:endParaRPr lang="en-GB" dirty="0">
              <a:solidFill>
                <a:srgbClr val="000000"/>
              </a:solidFill>
            </a:endParaRPr>
          </a:p>
          <a:p>
            <a:r>
              <a:rPr lang="en-GB" dirty="0">
                <a:solidFill>
                  <a:srgbClr val="000000"/>
                </a:solidFill>
              </a:rPr>
              <a:t>Mobile app</a:t>
            </a:r>
          </a:p>
          <a:p>
            <a:pPr marL="0" indent="0">
              <a:buNone/>
            </a:pPr>
            <a:endParaRPr lang="en-GB" dirty="0">
              <a:solidFill>
                <a:srgbClr val="000000"/>
              </a:solidFill>
            </a:endParaRPr>
          </a:p>
          <a:p>
            <a:endParaRPr lang="en-US" dirty="0">
              <a:solidFill>
                <a:srgbClr val="000000"/>
              </a:solidFill>
            </a:endParaRPr>
          </a:p>
        </p:txBody>
      </p:sp>
      <p:grpSp>
        <p:nvGrpSpPr>
          <p:cNvPr id="5" name="Group 4" descr="The slide depicts icons of a phone and text document that represent a text message. Below this are icons of a phone and a person that represent a phone call. Below this are icons of an app and a mobile device that represent a mobile app."/>
          <p:cNvGrpSpPr/>
          <p:nvPr/>
        </p:nvGrpSpPr>
        <p:grpSpPr>
          <a:xfrm>
            <a:off x="5329587" y="1815717"/>
            <a:ext cx="4087123" cy="4534045"/>
            <a:chOff x="3805586" y="1815716"/>
            <a:chExt cx="4087123" cy="4534045"/>
          </a:xfrm>
        </p:grpSpPr>
        <p:pic>
          <p:nvPicPr>
            <p:cNvPr id="6" name="Picture 5"/>
            <p:cNvPicPr>
              <a:picLocks noChangeAspect="1"/>
            </p:cNvPicPr>
            <p:nvPr/>
          </p:nvPicPr>
          <p:blipFill>
            <a:blip r:embed="rId4"/>
            <a:stretch>
              <a:fillRect/>
            </a:stretch>
          </p:blipFill>
          <p:spPr>
            <a:xfrm>
              <a:off x="5137813" y="5206222"/>
              <a:ext cx="2754896" cy="1143539"/>
            </a:xfrm>
            <a:prstGeom prst="rect">
              <a:avLst/>
            </a:prstGeom>
          </p:spPr>
        </p:pic>
        <p:grpSp>
          <p:nvGrpSpPr>
            <p:cNvPr id="7" name="Group 6"/>
            <p:cNvGrpSpPr>
              <a:grpSpLocks noChangeAspect="1"/>
            </p:cNvGrpSpPr>
            <p:nvPr/>
          </p:nvGrpSpPr>
          <p:grpSpPr>
            <a:xfrm>
              <a:off x="3805586" y="5218228"/>
              <a:ext cx="1354332" cy="1119526"/>
              <a:chOff x="6639570" y="1907217"/>
              <a:chExt cx="3200408" cy="2645540"/>
            </a:xfrm>
          </p:grpSpPr>
          <p:grpSp>
            <p:nvGrpSpPr>
              <p:cNvPr id="12" name="Group 11"/>
              <p:cNvGrpSpPr>
                <a:grpSpLocks noChangeAspect="1"/>
              </p:cNvGrpSpPr>
              <p:nvPr/>
            </p:nvGrpSpPr>
            <p:grpSpPr>
              <a:xfrm>
                <a:off x="6639570" y="1907217"/>
                <a:ext cx="3200408" cy="2645540"/>
                <a:chOff x="6219423" y="1886308"/>
                <a:chExt cx="3657610" cy="2752244"/>
              </a:xfrm>
            </p:grpSpPr>
            <p:grpSp>
              <p:nvGrpSpPr>
                <p:cNvPr id="14" name="Group 13"/>
                <p:cNvGrpSpPr/>
                <p:nvPr/>
              </p:nvGrpSpPr>
              <p:grpSpPr>
                <a:xfrm>
                  <a:off x="6219423" y="1886308"/>
                  <a:ext cx="3657610" cy="2752244"/>
                  <a:chOff x="6219422" y="1886308"/>
                  <a:chExt cx="3657610" cy="2752244"/>
                </a:xfrm>
              </p:grpSpPr>
              <p:sp>
                <p:nvSpPr>
                  <p:cNvPr id="16" name="Rectangle 15"/>
                  <p:cNvSpPr/>
                  <p:nvPr/>
                </p:nvSpPr>
                <p:spPr bwMode="auto">
                  <a:xfrm>
                    <a:off x="6219429" y="1895352"/>
                    <a:ext cx="3657603" cy="2743200"/>
                  </a:xfrm>
                  <a:prstGeom prst="rect">
                    <a:avLst/>
                  </a:prstGeom>
                  <a:solidFill>
                    <a:schemeClr val="bg1"/>
                  </a:solidFill>
                  <a:ln w="19050">
                    <a:solidFill>
                      <a:srgbClr val="9B4F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17" name="Rectangle 16"/>
                  <p:cNvSpPr/>
                  <p:nvPr/>
                </p:nvSpPr>
                <p:spPr bwMode="auto">
                  <a:xfrm>
                    <a:off x="6219422" y="1886308"/>
                    <a:ext cx="3657599" cy="457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nvGrpSpPr>
                  <p:cNvPr id="18" name="Group 17"/>
                  <p:cNvGrpSpPr/>
                  <p:nvPr/>
                </p:nvGrpSpPr>
                <p:grpSpPr>
                  <a:xfrm>
                    <a:off x="8580436" y="1996036"/>
                    <a:ext cx="731520" cy="237744"/>
                    <a:chOff x="8580436" y="1996036"/>
                    <a:chExt cx="731520" cy="237744"/>
                  </a:xfrm>
                </p:grpSpPr>
                <p:sp>
                  <p:nvSpPr>
                    <p:cNvPr id="19" name="Rectangle 18"/>
                    <p:cNvSpPr/>
                    <p:nvPr/>
                  </p:nvSpPr>
                  <p:spPr bwMode="auto">
                    <a:xfrm>
                      <a:off x="9037636" y="1996036"/>
                      <a:ext cx="274320" cy="2377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cxnSp>
                  <p:nvCxnSpPr>
                    <p:cNvPr id="20" name="Straight Connector 19"/>
                    <p:cNvCxnSpPr/>
                    <p:nvPr/>
                  </p:nvCxnSpPr>
                  <p:spPr>
                    <a:xfrm>
                      <a:off x="8580436" y="2216461"/>
                      <a:ext cx="274320"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5" name="Straight Connector 14"/>
                <p:cNvCxnSpPr/>
                <p:nvPr/>
              </p:nvCxnSpPr>
              <p:spPr>
                <a:xfrm flipH="1">
                  <a:off x="9494837" y="1990651"/>
                  <a:ext cx="228600" cy="237744"/>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3" name="Straight Connector 12"/>
              <p:cNvCxnSpPr/>
              <p:nvPr/>
            </p:nvCxnSpPr>
            <p:spPr>
              <a:xfrm flipH="1" flipV="1">
                <a:off x="9505559" y="2007514"/>
                <a:ext cx="200025" cy="228527"/>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8" name="Picture 7"/>
            <p:cNvPicPr>
              <a:picLocks noChangeAspect="1"/>
            </p:cNvPicPr>
            <p:nvPr/>
          </p:nvPicPr>
          <p:blipFill>
            <a:blip r:embed="rId5"/>
            <a:stretch>
              <a:fillRect/>
            </a:stretch>
          </p:blipFill>
          <p:spPr>
            <a:xfrm>
              <a:off x="5381225" y="1815716"/>
              <a:ext cx="704431" cy="1388143"/>
            </a:xfrm>
            <a:prstGeom prst="rect">
              <a:avLst/>
            </a:prstGeom>
          </p:spPr>
        </p:pic>
        <p:pic>
          <p:nvPicPr>
            <p:cNvPr id="9" name="Picture 8"/>
            <p:cNvPicPr>
              <a:picLocks noChangeAspect="1"/>
            </p:cNvPicPr>
            <p:nvPr/>
          </p:nvPicPr>
          <p:blipFill>
            <a:blip r:embed="rId5"/>
            <a:stretch>
              <a:fillRect/>
            </a:stretch>
          </p:blipFill>
          <p:spPr>
            <a:xfrm>
              <a:off x="5391134" y="3334500"/>
              <a:ext cx="704431" cy="1388143"/>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4588" y="3426785"/>
              <a:ext cx="1362166" cy="1380450"/>
            </a:xfrm>
            <a:prstGeom prst="rect">
              <a:avLst/>
            </a:prstGeom>
          </p:spPr>
        </p:pic>
        <p:pic>
          <p:nvPicPr>
            <p:cNvPr id="11" name="Picture 10" descr="H:\AVS_Work\Evergreen\MSL_Flash_Object_Library\MSL_PNG_Object_Library\Document_BoxesWritin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6990" y="1824594"/>
              <a:ext cx="810731" cy="132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3939524134"/>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Text Placeholder 2"/>
          <p:cNvSpPr>
            <a:spLocks noGrp="1"/>
          </p:cNvSpPr>
          <p:nvPr>
            <p:ph type="body" idx="1"/>
          </p:nvPr>
        </p:nvSpPr>
        <p:spPr/>
        <p:txBody>
          <a:bodyPr/>
          <a:lstStyle/>
          <a:p>
            <a:endParaRPr lang="en-GB" dirty="0"/>
          </a:p>
        </p:txBody>
      </p:sp>
    </p:spTree>
    <p:custDataLst>
      <p:tags r:id="rId1"/>
    </p:custDataLst>
    <p:extLst>
      <p:ext uri="{BB962C8B-B14F-4D97-AF65-F5344CB8AC3E}">
        <p14:creationId xmlns:p14="http://schemas.microsoft.com/office/powerpoint/2010/main" val="38375914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58B209-4E6F-412E-BA33-6903529DB20C}"/>
              </a:ext>
            </a:extLst>
          </p:cNvPr>
          <p:cNvSpPr>
            <a:spLocks noGrp="1"/>
          </p:cNvSpPr>
          <p:nvPr>
            <p:ph type="ctrTitle" sz="quarter"/>
          </p:nvPr>
        </p:nvSpPr>
        <p:spPr/>
        <p:txBody>
          <a:bodyPr/>
          <a:lstStyle/>
          <a:p>
            <a:r>
              <a:rPr lang="en-IN" dirty="0"/>
              <a:t>Configuring and using </a:t>
            </a:r>
            <a:br>
              <a:rPr lang="en-IN" dirty="0"/>
            </a:br>
            <a:r>
              <a:rPr lang="en-IN" dirty="0"/>
              <a:t>Multi-Factor Authentication</a:t>
            </a:r>
            <a:endParaRPr lang="en-US" dirty="0"/>
          </a:p>
        </p:txBody>
      </p:sp>
      <p:sp>
        <p:nvSpPr>
          <p:cNvPr id="4" name="Subtitle 3">
            <a:extLst>
              <a:ext uri="{FF2B5EF4-FFF2-40B4-BE49-F238E27FC236}">
                <a16:creationId xmlns:a16="http://schemas.microsoft.com/office/drawing/2014/main" id="{7D07E0F1-6D44-4173-AA7B-25558381481B}"/>
              </a:ext>
            </a:extLst>
          </p:cNvPr>
          <p:cNvSpPr>
            <a:spLocks noGrp="1"/>
          </p:cNvSpPr>
          <p:nvPr>
            <p:ph type="subTitle" sz="quarter" idx="1"/>
          </p:nvPr>
        </p:nvSpPr>
        <p:spPr/>
        <p:txBody>
          <a:bodyPr/>
          <a:lstStyle/>
          <a:p>
            <a:r>
              <a:rPr lang="en-US" sz="2800" dirty="0"/>
              <a:t>Enable Multi-Factor Authentication for an </a:t>
            </a:r>
            <a:br>
              <a:rPr lang="en-US" sz="2800" dirty="0"/>
            </a:br>
            <a:r>
              <a:rPr lang="en-US" sz="2800" dirty="0"/>
              <a:t>Azure AD user account</a:t>
            </a:r>
          </a:p>
          <a:p>
            <a:r>
              <a:rPr lang="en-US" sz="2800" dirty="0"/>
              <a:t>Authenticate to the Azure portal as an Azure AD user with Multi-Factor Authentication enabled</a:t>
            </a:r>
          </a:p>
          <a:p>
            <a:endParaRPr lang="en-US" sz="2800" dirty="0"/>
          </a:p>
        </p:txBody>
      </p:sp>
      <p:sp>
        <p:nvSpPr>
          <p:cNvPr id="5" name="Text Placeholder 4">
            <a:extLst>
              <a:ext uri="{FF2B5EF4-FFF2-40B4-BE49-F238E27FC236}">
                <a16:creationId xmlns:a16="http://schemas.microsoft.com/office/drawing/2014/main" id="{652FC8F6-9C61-42CD-90A4-1EBDD2FB7210}"/>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80B11388-CFF3-4CFC-99E3-D2D9B375268C}"/>
              </a:ext>
            </a:extLst>
          </p:cNvPr>
          <p:cNvSpPr>
            <a:spLocks noGrp="1"/>
          </p:cNvSpPr>
          <p:nvPr>
            <p:ph type="body" sz="quarter" idx="11"/>
          </p:nvPr>
        </p:nvSpPr>
        <p:spPr/>
        <p:txBody>
          <a:bodyPr/>
          <a:lstStyle/>
          <a:p>
            <a:r>
              <a:rPr lang="en-GB" u="sng" dirty="0">
                <a:solidFill>
                  <a:srgbClr val="0000FF"/>
                </a:solidFill>
                <a:latin typeface="Arial"/>
                <a:ea typeface="Calibri"/>
                <a:cs typeface="Segoe UI"/>
                <a:hlinkClick r:id="rId3"/>
              </a:rPr>
              <a:t>http://aka.ms/E9ep7z</a:t>
            </a:r>
            <a:r>
              <a:rPr lang="en-GB" dirty="0">
                <a:latin typeface="Arial"/>
                <a:ea typeface="Calibri"/>
                <a:cs typeface="Times New Roman"/>
              </a:rPr>
              <a:t> </a:t>
            </a:r>
            <a:endParaRPr lang="en-US" dirty="0"/>
          </a:p>
        </p:txBody>
      </p:sp>
    </p:spTree>
    <p:extLst>
      <p:ext uri="{BB962C8B-B14F-4D97-AF65-F5344CB8AC3E}">
        <p14:creationId xmlns:p14="http://schemas.microsoft.com/office/powerpoint/2010/main" val="13392648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SSO via Access Panel</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dirty="0">
                <a:solidFill>
                  <a:srgbClr val="000000"/>
                </a:solidFill>
              </a:rPr>
              <a:t>Single Sign-On implementations:</a:t>
            </a:r>
          </a:p>
          <a:p>
            <a:pPr lvl="1"/>
            <a:r>
              <a:rPr lang="en-US" dirty="0">
                <a:solidFill>
                  <a:srgbClr val="000000"/>
                </a:solidFill>
              </a:rPr>
              <a:t>Password-based SSO:</a:t>
            </a:r>
          </a:p>
          <a:p>
            <a:pPr marL="756000" lvl="2"/>
            <a:r>
              <a:rPr lang="en-US" dirty="0">
                <a:solidFill>
                  <a:srgbClr val="000000"/>
                </a:solidFill>
              </a:rPr>
              <a:t>Administrator managed credentials</a:t>
            </a:r>
          </a:p>
          <a:p>
            <a:pPr marL="756000" lvl="2"/>
            <a:r>
              <a:rPr lang="en-US" dirty="0">
                <a:solidFill>
                  <a:srgbClr val="000000"/>
                </a:solidFill>
              </a:rPr>
              <a:t>User managed credentials</a:t>
            </a:r>
          </a:p>
          <a:p>
            <a:pPr lvl="1"/>
            <a:r>
              <a:rPr lang="en-US" dirty="0">
                <a:solidFill>
                  <a:srgbClr val="000000"/>
                </a:solidFill>
              </a:rPr>
              <a:t>Azure AD SSO</a:t>
            </a:r>
          </a:p>
          <a:p>
            <a:pPr lvl="1"/>
            <a:r>
              <a:rPr lang="en-US" dirty="0">
                <a:solidFill>
                  <a:srgbClr val="000000"/>
                </a:solidFill>
              </a:rPr>
              <a:t>Linked SSO</a:t>
            </a:r>
          </a:p>
          <a:p>
            <a:pPr marL="0" indent="0">
              <a:buNone/>
            </a:pPr>
            <a:r>
              <a:rPr lang="en-US" dirty="0">
                <a:solidFill>
                  <a:srgbClr val="000000"/>
                </a:solidFill>
              </a:rPr>
              <a:t>Azure AD Access Panel: </a:t>
            </a:r>
          </a:p>
          <a:p>
            <a:pPr lvl="1"/>
            <a:r>
              <a:rPr lang="en-US" dirty="0">
                <a:solidFill>
                  <a:srgbClr val="000000"/>
                </a:solidFill>
              </a:rPr>
              <a:t>Lists all applications assigned to a user</a:t>
            </a:r>
          </a:p>
          <a:p>
            <a:pPr lvl="1"/>
            <a:r>
              <a:rPr lang="en-US" dirty="0">
                <a:solidFill>
                  <a:srgbClr val="000000"/>
                </a:solidFill>
              </a:rPr>
              <a:t>Implements SSO</a:t>
            </a:r>
          </a:p>
          <a:p>
            <a:pPr lvl="1"/>
            <a:r>
              <a:rPr lang="en-GB" dirty="0">
                <a:solidFill>
                  <a:srgbClr val="000000"/>
                </a:solidFill>
              </a:rPr>
              <a:t>Relies on Access Panel Extension browser add-on for password-based SSO</a:t>
            </a:r>
          </a:p>
        </p:txBody>
      </p:sp>
    </p:spTree>
    <p:custDataLst>
      <p:tags r:id="rId1"/>
    </p:custDataLst>
    <p:extLst>
      <p:ext uri="{BB962C8B-B14F-4D97-AF65-F5344CB8AC3E}">
        <p14:creationId xmlns:p14="http://schemas.microsoft.com/office/powerpoint/2010/main" val="2750195765"/>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58B209-4E6F-412E-BA33-6903529DB20C}"/>
              </a:ext>
            </a:extLst>
          </p:cNvPr>
          <p:cNvSpPr>
            <a:spLocks noGrp="1"/>
          </p:cNvSpPr>
          <p:nvPr>
            <p:ph type="ctrTitle" sz="quarter"/>
          </p:nvPr>
        </p:nvSpPr>
        <p:spPr/>
        <p:txBody>
          <a:bodyPr/>
          <a:lstStyle/>
          <a:p>
            <a:r>
              <a:rPr lang="en-GB" dirty="0"/>
              <a:t>Configure Password-based SSO</a:t>
            </a:r>
            <a:endParaRPr lang="en-US" dirty="0"/>
          </a:p>
        </p:txBody>
      </p:sp>
      <p:sp>
        <p:nvSpPr>
          <p:cNvPr id="4" name="Subtitle 3">
            <a:extLst>
              <a:ext uri="{FF2B5EF4-FFF2-40B4-BE49-F238E27FC236}">
                <a16:creationId xmlns:a16="http://schemas.microsoft.com/office/drawing/2014/main" id="{7D07E0F1-6D44-4173-AA7B-25558381481B}"/>
              </a:ext>
            </a:extLst>
          </p:cNvPr>
          <p:cNvSpPr>
            <a:spLocks noGrp="1"/>
          </p:cNvSpPr>
          <p:nvPr>
            <p:ph type="subTitle" sz="quarter" idx="1"/>
          </p:nvPr>
        </p:nvSpPr>
        <p:spPr/>
        <p:txBody>
          <a:bodyPr/>
          <a:lstStyle/>
          <a:p>
            <a:r>
              <a:rPr lang="en-US" sz="2800" dirty="0"/>
              <a:t>Add a directory application</a:t>
            </a:r>
          </a:p>
          <a:p>
            <a:r>
              <a:rPr lang="en-US" sz="2800" dirty="0"/>
              <a:t>Assign a directory application to a user</a:t>
            </a:r>
          </a:p>
          <a:p>
            <a:endParaRPr lang="en-US" sz="2800" dirty="0"/>
          </a:p>
        </p:txBody>
      </p:sp>
      <p:sp>
        <p:nvSpPr>
          <p:cNvPr id="5" name="Text Placeholder 4">
            <a:extLst>
              <a:ext uri="{FF2B5EF4-FFF2-40B4-BE49-F238E27FC236}">
                <a16:creationId xmlns:a16="http://schemas.microsoft.com/office/drawing/2014/main" id="{652FC8F6-9C61-42CD-90A4-1EBDD2FB7210}"/>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80B11388-CFF3-4CFC-99E3-D2D9B375268C}"/>
              </a:ext>
            </a:extLst>
          </p:cNvPr>
          <p:cNvSpPr>
            <a:spLocks noGrp="1"/>
          </p:cNvSpPr>
          <p:nvPr>
            <p:ph type="body" sz="quarter" idx="11"/>
          </p:nvPr>
        </p:nvSpPr>
        <p:spPr/>
        <p:txBody>
          <a:bodyPr/>
          <a:lstStyle/>
          <a:p>
            <a:r>
              <a:rPr lang="en-US" u="sng" dirty="0">
                <a:latin typeface="Arial" panose="020B0604020202020204" pitchFamily="34" charset="0"/>
                <a:cs typeface="Arial" panose="020B0604020202020204" pitchFamily="34" charset="0"/>
                <a:hlinkClick r:id="rId3"/>
              </a:rPr>
              <a:t>http://aka.ms/R8gc5q</a:t>
            </a:r>
            <a:endParaRPr lang="en-US" dirty="0"/>
          </a:p>
        </p:txBody>
      </p:sp>
    </p:spTree>
    <p:extLst>
      <p:ext uri="{BB962C8B-B14F-4D97-AF65-F5344CB8AC3E}">
        <p14:creationId xmlns:p14="http://schemas.microsoft.com/office/powerpoint/2010/main" val="30601520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5">
            <a:extLst>
              <a:ext uri="{FF2B5EF4-FFF2-40B4-BE49-F238E27FC236}">
                <a16:creationId xmlns:a16="http://schemas.microsoft.com/office/drawing/2014/main" id="{6F926A23-FBA8-4330-8DCF-E27F80EE62A6}"/>
              </a:ext>
            </a:extLst>
          </p:cNvPr>
          <p:cNvSpPr>
            <a:spLocks noGrp="1"/>
          </p:cNvSpPr>
          <p:nvPr>
            <p:ph idx="1"/>
          </p:nvPr>
        </p:nvSpPr>
        <p:spPr/>
        <p:txBody>
          <a:bodyPr/>
          <a:lstStyle/>
          <a:p>
            <a:pPr>
              <a:lnSpc>
                <a:spcPct val="115000"/>
              </a:lnSpc>
              <a:spcAft>
                <a:spcPts val="1000"/>
              </a:spcAft>
            </a:pPr>
            <a:r>
              <a:rPr lang="en-GB" sz="2800" dirty="0">
                <a:latin typeface="Arial"/>
                <a:ea typeface="Calibri"/>
                <a:cs typeface="Times New Roman"/>
                <a:hlinkClick r:id="rId3"/>
              </a:rPr>
              <a:t>https://github.com/MicrosoftLearning/10979-MicrosoftAzureFundamentals/blob/master/Instructions/10979D_LAB_08.md</a:t>
            </a:r>
            <a:endParaRPr lang="en-GB" sz="2800" dirty="0">
              <a:latin typeface="Arial"/>
              <a:ea typeface="Calibri"/>
              <a:cs typeface="Times New Roman"/>
            </a:endParaRPr>
          </a:p>
          <a:p>
            <a:pPr>
              <a:lnSpc>
                <a:spcPct val="115000"/>
              </a:lnSpc>
              <a:spcAft>
                <a:spcPts val="1000"/>
              </a:spcAft>
            </a:pPr>
            <a:endParaRPr lang="en-GB" sz="2800" dirty="0">
              <a:latin typeface="Arial"/>
              <a:ea typeface="Calibri"/>
              <a:cs typeface="Times New Roman"/>
            </a:endParaRPr>
          </a:p>
        </p:txBody>
      </p:sp>
      <p:sp>
        <p:nvSpPr>
          <p:cNvPr id="3" name="TextBox 2">
            <a:extLst>
              <a:ext uri="{FF2B5EF4-FFF2-40B4-BE49-F238E27FC236}">
                <a16:creationId xmlns:a16="http://schemas.microsoft.com/office/drawing/2014/main" id="{2AB5F0FC-CD41-4F2F-AA26-A550CA79E834}"/>
              </a:ext>
            </a:extLst>
          </p:cNvPr>
          <p:cNvSpPr txBox="1"/>
          <p:nvPr/>
        </p:nvSpPr>
        <p:spPr>
          <a:xfrm>
            <a:off x="212203" y="3352422"/>
            <a:ext cx="4529573" cy="523220"/>
          </a:xfrm>
          <a:prstGeom prst="rect">
            <a:avLst/>
          </a:prstGeom>
          <a:noFill/>
        </p:spPr>
        <p:txBody>
          <a:bodyPr vert="horz" wrap="none" rtlCol="0">
            <a:spAutoFit/>
          </a:bodyPr>
          <a:lstStyle/>
          <a:p>
            <a:r>
              <a:rPr lang="en-GB" sz="2800" dirty="0">
                <a:latin typeface="Segoe UI"/>
              </a:rPr>
              <a:t>Estimated Time: 30 minutes</a:t>
            </a:r>
          </a:p>
        </p:txBody>
      </p:sp>
    </p:spTree>
    <p:extLst>
      <p:ext uri="{BB962C8B-B14F-4D97-AF65-F5344CB8AC3E}">
        <p14:creationId xmlns:p14="http://schemas.microsoft.com/office/powerpoint/2010/main" val="130338694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269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77AC9F6-9E82-49A3-9200-EAC1FB2ABD28}"/>
              </a:ext>
            </a:extLst>
          </p:cNvPr>
          <p:cNvSpPr>
            <a:spLocks noGrp="1"/>
          </p:cNvSpPr>
          <p:nvPr>
            <p:ph type="ctrTitle" sz="quarter"/>
          </p:nvPr>
        </p:nvSpPr>
        <p:spPr>
          <a:xfrm>
            <a:off x="349251" y="1098654"/>
            <a:ext cx="11172267" cy="1011928"/>
          </a:xfrm>
        </p:spPr>
        <p:txBody>
          <a:bodyPr/>
          <a:lstStyle/>
          <a:p>
            <a:r>
              <a:rPr lang="en-US" dirty="0"/>
              <a:t>Navigating the Azure portals</a:t>
            </a:r>
          </a:p>
        </p:txBody>
      </p:sp>
    </p:spTree>
    <p:extLst>
      <p:ext uri="{BB962C8B-B14F-4D97-AF65-F5344CB8AC3E}">
        <p14:creationId xmlns:p14="http://schemas.microsoft.com/office/powerpoint/2010/main" val="3658391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tools</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t>Windows PowerShell with Azure PowerShell modules:</a:t>
            </a:r>
          </a:p>
          <a:p>
            <a:pPr lvl="1"/>
            <a:r>
              <a:rPr lang="en-US" dirty="0"/>
              <a:t>Run commands and scripts to manage Azure from Windows, Linux, OS X</a:t>
            </a:r>
          </a:p>
          <a:p>
            <a:r>
              <a:rPr lang="en-US" dirty="0"/>
              <a:t>Azure CLI:</a:t>
            </a:r>
          </a:p>
          <a:p>
            <a:pPr lvl="1"/>
            <a:r>
              <a:rPr lang="en-US" dirty="0"/>
              <a:t>Run commands and scripts to manage Azure from Windows, Linux, OS X</a:t>
            </a:r>
          </a:p>
          <a:p>
            <a:r>
              <a:rPr lang="en-US" dirty="0"/>
              <a:t>Visual Studio with Azure SDK for .NET:</a:t>
            </a:r>
          </a:p>
          <a:p>
            <a:pPr lvl="1"/>
            <a:r>
              <a:rPr lang="en-US" dirty="0"/>
              <a:t>Build solutions targeting Azure</a:t>
            </a:r>
          </a:p>
          <a:p>
            <a:r>
              <a:rPr lang="en-US" dirty="0"/>
              <a:t>Azure Cloud Shell:</a:t>
            </a:r>
          </a:p>
          <a:p>
            <a:pPr lvl="1"/>
            <a:r>
              <a:rPr lang="en-US" dirty="0"/>
              <a:t>Use command line interactively directly from within the Azure portal</a:t>
            </a:r>
          </a:p>
        </p:txBody>
      </p:sp>
    </p:spTree>
    <p:extLst>
      <p:ext uri="{BB962C8B-B14F-4D97-AF65-F5344CB8AC3E}">
        <p14:creationId xmlns:p14="http://schemas.microsoft.com/office/powerpoint/2010/main" val="2170072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pricing</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t>No upfront costs</a:t>
            </a:r>
          </a:p>
          <a:p>
            <a:r>
              <a:rPr lang="en-US" dirty="0"/>
              <a:t>No termination fees</a:t>
            </a:r>
          </a:p>
          <a:p>
            <a:r>
              <a:rPr lang="en-US" dirty="0"/>
              <a:t>Pay only for what you use</a:t>
            </a:r>
          </a:p>
          <a:p>
            <a:r>
              <a:rPr lang="en-US" dirty="0"/>
              <a:t>Per minute billing</a:t>
            </a:r>
          </a:p>
        </p:txBody>
      </p:sp>
    </p:spTree>
    <p:extLst>
      <p:ext uri="{BB962C8B-B14F-4D97-AF65-F5344CB8AC3E}">
        <p14:creationId xmlns:p14="http://schemas.microsoft.com/office/powerpoint/2010/main" val="3644588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ADFF57-8F39-41EB-B3EB-8BF134C0EEE0}"/>
              </a:ext>
            </a:extLst>
          </p:cNvPr>
          <p:cNvSpPr>
            <a:spLocks noGrp="1"/>
          </p:cNvSpPr>
          <p:nvPr>
            <p:ph type="title"/>
          </p:nvPr>
        </p:nvSpPr>
        <p:spPr/>
        <p:txBody>
          <a:bodyPr/>
          <a:lstStyle/>
          <a:p>
            <a:r>
              <a:rPr lang="en-US" dirty="0"/>
              <a:t>Compute Instances</a:t>
            </a:r>
          </a:p>
        </p:txBody>
      </p:sp>
      <p:sp>
        <p:nvSpPr>
          <p:cNvPr id="6" name="Freeform 5">
            <a:extLst>
              <a:ext uri="{FF2B5EF4-FFF2-40B4-BE49-F238E27FC236}">
                <a16:creationId xmlns:a16="http://schemas.microsoft.com/office/drawing/2014/main" id="{896B7205-FF29-4D67-A27C-D6100899E4C1}"/>
              </a:ext>
            </a:extLst>
          </p:cNvPr>
          <p:cNvSpPr>
            <a:spLocks/>
          </p:cNvSpPr>
          <p:nvPr/>
        </p:nvSpPr>
        <p:spPr bwMode="auto">
          <a:xfrm>
            <a:off x="2280915" y="3009060"/>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7" name="Picture 6">
            <a:extLst>
              <a:ext uri="{FF2B5EF4-FFF2-40B4-BE49-F238E27FC236}">
                <a16:creationId xmlns:a16="http://schemas.microsoft.com/office/drawing/2014/main" id="{85006334-0911-43C4-9350-A48E558A36A3}"/>
              </a:ext>
            </a:extLst>
          </p:cNvPr>
          <p:cNvPicPr>
            <a:picLocks noChangeAspect="1"/>
          </p:cNvPicPr>
          <p:nvPr/>
        </p:nvPicPr>
        <p:blipFill>
          <a:blip r:embed="rId2">
            <a:extLst>
              <a:ext uri="{BEBA8EAE-BF5A-486C-A8C5-ECC9F3942E4B}">
                <a14:imgProps xmlns:a14="http://schemas.microsoft.com/office/drawing/2010/main">
                  <a14:imgLayer r:embed="rId3">
                    <a14:imgEffect>
                      <a14:artisticPaintBrush/>
                    </a14:imgEffect>
                  </a14:imgLayer>
                </a14:imgProps>
              </a:ext>
            </a:extLst>
          </a:blip>
          <a:stretch>
            <a:fillRect/>
          </a:stretch>
        </p:blipFill>
        <p:spPr>
          <a:xfrm>
            <a:off x="3371436" y="3796046"/>
            <a:ext cx="1893128" cy="1744700"/>
          </a:xfrm>
          <a:prstGeom prst="rect">
            <a:avLst/>
          </a:prstGeom>
        </p:spPr>
      </p:pic>
    </p:spTree>
    <p:extLst>
      <p:ext uri="{BB962C8B-B14F-4D97-AF65-F5344CB8AC3E}">
        <p14:creationId xmlns:p14="http://schemas.microsoft.com/office/powerpoint/2010/main" val="2851283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Creating and configuring VMs</a:t>
            </a:r>
            <a:endParaRPr lang="en-GB" dirty="0"/>
          </a:p>
        </p:txBody>
      </p:sp>
      <p:sp>
        <p:nvSpPr>
          <p:cNvPr id="3" name="Text Placeholder 2"/>
          <p:cNvSpPr>
            <a:spLocks noGrp="1"/>
          </p:cNvSpPr>
          <p:nvPr>
            <p:ph type="body" idx="1"/>
          </p:nvPr>
        </p:nvSpPr>
        <p:spPr/>
        <p:txBody>
          <a:bodyPr/>
          <a:lstStyle/>
          <a:p>
            <a:r>
              <a:rPr lang="en-IN" sz="2400" dirty="0"/>
              <a:t>What are Azure VMs?
Create a VM by using the Azure portal
Demonstration: Create a VM from the Azure portal by using an Azure Marketplace image
Creating a VM from an Azure Resource Manager template
Demonstration: Creating a VM from an Azure Resource Manager template
Configuring VM availability
Demonstration: Deploying VMs into an availability set by using the Azure portal
Configuring an operating system by using VM extensions
Connecting to a VM
Demonstration: Connecting to a VM</a:t>
            </a:r>
          </a:p>
          <a:p>
            <a:r>
              <a:rPr lang="en-IN" sz="2400" dirty="0"/>
              <a:t>Overview of virtual hard disks
Overview of managed disks
Azure VMs disk mobility
Configuring storage in Windows and Linux VMs
Demonstration: Configuring disks</a:t>
            </a:r>
            <a:endParaRPr lang="en-GB" sz="2400" dirty="0"/>
          </a:p>
          <a:p>
            <a:endParaRPr lang="en-GB" sz="2400" dirty="0"/>
          </a:p>
        </p:txBody>
      </p:sp>
    </p:spTree>
    <p:custDataLst>
      <p:tags r:id="rId1"/>
    </p:custDataLst>
    <p:extLst>
      <p:ext uri="{BB962C8B-B14F-4D97-AF65-F5344CB8AC3E}">
        <p14:creationId xmlns:p14="http://schemas.microsoft.com/office/powerpoint/2010/main" val="900564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are Azure VMs?</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rgbClr val="000000"/>
                </a:solidFill>
              </a:rPr>
              <a:t>U</a:t>
            </a:r>
            <a:r>
              <a:rPr lang="bs-Latn-BA" dirty="0">
                <a:solidFill>
                  <a:srgbClr val="000000"/>
                </a:solidFill>
              </a:rPr>
              <a:t>se Azure VMs to:</a:t>
            </a:r>
          </a:p>
          <a:p>
            <a:pPr lvl="1"/>
            <a:r>
              <a:rPr lang="bs-Latn-BA" dirty="0">
                <a:solidFill>
                  <a:srgbClr val="000000"/>
                </a:solidFill>
              </a:rPr>
              <a:t>E</a:t>
            </a:r>
            <a:r>
              <a:rPr lang="en-US" dirty="0">
                <a:solidFill>
                  <a:srgbClr val="000000"/>
                </a:solidFill>
              </a:rPr>
              <a:t>xtend your datacenter to increase agility </a:t>
            </a:r>
          </a:p>
          <a:p>
            <a:pPr lvl="1"/>
            <a:r>
              <a:rPr lang="en-US" dirty="0">
                <a:solidFill>
                  <a:srgbClr val="000000"/>
                </a:solidFill>
              </a:rPr>
              <a:t>Migrate your </a:t>
            </a:r>
            <a:r>
              <a:rPr lang="bs-Latn-BA" dirty="0">
                <a:solidFill>
                  <a:srgbClr val="000000"/>
                </a:solidFill>
              </a:rPr>
              <a:t>workloads </a:t>
            </a:r>
            <a:r>
              <a:rPr lang="en-US" dirty="0">
                <a:solidFill>
                  <a:srgbClr val="000000"/>
                </a:solidFill>
              </a:rPr>
              <a:t>from on-premises datacenters or from other cloud providers</a:t>
            </a:r>
          </a:p>
          <a:p>
            <a:pPr lvl="1"/>
            <a:r>
              <a:rPr lang="en-US" dirty="0">
                <a:solidFill>
                  <a:srgbClr val="000000"/>
                </a:solidFill>
              </a:rPr>
              <a:t>Implement production, test, or development</a:t>
            </a:r>
          </a:p>
          <a:p>
            <a:r>
              <a:rPr lang="bs-Latn-BA" dirty="0">
                <a:solidFill>
                  <a:srgbClr val="000000"/>
                </a:solidFill>
              </a:rPr>
              <a:t>Key differences when using Azure VMs:</a:t>
            </a:r>
          </a:p>
          <a:p>
            <a:pPr lvl="1"/>
            <a:r>
              <a:rPr lang="en-US" dirty="0">
                <a:solidFill>
                  <a:srgbClr val="000000"/>
                </a:solidFill>
              </a:rPr>
              <a:t>Currently no support for Generation 2 Hyper-V VMs</a:t>
            </a:r>
          </a:p>
          <a:p>
            <a:pPr lvl="1"/>
            <a:r>
              <a:rPr lang="en-US" dirty="0">
                <a:solidFill>
                  <a:srgbClr val="000000"/>
                </a:solidFill>
              </a:rPr>
              <a:t>Read-only VM console access </a:t>
            </a:r>
          </a:p>
          <a:p>
            <a:r>
              <a:rPr lang="en-US" dirty="0">
                <a:solidFill>
                  <a:srgbClr val="000000"/>
                </a:solidFill>
              </a:rPr>
              <a:t>Cost calculated on per-minute basis:</a:t>
            </a:r>
          </a:p>
          <a:p>
            <a:pPr lvl="1"/>
            <a:r>
              <a:rPr lang="en-US" dirty="0">
                <a:solidFill>
                  <a:srgbClr val="000000"/>
                </a:solidFill>
              </a:rPr>
              <a:t>Does not apply when VM is stopped (deallocated)</a:t>
            </a:r>
          </a:p>
          <a:p>
            <a:pPr lvl="1"/>
            <a:r>
              <a:rPr lang="en-US" dirty="0">
                <a:solidFill>
                  <a:srgbClr val="000000"/>
                </a:solidFill>
              </a:rPr>
              <a:t>Does not include VM disks in Azure Storage</a:t>
            </a:r>
          </a:p>
          <a:p>
            <a:endParaRPr lang="en-US" sz="2400" dirty="0">
              <a:solidFill>
                <a:srgbClr val="000000"/>
              </a:solidFill>
            </a:endParaRPr>
          </a:p>
          <a:p>
            <a:endParaRPr lang="bs-Latn-BA" sz="2400" dirty="0">
              <a:solidFill>
                <a:srgbClr val="000000"/>
              </a:solidFill>
            </a:endParaRPr>
          </a:p>
          <a:p>
            <a:endParaRPr lang="en-US" dirty="0">
              <a:solidFill>
                <a:srgbClr val="000000"/>
              </a:solidFill>
            </a:endParaRPr>
          </a:p>
        </p:txBody>
      </p:sp>
    </p:spTree>
    <p:custDataLst>
      <p:tags r:id="rId1"/>
    </p:custDataLst>
    <p:extLst>
      <p:ext uri="{BB962C8B-B14F-4D97-AF65-F5344CB8AC3E}">
        <p14:creationId xmlns:p14="http://schemas.microsoft.com/office/powerpoint/2010/main" val="3481683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VM sizes</a:t>
            </a:r>
          </a:p>
        </p:txBody>
      </p:sp>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9764" y="6133485"/>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81122" y="6133484"/>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a:spLocks noGrp="1"/>
          </p:cNvSpPr>
          <p:nvPr/>
        </p:nvSpPr>
        <p:spPr bwMode="auto">
          <a:xfrm>
            <a:off x="1982788" y="728640"/>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1800" dirty="0">
                <a:solidFill>
                  <a:srgbClr val="000000"/>
                </a:solidFill>
              </a:rPr>
              <a:t>General purpose:</a:t>
            </a:r>
          </a:p>
          <a:p>
            <a:pPr lvl="1"/>
            <a:r>
              <a:rPr lang="en-US" sz="1600" dirty="0">
                <a:solidFill>
                  <a:srgbClr val="000000"/>
                </a:solidFill>
              </a:rPr>
              <a:t>balanced CPU-to-memory ratio</a:t>
            </a:r>
          </a:p>
          <a:p>
            <a:pPr lvl="1"/>
            <a:r>
              <a:rPr lang="en-US" sz="1600" dirty="0">
                <a:solidFill>
                  <a:srgbClr val="000000"/>
                </a:solidFill>
              </a:rPr>
              <a:t>A0-A7, Av2 series, D series, Dv2 series, DS series, DSv2 series</a:t>
            </a:r>
          </a:p>
          <a:p>
            <a:r>
              <a:rPr lang="en-US" sz="1800" dirty="0">
                <a:solidFill>
                  <a:srgbClr val="000000"/>
                </a:solidFill>
              </a:rPr>
              <a:t>Compute optimized:</a:t>
            </a:r>
          </a:p>
          <a:p>
            <a:pPr lvl="1"/>
            <a:r>
              <a:rPr lang="en-US" sz="1600" dirty="0">
                <a:solidFill>
                  <a:srgbClr val="000000"/>
                </a:solidFill>
              </a:rPr>
              <a:t>high CPU-to-memory ratio</a:t>
            </a:r>
          </a:p>
          <a:p>
            <a:pPr lvl="1"/>
            <a:r>
              <a:rPr lang="en-US" sz="1600" dirty="0">
                <a:solidFill>
                  <a:srgbClr val="000000"/>
                </a:solidFill>
              </a:rPr>
              <a:t>Fs and F series</a:t>
            </a:r>
          </a:p>
          <a:p>
            <a:r>
              <a:rPr lang="en-US" sz="1800" dirty="0">
                <a:solidFill>
                  <a:srgbClr val="000000"/>
                </a:solidFill>
              </a:rPr>
              <a:t>Memory optimized:</a:t>
            </a:r>
          </a:p>
          <a:p>
            <a:pPr lvl="1"/>
            <a:r>
              <a:rPr lang="en-US" sz="1600" dirty="0">
                <a:solidFill>
                  <a:srgbClr val="000000"/>
                </a:solidFill>
              </a:rPr>
              <a:t>high memory-to-CPU ratio</a:t>
            </a:r>
          </a:p>
          <a:p>
            <a:pPr lvl="1"/>
            <a:r>
              <a:rPr lang="en-US" sz="1600" dirty="0">
                <a:solidFill>
                  <a:srgbClr val="000000"/>
                </a:solidFill>
              </a:rPr>
              <a:t>D, Dv2, DS, DSv2, M, G, and GS series</a:t>
            </a:r>
          </a:p>
          <a:p>
            <a:r>
              <a:rPr lang="en-US" sz="1800" dirty="0">
                <a:solidFill>
                  <a:srgbClr val="000000"/>
                </a:solidFill>
              </a:rPr>
              <a:t>Storage optimized:</a:t>
            </a:r>
          </a:p>
          <a:p>
            <a:pPr lvl="1"/>
            <a:r>
              <a:rPr lang="en-US" sz="1600" dirty="0">
                <a:solidFill>
                  <a:srgbClr val="000000"/>
                </a:solidFill>
              </a:rPr>
              <a:t>high-performance disk I/O</a:t>
            </a:r>
          </a:p>
          <a:p>
            <a:pPr lvl="1"/>
            <a:r>
              <a:rPr lang="en-US" sz="1600" dirty="0">
                <a:solidFill>
                  <a:srgbClr val="000000"/>
                </a:solidFill>
              </a:rPr>
              <a:t>Ls series</a:t>
            </a:r>
          </a:p>
          <a:p>
            <a:r>
              <a:rPr lang="en-US" sz="1800" dirty="0">
                <a:solidFill>
                  <a:srgbClr val="000000"/>
                </a:solidFill>
              </a:rPr>
              <a:t>GPU:</a:t>
            </a:r>
          </a:p>
          <a:p>
            <a:pPr lvl="1"/>
            <a:r>
              <a:rPr lang="en-US" sz="1600" dirty="0">
                <a:solidFill>
                  <a:srgbClr val="000000"/>
                </a:solidFill>
              </a:rPr>
              <a:t>Graphic Processing Unit support</a:t>
            </a:r>
          </a:p>
          <a:p>
            <a:pPr lvl="1"/>
            <a:r>
              <a:rPr lang="en-US" sz="1600" dirty="0">
                <a:solidFill>
                  <a:srgbClr val="000000"/>
                </a:solidFill>
              </a:rPr>
              <a:t>NV and NC series</a:t>
            </a:r>
          </a:p>
          <a:p>
            <a:r>
              <a:rPr lang="en-US" sz="1800" dirty="0">
                <a:solidFill>
                  <a:srgbClr val="000000"/>
                </a:solidFill>
              </a:rPr>
              <a:t>High performance compute:</a:t>
            </a:r>
          </a:p>
          <a:p>
            <a:pPr lvl="1"/>
            <a:r>
              <a:rPr lang="en-US" sz="1600" dirty="0">
                <a:solidFill>
                  <a:srgbClr val="000000"/>
                </a:solidFill>
              </a:rPr>
              <a:t>fastest CPUs and optional high-throughput RDMA</a:t>
            </a:r>
          </a:p>
          <a:p>
            <a:pPr lvl="1"/>
            <a:r>
              <a:rPr lang="en-US" sz="1600" dirty="0">
                <a:solidFill>
                  <a:srgbClr val="000000"/>
                </a:solidFill>
              </a:rPr>
              <a:t>H series and A8-A11</a:t>
            </a:r>
          </a:p>
        </p:txBody>
      </p:sp>
    </p:spTree>
    <p:custDataLst>
      <p:tags r:id="rId1"/>
    </p:custDataLst>
    <p:extLst>
      <p:ext uri="{BB962C8B-B14F-4D97-AF65-F5344CB8AC3E}">
        <p14:creationId xmlns:p14="http://schemas.microsoft.com/office/powerpoint/2010/main" val="3213483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nvPr>
        </p:nvGraphicFramePr>
        <p:xfrm>
          <a:off x="366100" y="1434493"/>
          <a:ext cx="11704368" cy="4664884"/>
        </p:xfrm>
        <a:graphic>
          <a:graphicData uri="http://schemas.openxmlformats.org/drawingml/2006/table">
            <a:tbl>
              <a:tblPr firstRow="1" bandRow="1">
                <a:tableStyleId>{5C22544A-7EE6-4342-B048-85BDC9FD1C3A}</a:tableStyleId>
              </a:tblPr>
              <a:tblGrid>
                <a:gridCol w="1950728">
                  <a:extLst>
                    <a:ext uri="{9D8B030D-6E8A-4147-A177-3AD203B41FA5}">
                      <a16:colId xmlns:a16="http://schemas.microsoft.com/office/drawing/2014/main" val="3343220613"/>
                    </a:ext>
                  </a:extLst>
                </a:gridCol>
                <a:gridCol w="1950728">
                  <a:extLst>
                    <a:ext uri="{9D8B030D-6E8A-4147-A177-3AD203B41FA5}">
                      <a16:colId xmlns:a16="http://schemas.microsoft.com/office/drawing/2014/main" val="3245494395"/>
                    </a:ext>
                  </a:extLst>
                </a:gridCol>
                <a:gridCol w="1950728">
                  <a:extLst>
                    <a:ext uri="{9D8B030D-6E8A-4147-A177-3AD203B41FA5}">
                      <a16:colId xmlns:a16="http://schemas.microsoft.com/office/drawing/2014/main" val="2870826767"/>
                    </a:ext>
                  </a:extLst>
                </a:gridCol>
                <a:gridCol w="1950728">
                  <a:extLst>
                    <a:ext uri="{9D8B030D-6E8A-4147-A177-3AD203B41FA5}">
                      <a16:colId xmlns:a16="http://schemas.microsoft.com/office/drawing/2014/main" val="3052319419"/>
                    </a:ext>
                  </a:extLst>
                </a:gridCol>
                <a:gridCol w="1950728">
                  <a:extLst>
                    <a:ext uri="{9D8B030D-6E8A-4147-A177-3AD203B41FA5}">
                      <a16:colId xmlns:a16="http://schemas.microsoft.com/office/drawing/2014/main" val="4270810954"/>
                    </a:ext>
                  </a:extLst>
                </a:gridCol>
                <a:gridCol w="1950728">
                  <a:extLst>
                    <a:ext uri="{9D8B030D-6E8A-4147-A177-3AD203B41FA5}">
                      <a16:colId xmlns:a16="http://schemas.microsoft.com/office/drawing/2014/main" val="628797399"/>
                    </a:ext>
                  </a:extLst>
                </a:gridCol>
              </a:tblGrid>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1442843"/>
                  </a:ext>
                </a:extLst>
              </a:tr>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152213"/>
                  </a:ext>
                </a:extLst>
              </a:tr>
            </a:tbl>
          </a:graphicData>
        </a:graphic>
      </p:graphicFrame>
      <p:grpSp>
        <p:nvGrpSpPr>
          <p:cNvPr id="5" name="Group 4"/>
          <p:cNvGrpSpPr/>
          <p:nvPr/>
        </p:nvGrpSpPr>
        <p:grpSpPr>
          <a:xfrm>
            <a:off x="4151667" y="963481"/>
            <a:ext cx="2138692" cy="2259125"/>
            <a:chOff x="66528" y="1779460"/>
            <a:chExt cx="2182814" cy="2305406"/>
          </a:xfrm>
        </p:grpSpPr>
        <p:sp>
          <p:nvSpPr>
            <p:cNvPr id="31" name="Rectangle 30"/>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generation</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of D family VMs</a:t>
              </a:r>
            </a:p>
          </p:txBody>
        </p:sp>
        <p:grpSp>
          <p:nvGrpSpPr>
            <p:cNvPr id="95" name="Group 94"/>
            <p:cNvGrpSpPr/>
            <p:nvPr/>
          </p:nvGrpSpPr>
          <p:grpSpPr>
            <a:xfrm>
              <a:off x="567975" y="1779460"/>
              <a:ext cx="1179920" cy="1538737"/>
              <a:chOff x="406421" y="2432376"/>
              <a:chExt cx="2059118" cy="2685303"/>
            </a:xfrm>
          </p:grpSpPr>
          <p:grpSp>
            <p:nvGrpSpPr>
              <p:cNvPr id="96" name="Group 95"/>
              <p:cNvGrpSpPr/>
              <p:nvPr/>
            </p:nvGrpSpPr>
            <p:grpSpPr>
              <a:xfrm>
                <a:off x="406421" y="2432376"/>
                <a:ext cx="2059118" cy="2685303"/>
                <a:chOff x="6982264" y="1006524"/>
                <a:chExt cx="4480135" cy="5829701"/>
              </a:xfrm>
            </p:grpSpPr>
            <p:pic>
              <p:nvPicPr>
                <p:cNvPr id="98" name="Picture 97"/>
                <p:cNvPicPr>
                  <a:picLocks noChangeAspect="1"/>
                </p:cNvPicPr>
                <p:nvPr/>
              </p:nvPicPr>
              <p:blipFill>
                <a:blip r:embed="rId3"/>
                <a:stretch>
                  <a:fillRect/>
                </a:stretch>
              </p:blipFill>
              <p:spPr>
                <a:xfrm>
                  <a:off x="7199561" y="1172781"/>
                  <a:ext cx="4182166" cy="3848482"/>
                </a:xfrm>
                <a:prstGeom prst="rect">
                  <a:avLst/>
                </a:prstGeom>
              </p:spPr>
            </p:pic>
            <p:pic>
              <p:nvPicPr>
                <p:cNvPr id="99" name="Picture 98"/>
                <p:cNvPicPr>
                  <a:picLocks noChangeAspect="1"/>
                </p:cNvPicPr>
                <p:nvPr/>
              </p:nvPicPr>
              <p:blipFill>
                <a:blip r:embed="rId4"/>
                <a:stretch>
                  <a:fillRect/>
                </a:stretch>
              </p:blipFill>
              <p:spPr>
                <a:xfrm>
                  <a:off x="6982264" y="4945062"/>
                  <a:ext cx="4480135" cy="1891163"/>
                </a:xfrm>
                <a:prstGeom prst="rect">
                  <a:avLst/>
                </a:prstGeom>
              </p:spPr>
            </p:pic>
            <p:sp>
              <p:nvSpPr>
                <p:cNvPr id="10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97" name="TextBox 96"/>
              <p:cNvSpPr txBox="1"/>
              <p:nvPr/>
            </p:nvSpPr>
            <p:spPr>
              <a:xfrm>
                <a:off x="639096" y="2638279"/>
                <a:ext cx="1632155" cy="1127477"/>
              </a:xfrm>
              <a:prstGeom prst="rect">
                <a:avLst/>
              </a:prstGeom>
              <a:solidFill>
                <a:schemeClr val="bg1">
                  <a:lumMod val="50000"/>
                </a:schemeClr>
              </a:solidFill>
            </p:spPr>
            <p:txBody>
              <a:bodyPr wrap="square" lIns="0" tIns="127943" rIns="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Dv2</a:t>
                </a:r>
              </a:p>
            </p:txBody>
          </p:sp>
        </p:grpSp>
      </p:grpSp>
      <p:grpSp>
        <p:nvGrpSpPr>
          <p:cNvPr id="4" name="D Group"/>
          <p:cNvGrpSpPr/>
          <p:nvPr/>
        </p:nvGrpSpPr>
        <p:grpSpPr>
          <a:xfrm>
            <a:off x="2153719" y="963481"/>
            <a:ext cx="2138692" cy="2259125"/>
            <a:chOff x="166180" y="1779460"/>
            <a:chExt cx="2182814" cy="2305406"/>
          </a:xfrm>
        </p:grpSpPr>
        <p:sp>
          <p:nvSpPr>
            <p:cNvPr id="48" name="Rectangle 47"/>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SSD Storage </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Fast CPUs</a:t>
              </a:r>
            </a:p>
          </p:txBody>
        </p:sp>
        <p:grpSp>
          <p:nvGrpSpPr>
            <p:cNvPr id="66" name="Group 65"/>
            <p:cNvGrpSpPr/>
            <p:nvPr/>
          </p:nvGrpSpPr>
          <p:grpSpPr>
            <a:xfrm>
              <a:off x="667627" y="1779460"/>
              <a:ext cx="1179920" cy="1538737"/>
              <a:chOff x="406421" y="2432376"/>
              <a:chExt cx="2059118" cy="2685303"/>
            </a:xfrm>
          </p:grpSpPr>
          <p:grpSp>
            <p:nvGrpSpPr>
              <p:cNvPr id="67" name="Group 66"/>
              <p:cNvGrpSpPr/>
              <p:nvPr/>
            </p:nvGrpSpPr>
            <p:grpSpPr>
              <a:xfrm>
                <a:off x="406421" y="2432376"/>
                <a:ext cx="2059118" cy="2685303"/>
                <a:chOff x="6982264" y="1006524"/>
                <a:chExt cx="4480135" cy="5829701"/>
              </a:xfrm>
            </p:grpSpPr>
            <p:pic>
              <p:nvPicPr>
                <p:cNvPr id="69" name="Picture 68"/>
                <p:cNvPicPr>
                  <a:picLocks noChangeAspect="1"/>
                </p:cNvPicPr>
                <p:nvPr/>
              </p:nvPicPr>
              <p:blipFill>
                <a:blip r:embed="rId3"/>
                <a:stretch>
                  <a:fillRect/>
                </a:stretch>
              </p:blipFill>
              <p:spPr>
                <a:xfrm>
                  <a:off x="7199561" y="1172781"/>
                  <a:ext cx="4182166" cy="3848482"/>
                </a:xfrm>
                <a:prstGeom prst="rect">
                  <a:avLst/>
                </a:prstGeom>
              </p:spPr>
            </p:pic>
            <p:pic>
              <p:nvPicPr>
                <p:cNvPr id="70" name="Picture 69"/>
                <p:cNvPicPr>
                  <a:picLocks noChangeAspect="1"/>
                </p:cNvPicPr>
                <p:nvPr/>
              </p:nvPicPr>
              <p:blipFill>
                <a:blip r:embed="rId4"/>
                <a:stretch>
                  <a:fillRect/>
                </a:stretch>
              </p:blipFill>
              <p:spPr>
                <a:xfrm>
                  <a:off x="6982264" y="4945062"/>
                  <a:ext cx="4480135" cy="1891163"/>
                </a:xfrm>
                <a:prstGeom prst="rect">
                  <a:avLst/>
                </a:prstGeom>
              </p:spPr>
            </p:pic>
            <p:sp>
              <p:nvSpPr>
                <p:cNvPr id="7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68" name="TextBox 67"/>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a:t>
                </a:r>
              </a:p>
            </p:txBody>
          </p:sp>
        </p:grpSp>
      </p:grpSp>
      <p:sp>
        <p:nvSpPr>
          <p:cNvPr id="3" name="Title 2"/>
          <p:cNvSpPr>
            <a:spLocks noGrp="1"/>
          </p:cNvSpPr>
          <p:nvPr>
            <p:ph type="title" idx="4294967295"/>
          </p:nvPr>
        </p:nvSpPr>
        <p:spPr>
          <a:xfrm>
            <a:off x="466759" y="125939"/>
            <a:ext cx="11647200" cy="480795"/>
          </a:xfrm>
        </p:spPr>
        <p:txBody>
          <a:bodyPr/>
          <a:lstStyle/>
          <a:p>
            <a:r>
              <a:rPr lang="en-US" sz="3200" dirty="0"/>
              <a:t>Azure VM Sizes</a:t>
            </a:r>
          </a:p>
        </p:txBody>
      </p:sp>
      <p:sp>
        <p:nvSpPr>
          <p:cNvPr id="34" name="Rectangle 33"/>
          <p:cNvSpPr/>
          <p:nvPr/>
        </p:nvSpPr>
        <p:spPr bwMode="auto">
          <a:xfrm>
            <a:off x="7927730" y="3419795"/>
            <a:ext cx="2138692" cy="1224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spcAft>
                <a:spcPts val="1170"/>
              </a:spcAft>
              <a:defRPr/>
            </a:pPr>
            <a:endParaRPr lang="en-US" sz="1600" kern="0" dirty="0">
              <a:solidFill>
                <a:srgbClr val="353535"/>
              </a:solidFill>
              <a:ea typeface="Segoe UI" pitchFamily="34" charset="0"/>
              <a:cs typeface="Segoe UI" pitchFamily="34" charset="0"/>
            </a:endParaRPr>
          </a:p>
        </p:txBody>
      </p:sp>
      <p:grpSp>
        <p:nvGrpSpPr>
          <p:cNvPr id="6" name="Group 5"/>
          <p:cNvGrpSpPr/>
          <p:nvPr/>
        </p:nvGrpSpPr>
        <p:grpSpPr>
          <a:xfrm>
            <a:off x="6084713" y="993261"/>
            <a:ext cx="2138692" cy="2259125"/>
            <a:chOff x="6179555" y="1779460"/>
            <a:chExt cx="2182814" cy="2305406"/>
          </a:xfrm>
        </p:grpSpPr>
        <p:sp>
          <p:nvSpPr>
            <p:cNvPr id="16" name="Rectangle 15"/>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High memory and</a:t>
              </a:r>
            </a:p>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78" name="Group 77"/>
            <p:cNvGrpSpPr/>
            <p:nvPr/>
          </p:nvGrpSpPr>
          <p:grpSpPr>
            <a:xfrm>
              <a:off x="6679492" y="1779460"/>
              <a:ext cx="1179920" cy="1538737"/>
              <a:chOff x="406421" y="2432376"/>
              <a:chExt cx="2059118" cy="2685303"/>
            </a:xfrm>
          </p:grpSpPr>
          <p:grpSp>
            <p:nvGrpSpPr>
              <p:cNvPr id="79" name="Group 78"/>
              <p:cNvGrpSpPr/>
              <p:nvPr/>
            </p:nvGrpSpPr>
            <p:grpSpPr>
              <a:xfrm>
                <a:off x="406421" y="2432376"/>
                <a:ext cx="2059118" cy="2685303"/>
                <a:chOff x="6982264" y="1006524"/>
                <a:chExt cx="4480135" cy="5829701"/>
              </a:xfrm>
            </p:grpSpPr>
            <p:pic>
              <p:nvPicPr>
                <p:cNvPr id="81" name="Picture 80"/>
                <p:cNvPicPr>
                  <a:picLocks noChangeAspect="1"/>
                </p:cNvPicPr>
                <p:nvPr/>
              </p:nvPicPr>
              <p:blipFill>
                <a:blip r:embed="rId3"/>
                <a:stretch>
                  <a:fillRect/>
                </a:stretch>
              </p:blipFill>
              <p:spPr>
                <a:xfrm>
                  <a:off x="7199561" y="1172781"/>
                  <a:ext cx="4182166" cy="3848482"/>
                </a:xfrm>
                <a:prstGeom prst="rect">
                  <a:avLst/>
                </a:prstGeom>
              </p:spPr>
            </p:pic>
            <p:pic>
              <p:nvPicPr>
                <p:cNvPr id="82" name="Picture 81"/>
                <p:cNvPicPr>
                  <a:picLocks noChangeAspect="1"/>
                </p:cNvPicPr>
                <p:nvPr/>
              </p:nvPicPr>
              <p:blipFill>
                <a:blip r:embed="rId4"/>
                <a:stretch>
                  <a:fillRect/>
                </a:stretch>
              </p:blipFill>
              <p:spPr>
                <a:xfrm>
                  <a:off x="6982264" y="4945062"/>
                  <a:ext cx="4480135" cy="1891163"/>
                </a:xfrm>
                <a:prstGeom prst="rect">
                  <a:avLst/>
                </a:prstGeom>
              </p:spPr>
            </p:pic>
            <p:sp>
              <p:nvSpPr>
                <p:cNvPr id="83"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0" name="TextBox 79"/>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G</a:t>
                </a:r>
              </a:p>
            </p:txBody>
          </p:sp>
        </p:grpSp>
      </p:grpSp>
      <p:grpSp>
        <p:nvGrpSpPr>
          <p:cNvPr id="11" name="N group 1"/>
          <p:cNvGrpSpPr/>
          <p:nvPr/>
        </p:nvGrpSpPr>
        <p:grpSpPr>
          <a:xfrm>
            <a:off x="2153719" y="3123872"/>
            <a:ext cx="2138692" cy="2259125"/>
            <a:chOff x="8250476" y="1779460"/>
            <a:chExt cx="2182814" cy="2305406"/>
          </a:xfrm>
        </p:grpSpPr>
        <p:sp>
          <p:nvSpPr>
            <p:cNvPr id="32" name="Rectangle 31"/>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K80 Compute</a:t>
              </a:r>
            </a:p>
          </p:txBody>
        </p:sp>
        <p:grpSp>
          <p:nvGrpSpPr>
            <p:cNvPr id="101" name="Group 100"/>
            <p:cNvGrpSpPr/>
            <p:nvPr/>
          </p:nvGrpSpPr>
          <p:grpSpPr>
            <a:xfrm>
              <a:off x="8747354" y="1779460"/>
              <a:ext cx="1179920" cy="1538737"/>
              <a:chOff x="406421" y="2432376"/>
              <a:chExt cx="2059118" cy="2685303"/>
            </a:xfrm>
          </p:grpSpPr>
          <p:grpSp>
            <p:nvGrpSpPr>
              <p:cNvPr id="102" name="Group 101"/>
              <p:cNvGrpSpPr/>
              <p:nvPr/>
            </p:nvGrpSpPr>
            <p:grpSpPr>
              <a:xfrm>
                <a:off x="406421" y="2432376"/>
                <a:ext cx="2059118" cy="2685303"/>
                <a:chOff x="6982264" y="1006524"/>
                <a:chExt cx="4480135" cy="5829701"/>
              </a:xfrm>
            </p:grpSpPr>
            <p:pic>
              <p:nvPicPr>
                <p:cNvPr id="104" name="Picture 103"/>
                <p:cNvPicPr>
                  <a:picLocks noChangeAspect="1"/>
                </p:cNvPicPr>
                <p:nvPr/>
              </p:nvPicPr>
              <p:blipFill>
                <a:blip r:embed="rId3"/>
                <a:stretch>
                  <a:fillRect/>
                </a:stretch>
              </p:blipFill>
              <p:spPr>
                <a:xfrm>
                  <a:off x="7199561" y="1172781"/>
                  <a:ext cx="4182166" cy="3848482"/>
                </a:xfrm>
                <a:prstGeom prst="rect">
                  <a:avLst/>
                </a:prstGeom>
              </p:spPr>
            </p:pic>
            <p:pic>
              <p:nvPicPr>
                <p:cNvPr id="105" name="Picture 104"/>
                <p:cNvPicPr>
                  <a:picLocks noChangeAspect="1"/>
                </p:cNvPicPr>
                <p:nvPr/>
              </p:nvPicPr>
              <p:blipFill>
                <a:blip r:embed="rId4"/>
                <a:stretch>
                  <a:fillRect/>
                </a:stretch>
              </p:blipFill>
              <p:spPr>
                <a:xfrm>
                  <a:off x="6982264" y="4945062"/>
                  <a:ext cx="4480135" cy="1891163"/>
                </a:xfrm>
                <a:prstGeom prst="rect">
                  <a:avLst/>
                </a:prstGeom>
              </p:spPr>
            </p:pic>
            <p:sp>
              <p:nvSpPr>
                <p:cNvPr id="106"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3" name="TextBox 102"/>
              <p:cNvSpPr txBox="1"/>
              <p:nvPr/>
            </p:nvSpPr>
            <p:spPr>
              <a:xfrm>
                <a:off x="639096" y="2638280"/>
                <a:ext cx="1681062"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NC</a:t>
                </a:r>
              </a:p>
            </p:txBody>
          </p:sp>
        </p:grpSp>
      </p:grpSp>
      <p:grpSp>
        <p:nvGrpSpPr>
          <p:cNvPr id="76" name="A Group"/>
          <p:cNvGrpSpPr/>
          <p:nvPr/>
        </p:nvGrpSpPr>
        <p:grpSpPr>
          <a:xfrm>
            <a:off x="292690" y="3178666"/>
            <a:ext cx="2138692" cy="2259125"/>
            <a:chOff x="2034704" y="1779460"/>
            <a:chExt cx="2182814" cy="2305406"/>
          </a:xfrm>
        </p:grpSpPr>
        <p:sp>
          <p:nvSpPr>
            <p:cNvPr id="77" name="Rectangle 76"/>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Compute Intensive</a:t>
              </a:r>
            </a:p>
          </p:txBody>
        </p:sp>
        <p:grpSp>
          <p:nvGrpSpPr>
            <p:cNvPr id="84" name="Group 83"/>
            <p:cNvGrpSpPr/>
            <p:nvPr/>
          </p:nvGrpSpPr>
          <p:grpSpPr>
            <a:xfrm>
              <a:off x="2536151" y="1779460"/>
              <a:ext cx="1179920" cy="1538737"/>
              <a:chOff x="406421" y="2432376"/>
              <a:chExt cx="2059118" cy="2685303"/>
            </a:xfrm>
          </p:grpSpPr>
          <p:grpSp>
            <p:nvGrpSpPr>
              <p:cNvPr id="85" name="Group 84"/>
              <p:cNvGrpSpPr/>
              <p:nvPr/>
            </p:nvGrpSpPr>
            <p:grpSpPr>
              <a:xfrm>
                <a:off x="406421" y="2432376"/>
                <a:ext cx="2059118" cy="2685303"/>
                <a:chOff x="6982264" y="1006524"/>
                <a:chExt cx="4480135" cy="5829701"/>
              </a:xfrm>
            </p:grpSpPr>
            <p:pic>
              <p:nvPicPr>
                <p:cNvPr id="87" name="Picture 86"/>
                <p:cNvPicPr>
                  <a:picLocks noChangeAspect="1"/>
                </p:cNvPicPr>
                <p:nvPr/>
              </p:nvPicPr>
              <p:blipFill>
                <a:blip r:embed="rId3"/>
                <a:stretch>
                  <a:fillRect/>
                </a:stretch>
              </p:blipFill>
              <p:spPr>
                <a:xfrm>
                  <a:off x="7199561" y="1172781"/>
                  <a:ext cx="4182166" cy="3848482"/>
                </a:xfrm>
                <a:prstGeom prst="rect">
                  <a:avLst/>
                </a:prstGeom>
              </p:spPr>
            </p:pic>
            <p:pic>
              <p:nvPicPr>
                <p:cNvPr id="88" name="Picture 87"/>
                <p:cNvPicPr>
                  <a:picLocks noChangeAspect="1"/>
                </p:cNvPicPr>
                <p:nvPr/>
              </p:nvPicPr>
              <p:blipFill>
                <a:blip r:embed="rId4"/>
                <a:stretch>
                  <a:fillRect/>
                </a:stretch>
              </p:blipFill>
              <p:spPr>
                <a:xfrm>
                  <a:off x="6982264" y="4945062"/>
                  <a:ext cx="4480135" cy="1891163"/>
                </a:xfrm>
                <a:prstGeom prst="rect">
                  <a:avLst/>
                </a:prstGeom>
              </p:spPr>
            </p:pic>
            <p:sp>
              <p:nvSpPr>
                <p:cNvPr id="8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6" name="TextBox 85"/>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F</a:t>
                </a:r>
              </a:p>
            </p:txBody>
          </p:sp>
        </p:grpSp>
      </p:grpSp>
      <p:grpSp>
        <p:nvGrpSpPr>
          <p:cNvPr id="72" name="A Group"/>
          <p:cNvGrpSpPr/>
          <p:nvPr/>
        </p:nvGrpSpPr>
        <p:grpSpPr>
          <a:xfrm>
            <a:off x="6108690" y="3165608"/>
            <a:ext cx="2138692" cy="2259125"/>
            <a:chOff x="2034704" y="1779460"/>
            <a:chExt cx="2182814" cy="2305406"/>
          </a:xfrm>
        </p:grpSpPr>
        <p:sp>
          <p:nvSpPr>
            <p:cNvPr id="73" name="Rectangle 72"/>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Fastest CPU</a:t>
              </a:r>
            </a:p>
            <a:p>
              <a:pPr algn="ctr" defTabSz="913228">
                <a:lnSpc>
                  <a:spcPct val="90000"/>
                </a:lnSpc>
                <a:defRPr/>
              </a:pPr>
              <a:r>
                <a:rPr lang="en-US" sz="1600" kern="0" dirty="0">
                  <a:solidFill>
                    <a:srgbClr val="353535"/>
                  </a:solidFill>
                  <a:ea typeface="Segoe UI" pitchFamily="34" charset="0"/>
                  <a:cs typeface="Segoe UI" pitchFamily="34" charset="0"/>
                </a:rPr>
                <a:t>IB Connectivity</a:t>
              </a:r>
            </a:p>
          </p:txBody>
        </p:sp>
        <p:grpSp>
          <p:nvGrpSpPr>
            <p:cNvPr id="74" name="Group 73"/>
            <p:cNvGrpSpPr/>
            <p:nvPr/>
          </p:nvGrpSpPr>
          <p:grpSpPr>
            <a:xfrm>
              <a:off x="2536151" y="1779460"/>
              <a:ext cx="1179920" cy="1538737"/>
              <a:chOff x="406421" y="2432376"/>
              <a:chExt cx="2059118" cy="2685303"/>
            </a:xfrm>
          </p:grpSpPr>
          <p:grpSp>
            <p:nvGrpSpPr>
              <p:cNvPr id="75" name="Group 74"/>
              <p:cNvGrpSpPr/>
              <p:nvPr/>
            </p:nvGrpSpPr>
            <p:grpSpPr>
              <a:xfrm>
                <a:off x="406421" y="2432376"/>
                <a:ext cx="2059118" cy="2685303"/>
                <a:chOff x="6982264" y="1006524"/>
                <a:chExt cx="4480135" cy="5829701"/>
              </a:xfrm>
            </p:grpSpPr>
            <p:pic>
              <p:nvPicPr>
                <p:cNvPr id="117" name="Picture 116"/>
                <p:cNvPicPr>
                  <a:picLocks noChangeAspect="1"/>
                </p:cNvPicPr>
                <p:nvPr/>
              </p:nvPicPr>
              <p:blipFill>
                <a:blip r:embed="rId3"/>
                <a:stretch>
                  <a:fillRect/>
                </a:stretch>
              </p:blipFill>
              <p:spPr>
                <a:xfrm>
                  <a:off x="7199561" y="1172781"/>
                  <a:ext cx="4182166" cy="3848482"/>
                </a:xfrm>
                <a:prstGeom prst="rect">
                  <a:avLst/>
                </a:prstGeom>
              </p:spPr>
            </p:pic>
            <p:pic>
              <p:nvPicPr>
                <p:cNvPr id="118" name="Picture 117"/>
                <p:cNvPicPr>
                  <a:picLocks noChangeAspect="1"/>
                </p:cNvPicPr>
                <p:nvPr/>
              </p:nvPicPr>
              <p:blipFill>
                <a:blip r:embed="rId4"/>
                <a:stretch>
                  <a:fillRect/>
                </a:stretch>
              </p:blipFill>
              <p:spPr>
                <a:xfrm>
                  <a:off x="6982264" y="4945062"/>
                  <a:ext cx="4480135" cy="1891163"/>
                </a:xfrm>
                <a:prstGeom prst="rect">
                  <a:avLst/>
                </a:prstGeom>
              </p:spPr>
            </p:pic>
            <p:sp>
              <p:nvSpPr>
                <p:cNvPr id="11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7" name="TextBox 106"/>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H</a:t>
                </a:r>
              </a:p>
            </p:txBody>
          </p:sp>
        </p:grpSp>
      </p:grpSp>
      <p:grpSp>
        <p:nvGrpSpPr>
          <p:cNvPr id="108" name="A Group"/>
          <p:cNvGrpSpPr/>
          <p:nvPr/>
        </p:nvGrpSpPr>
        <p:grpSpPr>
          <a:xfrm>
            <a:off x="8049705" y="3156628"/>
            <a:ext cx="2138692" cy="2259125"/>
            <a:chOff x="2034704" y="1779460"/>
            <a:chExt cx="2182814" cy="2305406"/>
          </a:xfrm>
        </p:grpSpPr>
        <p:sp>
          <p:nvSpPr>
            <p:cNvPr id="128" name="Rectangle 127"/>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129" name="Group 128"/>
            <p:cNvGrpSpPr/>
            <p:nvPr/>
          </p:nvGrpSpPr>
          <p:grpSpPr>
            <a:xfrm>
              <a:off x="2536151" y="1779460"/>
              <a:ext cx="1179920" cy="1538737"/>
              <a:chOff x="406421" y="2432376"/>
              <a:chExt cx="2059118" cy="2685303"/>
            </a:xfrm>
          </p:grpSpPr>
          <p:grpSp>
            <p:nvGrpSpPr>
              <p:cNvPr id="130" name="Group 129"/>
              <p:cNvGrpSpPr/>
              <p:nvPr/>
            </p:nvGrpSpPr>
            <p:grpSpPr>
              <a:xfrm>
                <a:off x="406421" y="2432376"/>
                <a:ext cx="2059118" cy="2685303"/>
                <a:chOff x="6982264" y="1006524"/>
                <a:chExt cx="4480135" cy="5829701"/>
              </a:xfrm>
            </p:grpSpPr>
            <p:pic>
              <p:nvPicPr>
                <p:cNvPr id="132" name="Picture 131"/>
                <p:cNvPicPr>
                  <a:picLocks noChangeAspect="1"/>
                </p:cNvPicPr>
                <p:nvPr/>
              </p:nvPicPr>
              <p:blipFill>
                <a:blip r:embed="rId3"/>
                <a:stretch>
                  <a:fillRect/>
                </a:stretch>
              </p:blipFill>
              <p:spPr>
                <a:xfrm>
                  <a:off x="7199561" y="1172781"/>
                  <a:ext cx="4182166" cy="3848482"/>
                </a:xfrm>
                <a:prstGeom prst="rect">
                  <a:avLst/>
                </a:prstGeom>
              </p:spPr>
            </p:pic>
            <p:pic>
              <p:nvPicPr>
                <p:cNvPr id="133" name="Picture 132"/>
                <p:cNvPicPr>
                  <a:picLocks noChangeAspect="1"/>
                </p:cNvPicPr>
                <p:nvPr/>
              </p:nvPicPr>
              <p:blipFill>
                <a:blip r:embed="rId4"/>
                <a:stretch>
                  <a:fillRect/>
                </a:stretch>
              </p:blipFill>
              <p:spPr>
                <a:xfrm>
                  <a:off x="6982264" y="4945062"/>
                  <a:ext cx="4480135" cy="1891163"/>
                </a:xfrm>
                <a:prstGeom prst="rect">
                  <a:avLst/>
                </a:prstGeom>
              </p:spPr>
            </p:pic>
            <p:sp>
              <p:nvSpPr>
                <p:cNvPr id="13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1" name="TextBox 130"/>
              <p:cNvSpPr txBox="1"/>
              <p:nvPr/>
            </p:nvSpPr>
            <p:spPr>
              <a:xfrm>
                <a:off x="609390" y="2623656"/>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L</a:t>
                </a:r>
              </a:p>
            </p:txBody>
          </p:sp>
        </p:grpSp>
      </p:grpSp>
      <p:grpSp>
        <p:nvGrpSpPr>
          <p:cNvPr id="135" name="A Group"/>
          <p:cNvGrpSpPr/>
          <p:nvPr/>
        </p:nvGrpSpPr>
        <p:grpSpPr>
          <a:xfrm>
            <a:off x="258552" y="974702"/>
            <a:ext cx="2138692" cy="2259125"/>
            <a:chOff x="2034704" y="1779460"/>
            <a:chExt cx="2182814" cy="2305406"/>
          </a:xfrm>
        </p:grpSpPr>
        <p:sp>
          <p:nvSpPr>
            <p:cNvPr id="136" name="Rectangle 135"/>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Lowest Price</a:t>
              </a:r>
            </a:p>
          </p:txBody>
        </p:sp>
        <p:grpSp>
          <p:nvGrpSpPr>
            <p:cNvPr id="137" name="Group 136"/>
            <p:cNvGrpSpPr/>
            <p:nvPr/>
          </p:nvGrpSpPr>
          <p:grpSpPr>
            <a:xfrm>
              <a:off x="2536151" y="1779460"/>
              <a:ext cx="1179920" cy="1538737"/>
              <a:chOff x="406421" y="2432376"/>
              <a:chExt cx="2059118" cy="2685303"/>
            </a:xfrm>
          </p:grpSpPr>
          <p:grpSp>
            <p:nvGrpSpPr>
              <p:cNvPr id="138" name="Group 137"/>
              <p:cNvGrpSpPr/>
              <p:nvPr/>
            </p:nvGrpSpPr>
            <p:grpSpPr>
              <a:xfrm>
                <a:off x="406421" y="2432376"/>
                <a:ext cx="2059118" cy="2685303"/>
                <a:chOff x="6982264" y="1006524"/>
                <a:chExt cx="4480135" cy="5829701"/>
              </a:xfrm>
            </p:grpSpPr>
            <p:pic>
              <p:nvPicPr>
                <p:cNvPr id="140" name="Picture 139"/>
                <p:cNvPicPr>
                  <a:picLocks noChangeAspect="1"/>
                </p:cNvPicPr>
                <p:nvPr/>
              </p:nvPicPr>
              <p:blipFill>
                <a:blip r:embed="rId3"/>
                <a:stretch>
                  <a:fillRect/>
                </a:stretch>
              </p:blipFill>
              <p:spPr>
                <a:xfrm>
                  <a:off x="7199561" y="1172781"/>
                  <a:ext cx="4182166" cy="3848482"/>
                </a:xfrm>
                <a:prstGeom prst="rect">
                  <a:avLst/>
                </a:prstGeom>
              </p:spPr>
            </p:pic>
            <p:pic>
              <p:nvPicPr>
                <p:cNvPr id="141" name="Picture 140"/>
                <p:cNvPicPr>
                  <a:picLocks noChangeAspect="1"/>
                </p:cNvPicPr>
                <p:nvPr/>
              </p:nvPicPr>
              <p:blipFill>
                <a:blip r:embed="rId4"/>
                <a:stretch>
                  <a:fillRect/>
                </a:stretch>
              </p:blipFill>
              <p:spPr>
                <a:xfrm>
                  <a:off x="6982264" y="4945062"/>
                  <a:ext cx="4480135" cy="1891163"/>
                </a:xfrm>
                <a:prstGeom prst="rect">
                  <a:avLst/>
                </a:prstGeom>
              </p:spPr>
            </p:pic>
            <p:sp>
              <p:nvSpPr>
                <p:cNvPr id="14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9" name="TextBox 138"/>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A</a:t>
                </a:r>
              </a:p>
            </p:txBody>
          </p:sp>
        </p:grpSp>
      </p:grpSp>
      <p:grpSp>
        <p:nvGrpSpPr>
          <p:cNvPr id="8" name="Group 7"/>
          <p:cNvGrpSpPr/>
          <p:nvPr/>
        </p:nvGrpSpPr>
        <p:grpSpPr>
          <a:xfrm>
            <a:off x="7960200" y="1041104"/>
            <a:ext cx="2138692" cy="2259125"/>
            <a:chOff x="10195154" y="1666794"/>
            <a:chExt cx="2182195" cy="2304752"/>
          </a:xfrm>
        </p:grpSpPr>
        <p:grpSp>
          <p:nvGrpSpPr>
            <p:cNvPr id="151" name="A Group"/>
            <p:cNvGrpSpPr/>
            <p:nvPr/>
          </p:nvGrpSpPr>
          <p:grpSpPr>
            <a:xfrm>
              <a:off x="10195154" y="1666794"/>
              <a:ext cx="2182195" cy="2304752"/>
              <a:chOff x="2034704" y="1779460"/>
              <a:chExt cx="2182814" cy="2305406"/>
            </a:xfrm>
          </p:grpSpPr>
          <p:sp>
            <p:nvSpPr>
              <p:cNvPr id="152" name="Rectangle 151"/>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A-Series</a:t>
                </a:r>
                <a:endParaRPr lang="en-US" sz="1600" i="1" kern="0" dirty="0">
                  <a:solidFill>
                    <a:srgbClr val="353535"/>
                  </a:solidFill>
                  <a:ea typeface="Segoe UI" pitchFamily="34" charset="0"/>
                  <a:cs typeface="Segoe UI" pitchFamily="34" charset="0"/>
                </a:endParaRPr>
              </a:p>
              <a:p>
                <a:pPr algn="ctr" defTabSz="913228">
                  <a:lnSpc>
                    <a:spcPct val="90000"/>
                  </a:lnSpc>
                  <a:defRPr/>
                </a:pPr>
                <a:endParaRPr lang="en-US" sz="1600" kern="0" dirty="0">
                  <a:solidFill>
                    <a:srgbClr val="353535"/>
                  </a:solidFill>
                  <a:ea typeface="Segoe UI" pitchFamily="34" charset="0"/>
                  <a:cs typeface="Segoe UI" pitchFamily="34" charset="0"/>
                </a:endParaRPr>
              </a:p>
            </p:txBody>
          </p:sp>
          <p:grpSp>
            <p:nvGrpSpPr>
              <p:cNvPr id="153" name="Group 152"/>
              <p:cNvGrpSpPr/>
              <p:nvPr/>
            </p:nvGrpSpPr>
            <p:grpSpPr>
              <a:xfrm>
                <a:off x="2536151" y="1779460"/>
                <a:ext cx="1179920" cy="1538737"/>
                <a:chOff x="406421" y="2432376"/>
                <a:chExt cx="2059118" cy="2685303"/>
              </a:xfrm>
            </p:grpSpPr>
            <p:grpSp>
              <p:nvGrpSpPr>
                <p:cNvPr id="154" name="Group 153"/>
                <p:cNvGrpSpPr/>
                <p:nvPr/>
              </p:nvGrpSpPr>
              <p:grpSpPr>
                <a:xfrm>
                  <a:off x="406421" y="2432376"/>
                  <a:ext cx="2059118" cy="2685303"/>
                  <a:chOff x="6982264" y="1006524"/>
                  <a:chExt cx="4480135" cy="5829701"/>
                </a:xfrm>
              </p:grpSpPr>
              <p:pic>
                <p:nvPicPr>
                  <p:cNvPr id="156" name="Picture 155"/>
                  <p:cNvPicPr>
                    <a:picLocks noChangeAspect="1"/>
                  </p:cNvPicPr>
                  <p:nvPr/>
                </p:nvPicPr>
                <p:blipFill>
                  <a:blip r:embed="rId3"/>
                  <a:stretch>
                    <a:fillRect/>
                  </a:stretch>
                </p:blipFill>
                <p:spPr>
                  <a:xfrm>
                    <a:off x="7199561" y="1172781"/>
                    <a:ext cx="4182166" cy="3848482"/>
                  </a:xfrm>
                  <a:prstGeom prst="rect">
                    <a:avLst/>
                  </a:prstGeom>
                </p:spPr>
              </p:pic>
              <p:pic>
                <p:nvPicPr>
                  <p:cNvPr id="157" name="Picture 156"/>
                  <p:cNvPicPr>
                    <a:picLocks noChangeAspect="1"/>
                  </p:cNvPicPr>
                  <p:nvPr/>
                </p:nvPicPr>
                <p:blipFill>
                  <a:blip r:embed="rId4"/>
                  <a:stretch>
                    <a:fillRect/>
                  </a:stretch>
                </p:blipFill>
                <p:spPr>
                  <a:xfrm>
                    <a:off x="6982264" y="4945062"/>
                    <a:ext cx="4480135" cy="1891163"/>
                  </a:xfrm>
                  <a:prstGeom prst="rect">
                    <a:avLst/>
                  </a:prstGeom>
                </p:spPr>
              </p:pic>
              <p:sp>
                <p:nvSpPr>
                  <p:cNvPr id="15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55" name="TextBox 154"/>
                <p:cNvSpPr txBox="1"/>
                <p:nvPr/>
              </p:nvSpPr>
              <p:spPr>
                <a:xfrm>
                  <a:off x="641800" y="2623655"/>
                  <a:ext cx="1614759" cy="1127476"/>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2700" b="1" kern="0" dirty="0">
                    <a:solidFill>
                      <a:srgbClr val="353535"/>
                    </a:solidFill>
                    <a:ea typeface="Segoe UI" pitchFamily="34" charset="0"/>
                    <a:cs typeface="Segoe UI" pitchFamily="34" charset="0"/>
                  </a:endParaRPr>
                </a:p>
              </p:txBody>
            </p:sp>
          </p:grpSp>
        </p:grpSp>
        <p:sp>
          <p:nvSpPr>
            <p:cNvPr id="2" name="Rectangle 1"/>
            <p:cNvSpPr/>
            <p:nvPr/>
          </p:nvSpPr>
          <p:spPr>
            <a:xfrm>
              <a:off x="10849958" y="1858859"/>
              <a:ext cx="870349" cy="546086"/>
            </a:xfrm>
            <a:prstGeom prst="rect">
              <a:avLst/>
            </a:prstGeom>
          </p:spPr>
          <p:txBody>
            <a:bodyPr wrap="none">
              <a:spAutoFit/>
            </a:bodyPr>
            <a:lstStyle/>
            <a:p>
              <a:pPr algn="ctr" defTabSz="913228">
                <a:lnSpc>
                  <a:spcPct val="90000"/>
                </a:lnSpc>
                <a:defRPr/>
              </a:pPr>
              <a:r>
                <a:rPr lang="en-US" sz="3100" b="1" kern="0" dirty="0">
                  <a:solidFill>
                    <a:srgbClr val="353535"/>
                  </a:solidFill>
                  <a:ea typeface="Segoe UI" pitchFamily="34" charset="0"/>
                  <a:cs typeface="Segoe UI" pitchFamily="34" charset="0"/>
                </a:rPr>
                <a:t>Av2</a:t>
              </a:r>
            </a:p>
          </p:txBody>
        </p:sp>
      </p:grpSp>
      <p:grpSp>
        <p:nvGrpSpPr>
          <p:cNvPr id="112" name="N group 1"/>
          <p:cNvGrpSpPr/>
          <p:nvPr/>
        </p:nvGrpSpPr>
        <p:grpSpPr>
          <a:xfrm>
            <a:off x="4141465" y="3147957"/>
            <a:ext cx="2138692" cy="2259125"/>
            <a:chOff x="8250476" y="1779460"/>
            <a:chExt cx="2182814" cy="2305406"/>
          </a:xfrm>
        </p:grpSpPr>
        <p:sp>
          <p:nvSpPr>
            <p:cNvPr id="113" name="Rectangle 112"/>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M60 Visualization</a:t>
              </a:r>
            </a:p>
          </p:txBody>
        </p:sp>
        <p:grpSp>
          <p:nvGrpSpPr>
            <p:cNvPr id="114" name="Group 113"/>
            <p:cNvGrpSpPr/>
            <p:nvPr/>
          </p:nvGrpSpPr>
          <p:grpSpPr>
            <a:xfrm>
              <a:off x="8747354" y="1779460"/>
              <a:ext cx="1179920" cy="1538737"/>
              <a:chOff x="406421" y="2432376"/>
              <a:chExt cx="2059118" cy="2685303"/>
            </a:xfrm>
          </p:grpSpPr>
          <p:grpSp>
            <p:nvGrpSpPr>
              <p:cNvPr id="115" name="Group 114"/>
              <p:cNvGrpSpPr/>
              <p:nvPr/>
            </p:nvGrpSpPr>
            <p:grpSpPr>
              <a:xfrm>
                <a:off x="406421" y="2432376"/>
                <a:ext cx="2059118" cy="2685303"/>
                <a:chOff x="6982264" y="1006524"/>
                <a:chExt cx="4480135" cy="5829701"/>
              </a:xfrm>
            </p:grpSpPr>
            <p:pic>
              <p:nvPicPr>
                <p:cNvPr id="120" name="Picture 119"/>
                <p:cNvPicPr>
                  <a:picLocks noChangeAspect="1"/>
                </p:cNvPicPr>
                <p:nvPr/>
              </p:nvPicPr>
              <p:blipFill>
                <a:blip r:embed="rId3"/>
                <a:stretch>
                  <a:fillRect/>
                </a:stretch>
              </p:blipFill>
              <p:spPr>
                <a:xfrm>
                  <a:off x="7199561" y="1172781"/>
                  <a:ext cx="4182166" cy="3848482"/>
                </a:xfrm>
                <a:prstGeom prst="rect">
                  <a:avLst/>
                </a:prstGeom>
              </p:spPr>
            </p:pic>
            <p:pic>
              <p:nvPicPr>
                <p:cNvPr id="121" name="Picture 120"/>
                <p:cNvPicPr>
                  <a:picLocks noChangeAspect="1"/>
                </p:cNvPicPr>
                <p:nvPr/>
              </p:nvPicPr>
              <p:blipFill>
                <a:blip r:embed="rId4"/>
                <a:stretch>
                  <a:fillRect/>
                </a:stretch>
              </p:blipFill>
              <p:spPr>
                <a:xfrm>
                  <a:off x="6982264" y="4945062"/>
                  <a:ext cx="4480135" cy="1891163"/>
                </a:xfrm>
                <a:prstGeom prst="rect">
                  <a:avLst/>
                </a:prstGeom>
              </p:spPr>
            </p:pic>
            <p:sp>
              <p:nvSpPr>
                <p:cNvPr id="12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16" name="TextBox 115"/>
              <p:cNvSpPr txBox="1"/>
              <p:nvPr/>
            </p:nvSpPr>
            <p:spPr>
              <a:xfrm>
                <a:off x="597395" y="2639095"/>
                <a:ext cx="1699998"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NV</a:t>
                </a:r>
              </a:p>
            </p:txBody>
          </p:sp>
        </p:grpSp>
      </p:grpSp>
      <p:pic>
        <p:nvPicPr>
          <p:cNvPr id="13" name="Picture 12">
            <a:extLst>
              <a:ext uri="{FF2B5EF4-FFF2-40B4-BE49-F238E27FC236}">
                <a16:creationId xmlns:a16="http://schemas.microsoft.com/office/drawing/2014/main" id="{2E4B2891-5FA4-4526-B5AF-8B99BAFFEF73}"/>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3001232" y="2906011"/>
            <a:ext cx="932230" cy="908456"/>
          </a:xfrm>
          <a:prstGeom prst="rect">
            <a:avLst/>
          </a:prstGeom>
        </p:spPr>
      </p:pic>
      <p:pic>
        <p:nvPicPr>
          <p:cNvPr id="92" name="Picture 91">
            <a:extLst>
              <a:ext uri="{FF2B5EF4-FFF2-40B4-BE49-F238E27FC236}">
                <a16:creationId xmlns:a16="http://schemas.microsoft.com/office/drawing/2014/main" id="{F27A8CA4-C095-43F0-A233-01E5B6A5D0D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134078" y="2977971"/>
            <a:ext cx="932230" cy="908456"/>
          </a:xfrm>
          <a:prstGeom prst="rect">
            <a:avLst/>
          </a:prstGeom>
        </p:spPr>
      </p:pic>
      <p:pic>
        <p:nvPicPr>
          <p:cNvPr id="93" name="Picture 92">
            <a:extLst>
              <a:ext uri="{FF2B5EF4-FFF2-40B4-BE49-F238E27FC236}">
                <a16:creationId xmlns:a16="http://schemas.microsoft.com/office/drawing/2014/main" id="{D2C2889E-B285-445D-A8A7-D170EBBED0B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4995362" y="2939219"/>
            <a:ext cx="932230" cy="908456"/>
          </a:xfrm>
          <a:prstGeom prst="rect">
            <a:avLst/>
          </a:prstGeom>
        </p:spPr>
      </p:pic>
      <p:pic>
        <p:nvPicPr>
          <p:cNvPr id="94" name="Picture 93">
            <a:extLst>
              <a:ext uri="{FF2B5EF4-FFF2-40B4-BE49-F238E27FC236}">
                <a16:creationId xmlns:a16="http://schemas.microsoft.com/office/drawing/2014/main" id="{E1AF7098-5045-49DC-A495-CF5B3E567C7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6952271" y="2939219"/>
            <a:ext cx="932230" cy="908456"/>
          </a:xfrm>
          <a:prstGeom prst="rect">
            <a:avLst/>
          </a:prstGeom>
        </p:spPr>
      </p:pic>
      <p:pic>
        <p:nvPicPr>
          <p:cNvPr id="109" name="Picture 108">
            <a:extLst>
              <a:ext uri="{FF2B5EF4-FFF2-40B4-BE49-F238E27FC236}">
                <a16:creationId xmlns:a16="http://schemas.microsoft.com/office/drawing/2014/main" id="{A7346BCA-1B63-4781-9D0F-E9F1E99525A0}"/>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8915695" y="2964480"/>
            <a:ext cx="932230" cy="908456"/>
          </a:xfrm>
          <a:prstGeom prst="rect">
            <a:avLst/>
          </a:prstGeom>
        </p:spPr>
      </p:pic>
      <p:grpSp>
        <p:nvGrpSpPr>
          <p:cNvPr id="111" name="A Group">
            <a:extLst>
              <a:ext uri="{FF2B5EF4-FFF2-40B4-BE49-F238E27FC236}">
                <a16:creationId xmlns:a16="http://schemas.microsoft.com/office/drawing/2014/main" id="{6777FD0D-1D56-4FC3-A780-0AFAF0FC32F0}"/>
              </a:ext>
            </a:extLst>
          </p:cNvPr>
          <p:cNvGrpSpPr/>
          <p:nvPr/>
        </p:nvGrpSpPr>
        <p:grpSpPr>
          <a:xfrm>
            <a:off x="9822056" y="3165608"/>
            <a:ext cx="2138692" cy="2259125"/>
            <a:chOff x="2034704" y="1779460"/>
            <a:chExt cx="2182814" cy="2305406"/>
          </a:xfrm>
        </p:grpSpPr>
        <p:sp>
          <p:nvSpPr>
            <p:cNvPr id="123" name="Rectangle 122">
              <a:extLst>
                <a:ext uri="{FF2B5EF4-FFF2-40B4-BE49-F238E27FC236}">
                  <a16:creationId xmlns:a16="http://schemas.microsoft.com/office/drawing/2014/main" id="{3DAB3935-E518-4455-A0FE-EBD0356E3CA6}"/>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SAP Large Instances</a:t>
              </a:r>
            </a:p>
          </p:txBody>
        </p:sp>
        <p:grpSp>
          <p:nvGrpSpPr>
            <p:cNvPr id="124" name="Group 123">
              <a:extLst>
                <a:ext uri="{FF2B5EF4-FFF2-40B4-BE49-F238E27FC236}">
                  <a16:creationId xmlns:a16="http://schemas.microsoft.com/office/drawing/2014/main" id="{A8EF2059-711F-4AF5-BC6A-1D4C1312F76E}"/>
                </a:ext>
              </a:extLst>
            </p:cNvPr>
            <p:cNvGrpSpPr/>
            <p:nvPr/>
          </p:nvGrpSpPr>
          <p:grpSpPr>
            <a:xfrm>
              <a:off x="2536151" y="1779460"/>
              <a:ext cx="1179920" cy="1538737"/>
              <a:chOff x="406421" y="2432376"/>
              <a:chExt cx="2059118" cy="2685303"/>
            </a:xfrm>
          </p:grpSpPr>
          <p:grpSp>
            <p:nvGrpSpPr>
              <p:cNvPr id="125" name="Group 124">
                <a:extLst>
                  <a:ext uri="{FF2B5EF4-FFF2-40B4-BE49-F238E27FC236}">
                    <a16:creationId xmlns:a16="http://schemas.microsoft.com/office/drawing/2014/main" id="{2F948BF3-27CF-43C1-87EE-AE56A9203C29}"/>
                  </a:ext>
                </a:extLst>
              </p:cNvPr>
              <p:cNvGrpSpPr/>
              <p:nvPr/>
            </p:nvGrpSpPr>
            <p:grpSpPr>
              <a:xfrm>
                <a:off x="406421" y="2432376"/>
                <a:ext cx="2059118" cy="2685303"/>
                <a:chOff x="6982264" y="1006524"/>
                <a:chExt cx="4480135" cy="5829701"/>
              </a:xfrm>
            </p:grpSpPr>
            <p:pic>
              <p:nvPicPr>
                <p:cNvPr id="127" name="Picture 126">
                  <a:extLst>
                    <a:ext uri="{FF2B5EF4-FFF2-40B4-BE49-F238E27FC236}">
                      <a16:creationId xmlns:a16="http://schemas.microsoft.com/office/drawing/2014/main" id="{4108DBDD-EE67-4A1B-94BA-8CA12803DE58}"/>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43" name="Picture 142">
                  <a:extLst>
                    <a:ext uri="{FF2B5EF4-FFF2-40B4-BE49-F238E27FC236}">
                      <a16:creationId xmlns:a16="http://schemas.microsoft.com/office/drawing/2014/main" id="{B405309B-9E1C-4F89-BDFC-BA2428BB595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44" name="AutoShape 3">
                  <a:extLst>
                    <a:ext uri="{FF2B5EF4-FFF2-40B4-BE49-F238E27FC236}">
                      <a16:creationId xmlns:a16="http://schemas.microsoft.com/office/drawing/2014/main" id="{F8E49329-07B8-4FC3-A065-35103DCFAB3E}"/>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26" name="TextBox 125">
                <a:extLst>
                  <a:ext uri="{FF2B5EF4-FFF2-40B4-BE49-F238E27FC236}">
                    <a16:creationId xmlns:a16="http://schemas.microsoft.com/office/drawing/2014/main" id="{9653CCF4-6C27-4546-A4C0-309F11FD9CFF}"/>
                  </a:ext>
                </a:extLst>
              </p:cNvPr>
              <p:cNvSpPr txBox="1"/>
              <p:nvPr/>
            </p:nvSpPr>
            <p:spPr>
              <a:xfrm>
                <a:off x="627280" y="2661535"/>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pic>
        <p:nvPicPr>
          <p:cNvPr id="145" name="Picture 144">
            <a:extLst>
              <a:ext uri="{FF2B5EF4-FFF2-40B4-BE49-F238E27FC236}">
                <a16:creationId xmlns:a16="http://schemas.microsoft.com/office/drawing/2014/main" id="{3DD1317A-43E1-48A2-9F96-E742A34B29D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693742" y="2977971"/>
            <a:ext cx="932230" cy="908456"/>
          </a:xfrm>
          <a:prstGeom prst="rect">
            <a:avLst/>
          </a:prstGeom>
        </p:spPr>
      </p:pic>
      <p:sp>
        <p:nvSpPr>
          <p:cNvPr id="9" name="Rectangle 8">
            <a:extLst>
              <a:ext uri="{FF2B5EF4-FFF2-40B4-BE49-F238E27FC236}">
                <a16:creationId xmlns:a16="http://schemas.microsoft.com/office/drawing/2014/main" id="{8722BCB7-3ABF-48AE-A592-41C2BE235DBC}"/>
              </a:ext>
            </a:extLst>
          </p:cNvPr>
          <p:cNvSpPr/>
          <p:nvPr/>
        </p:nvSpPr>
        <p:spPr>
          <a:xfrm>
            <a:off x="10553137" y="3393449"/>
            <a:ext cx="70874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SAP</a:t>
            </a:r>
            <a:endParaRPr lang="en-US" sz="3500" b="1" kern="0" dirty="0">
              <a:solidFill>
                <a:srgbClr val="353535"/>
              </a:solidFill>
              <a:ea typeface="Segoe UI" pitchFamily="34" charset="0"/>
              <a:cs typeface="Segoe UI" pitchFamily="34" charset="0"/>
            </a:endParaRPr>
          </a:p>
        </p:txBody>
      </p:sp>
      <p:grpSp>
        <p:nvGrpSpPr>
          <p:cNvPr id="110" name="A Group">
            <a:extLst>
              <a:ext uri="{FF2B5EF4-FFF2-40B4-BE49-F238E27FC236}">
                <a16:creationId xmlns:a16="http://schemas.microsoft.com/office/drawing/2014/main" id="{A354850B-67A3-4C54-9A9C-54093B36FCE2}"/>
              </a:ext>
            </a:extLst>
          </p:cNvPr>
          <p:cNvGrpSpPr/>
          <p:nvPr/>
        </p:nvGrpSpPr>
        <p:grpSpPr>
          <a:xfrm>
            <a:off x="6038176" y="5175062"/>
            <a:ext cx="1792595" cy="1865319"/>
            <a:chOff x="2060423" y="1779460"/>
            <a:chExt cx="2182814" cy="2205487"/>
          </a:xfrm>
        </p:grpSpPr>
        <p:sp>
          <p:nvSpPr>
            <p:cNvPr id="146" name="Rectangle 145">
              <a:extLst>
                <a:ext uri="{FF2B5EF4-FFF2-40B4-BE49-F238E27FC236}">
                  <a16:creationId xmlns:a16="http://schemas.microsoft.com/office/drawing/2014/main" id="{FAE775FC-413D-4F1E-8499-BCAC0E7F14DE}"/>
                </a:ext>
              </a:extLst>
            </p:cNvPr>
            <p:cNvSpPr/>
            <p:nvPr/>
          </p:nvSpPr>
          <p:spPr bwMode="auto">
            <a:xfrm>
              <a:off x="2060423" y="331819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Deep Learning</a:t>
              </a:r>
            </a:p>
            <a:p>
              <a:pPr algn="ctr" defTabSz="913228">
                <a:lnSpc>
                  <a:spcPct val="90000"/>
                </a:lnSpc>
                <a:defRPr/>
              </a:pPr>
              <a:r>
                <a:rPr lang="en-US" sz="1400" kern="0" dirty="0">
                  <a:solidFill>
                    <a:srgbClr val="353535"/>
                  </a:solidFill>
                  <a:ea typeface="Segoe UI" pitchFamily="34" charset="0"/>
                  <a:cs typeface="Segoe UI" pitchFamily="34" charset="0"/>
                </a:rPr>
                <a:t>NVIDIA P40s</a:t>
              </a:r>
            </a:p>
          </p:txBody>
        </p:sp>
        <p:grpSp>
          <p:nvGrpSpPr>
            <p:cNvPr id="147" name="Group 146">
              <a:extLst>
                <a:ext uri="{FF2B5EF4-FFF2-40B4-BE49-F238E27FC236}">
                  <a16:creationId xmlns:a16="http://schemas.microsoft.com/office/drawing/2014/main" id="{E9EE41B7-69AA-4DB0-9E6E-92C49EF37FEC}"/>
                </a:ext>
              </a:extLst>
            </p:cNvPr>
            <p:cNvGrpSpPr/>
            <p:nvPr/>
          </p:nvGrpSpPr>
          <p:grpSpPr>
            <a:xfrm>
              <a:off x="2536151" y="1779460"/>
              <a:ext cx="1179920" cy="1538737"/>
              <a:chOff x="406421" y="2432376"/>
              <a:chExt cx="2059118" cy="2685303"/>
            </a:xfrm>
          </p:grpSpPr>
          <p:grpSp>
            <p:nvGrpSpPr>
              <p:cNvPr id="148" name="Group 147">
                <a:extLst>
                  <a:ext uri="{FF2B5EF4-FFF2-40B4-BE49-F238E27FC236}">
                    <a16:creationId xmlns:a16="http://schemas.microsoft.com/office/drawing/2014/main" id="{CE34E571-CA37-4994-8E9A-511B67405F3F}"/>
                  </a:ext>
                </a:extLst>
              </p:cNvPr>
              <p:cNvGrpSpPr/>
              <p:nvPr/>
            </p:nvGrpSpPr>
            <p:grpSpPr>
              <a:xfrm>
                <a:off x="406421" y="2432376"/>
                <a:ext cx="2059118" cy="2685303"/>
                <a:chOff x="6982264" y="1006524"/>
                <a:chExt cx="4480135" cy="5829701"/>
              </a:xfrm>
            </p:grpSpPr>
            <p:pic>
              <p:nvPicPr>
                <p:cNvPr id="150" name="Picture 149">
                  <a:extLst>
                    <a:ext uri="{FF2B5EF4-FFF2-40B4-BE49-F238E27FC236}">
                      <a16:creationId xmlns:a16="http://schemas.microsoft.com/office/drawing/2014/main" id="{660C517B-46FC-4C62-981F-634814CB9D3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59" name="Picture 158">
                  <a:extLst>
                    <a:ext uri="{FF2B5EF4-FFF2-40B4-BE49-F238E27FC236}">
                      <a16:creationId xmlns:a16="http://schemas.microsoft.com/office/drawing/2014/main" id="{FE64EED7-F838-4491-A938-0E050B956F2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60" name="AutoShape 3">
                  <a:extLst>
                    <a:ext uri="{FF2B5EF4-FFF2-40B4-BE49-F238E27FC236}">
                      <a16:creationId xmlns:a16="http://schemas.microsoft.com/office/drawing/2014/main" id="{8E9B5DD2-C593-42A5-91B8-25B62744BAD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49" name="TextBox 148">
                <a:extLst>
                  <a:ext uri="{FF2B5EF4-FFF2-40B4-BE49-F238E27FC236}">
                    <a16:creationId xmlns:a16="http://schemas.microsoft.com/office/drawing/2014/main" id="{E84B345B-4530-43AF-875F-7A65A07F1C91}"/>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61" name="Rectangle 160">
            <a:extLst>
              <a:ext uri="{FF2B5EF4-FFF2-40B4-BE49-F238E27FC236}">
                <a16:creationId xmlns:a16="http://schemas.microsoft.com/office/drawing/2014/main" id="{B80DB136-102F-4FAD-A477-743FFBE1A4D2}"/>
              </a:ext>
            </a:extLst>
          </p:cNvPr>
          <p:cNvSpPr/>
          <p:nvPr/>
        </p:nvSpPr>
        <p:spPr>
          <a:xfrm>
            <a:off x="6644695" y="5339544"/>
            <a:ext cx="620595"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ND</a:t>
            </a:r>
          </a:p>
        </p:txBody>
      </p:sp>
      <p:grpSp>
        <p:nvGrpSpPr>
          <p:cNvPr id="165" name="A Group">
            <a:extLst>
              <a:ext uri="{FF2B5EF4-FFF2-40B4-BE49-F238E27FC236}">
                <a16:creationId xmlns:a16="http://schemas.microsoft.com/office/drawing/2014/main" id="{D1581A13-430C-41DA-BEEA-9923DF494487}"/>
              </a:ext>
            </a:extLst>
          </p:cNvPr>
          <p:cNvGrpSpPr/>
          <p:nvPr/>
        </p:nvGrpSpPr>
        <p:grpSpPr>
          <a:xfrm>
            <a:off x="7479362" y="5164331"/>
            <a:ext cx="1874845" cy="1872913"/>
            <a:chOff x="2024777" y="1779460"/>
            <a:chExt cx="2182814" cy="2202730"/>
          </a:xfrm>
        </p:grpSpPr>
        <p:sp>
          <p:nvSpPr>
            <p:cNvPr id="166" name="Rectangle 165">
              <a:extLst>
                <a:ext uri="{FF2B5EF4-FFF2-40B4-BE49-F238E27FC236}">
                  <a16:creationId xmlns:a16="http://schemas.microsoft.com/office/drawing/2014/main" id="{5D340C5C-2247-4C95-BBF6-EC9CAE222C61}"/>
                </a:ext>
              </a:extLst>
            </p:cNvPr>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 of NC</a:t>
              </a:r>
            </a:p>
            <a:p>
              <a:pPr algn="ctr" defTabSz="913228">
                <a:lnSpc>
                  <a:spcPct val="90000"/>
                </a:lnSpc>
                <a:defRPr/>
              </a:pPr>
              <a:r>
                <a:rPr lang="en-US" sz="1400" kern="0" dirty="0">
                  <a:solidFill>
                    <a:srgbClr val="353535"/>
                  </a:solidFill>
                  <a:ea typeface="Segoe UI" pitchFamily="34" charset="0"/>
                  <a:cs typeface="Segoe UI" pitchFamily="34" charset="0"/>
                </a:rPr>
                <a:t>NVIDIA P100s</a:t>
              </a:r>
            </a:p>
          </p:txBody>
        </p:sp>
        <p:grpSp>
          <p:nvGrpSpPr>
            <p:cNvPr id="167" name="Group 166">
              <a:extLst>
                <a:ext uri="{FF2B5EF4-FFF2-40B4-BE49-F238E27FC236}">
                  <a16:creationId xmlns:a16="http://schemas.microsoft.com/office/drawing/2014/main" id="{E2C4B43B-8307-4EF0-8890-D0DAD664DD8A}"/>
                </a:ext>
              </a:extLst>
            </p:cNvPr>
            <p:cNvGrpSpPr/>
            <p:nvPr/>
          </p:nvGrpSpPr>
          <p:grpSpPr>
            <a:xfrm>
              <a:off x="2536151" y="1779460"/>
              <a:ext cx="1179920" cy="1538737"/>
              <a:chOff x="406421" y="2432376"/>
              <a:chExt cx="2059118" cy="2685303"/>
            </a:xfrm>
          </p:grpSpPr>
          <p:grpSp>
            <p:nvGrpSpPr>
              <p:cNvPr id="168" name="Group 167">
                <a:extLst>
                  <a:ext uri="{FF2B5EF4-FFF2-40B4-BE49-F238E27FC236}">
                    <a16:creationId xmlns:a16="http://schemas.microsoft.com/office/drawing/2014/main" id="{4009C327-3975-49F4-B752-98A962FEF6ED}"/>
                  </a:ext>
                </a:extLst>
              </p:cNvPr>
              <p:cNvGrpSpPr/>
              <p:nvPr/>
            </p:nvGrpSpPr>
            <p:grpSpPr>
              <a:xfrm>
                <a:off x="406421" y="2432376"/>
                <a:ext cx="2059118" cy="2685303"/>
                <a:chOff x="6982264" y="1006524"/>
                <a:chExt cx="4480135" cy="5829701"/>
              </a:xfrm>
            </p:grpSpPr>
            <p:pic>
              <p:nvPicPr>
                <p:cNvPr id="170" name="Picture 169">
                  <a:extLst>
                    <a:ext uri="{FF2B5EF4-FFF2-40B4-BE49-F238E27FC236}">
                      <a16:creationId xmlns:a16="http://schemas.microsoft.com/office/drawing/2014/main" id="{8CB0315C-B1D3-44DC-990F-45C8AD7C15DD}"/>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71" name="Picture 170">
                  <a:extLst>
                    <a:ext uri="{FF2B5EF4-FFF2-40B4-BE49-F238E27FC236}">
                      <a16:creationId xmlns:a16="http://schemas.microsoft.com/office/drawing/2014/main" id="{F2D52C1B-91A8-4579-AB72-27789A2DC3CE}"/>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72" name="AutoShape 3">
                  <a:extLst>
                    <a:ext uri="{FF2B5EF4-FFF2-40B4-BE49-F238E27FC236}">
                      <a16:creationId xmlns:a16="http://schemas.microsoft.com/office/drawing/2014/main" id="{C97A2691-D831-421F-97BB-2F4C184D461C}"/>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69" name="TextBox 168">
                <a:extLst>
                  <a:ext uri="{FF2B5EF4-FFF2-40B4-BE49-F238E27FC236}">
                    <a16:creationId xmlns:a16="http://schemas.microsoft.com/office/drawing/2014/main" id="{6E1C8DD9-DD6D-47A6-8B55-952448522D74}"/>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73" name="Rectangle 172">
            <a:extLst>
              <a:ext uri="{FF2B5EF4-FFF2-40B4-BE49-F238E27FC236}">
                <a16:creationId xmlns:a16="http://schemas.microsoft.com/office/drawing/2014/main" id="{1012C846-09CD-4C64-ACE9-E8CA344C104B}"/>
              </a:ext>
            </a:extLst>
          </p:cNvPr>
          <p:cNvSpPr/>
          <p:nvPr/>
        </p:nvSpPr>
        <p:spPr>
          <a:xfrm>
            <a:off x="8021314" y="5393383"/>
            <a:ext cx="785681" cy="369332"/>
          </a:xfrm>
          <a:prstGeom prst="rect">
            <a:avLst/>
          </a:prstGeom>
        </p:spPr>
        <p:txBody>
          <a:bodyPr wrap="none" lIns="89623" tIns="44810" rIns="89623" bIns="44810">
            <a:spAutoFit/>
          </a:bodyPr>
          <a:lstStyle/>
          <a:p>
            <a:pPr algn="ctr" defTabSz="913228">
              <a:lnSpc>
                <a:spcPct val="90000"/>
              </a:lnSpc>
              <a:defRPr/>
            </a:pPr>
            <a:r>
              <a:rPr lang="en-US" sz="2000" b="1" kern="0" dirty="0">
                <a:solidFill>
                  <a:srgbClr val="353535"/>
                </a:solidFill>
                <a:ea typeface="Segoe UI" pitchFamily="34" charset="0"/>
                <a:cs typeface="Segoe UI" pitchFamily="34" charset="0"/>
              </a:rPr>
              <a:t>NCv2</a:t>
            </a:r>
          </a:p>
        </p:txBody>
      </p:sp>
      <p:grpSp>
        <p:nvGrpSpPr>
          <p:cNvPr id="177" name="A Group">
            <a:extLst>
              <a:ext uri="{FF2B5EF4-FFF2-40B4-BE49-F238E27FC236}">
                <a16:creationId xmlns:a16="http://schemas.microsoft.com/office/drawing/2014/main" id="{7E5CADDE-BB07-4B12-A1D1-96EDC631F9A8}"/>
              </a:ext>
            </a:extLst>
          </p:cNvPr>
          <p:cNvGrpSpPr/>
          <p:nvPr/>
        </p:nvGrpSpPr>
        <p:grpSpPr>
          <a:xfrm>
            <a:off x="9070498" y="5161875"/>
            <a:ext cx="1920089" cy="1870834"/>
            <a:chOff x="2034704" y="1779460"/>
            <a:chExt cx="2182814" cy="2305406"/>
          </a:xfrm>
        </p:grpSpPr>
        <p:sp>
          <p:nvSpPr>
            <p:cNvPr id="178" name="Rectangle 177">
              <a:extLst>
                <a:ext uri="{FF2B5EF4-FFF2-40B4-BE49-F238E27FC236}">
                  <a16:creationId xmlns:a16="http://schemas.microsoft.com/office/drawing/2014/main" id="{E265D2C2-5529-4336-854F-0281D0EE570C}"/>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generation of D family</a:t>
              </a:r>
            </a:p>
          </p:txBody>
        </p:sp>
        <p:grpSp>
          <p:nvGrpSpPr>
            <p:cNvPr id="179" name="Group 178">
              <a:extLst>
                <a:ext uri="{FF2B5EF4-FFF2-40B4-BE49-F238E27FC236}">
                  <a16:creationId xmlns:a16="http://schemas.microsoft.com/office/drawing/2014/main" id="{4FA0C020-99EF-4607-8BCD-4D0A4315837D}"/>
                </a:ext>
              </a:extLst>
            </p:cNvPr>
            <p:cNvGrpSpPr/>
            <p:nvPr/>
          </p:nvGrpSpPr>
          <p:grpSpPr>
            <a:xfrm>
              <a:off x="2536151" y="1779460"/>
              <a:ext cx="1179920" cy="1538737"/>
              <a:chOff x="406421" y="2432376"/>
              <a:chExt cx="2059118" cy="2685303"/>
            </a:xfrm>
          </p:grpSpPr>
          <p:grpSp>
            <p:nvGrpSpPr>
              <p:cNvPr id="180" name="Group 179">
                <a:extLst>
                  <a:ext uri="{FF2B5EF4-FFF2-40B4-BE49-F238E27FC236}">
                    <a16:creationId xmlns:a16="http://schemas.microsoft.com/office/drawing/2014/main" id="{0A342B29-AB10-4E21-BE61-92C2B2A5C5A0}"/>
                  </a:ext>
                </a:extLst>
              </p:cNvPr>
              <p:cNvGrpSpPr/>
              <p:nvPr/>
            </p:nvGrpSpPr>
            <p:grpSpPr>
              <a:xfrm>
                <a:off x="406421" y="2432376"/>
                <a:ext cx="2059118" cy="2685303"/>
                <a:chOff x="6982264" y="1006524"/>
                <a:chExt cx="4480135" cy="5829701"/>
              </a:xfrm>
            </p:grpSpPr>
            <p:pic>
              <p:nvPicPr>
                <p:cNvPr id="182" name="Picture 181">
                  <a:extLst>
                    <a:ext uri="{FF2B5EF4-FFF2-40B4-BE49-F238E27FC236}">
                      <a16:creationId xmlns:a16="http://schemas.microsoft.com/office/drawing/2014/main" id="{EEB1E2C2-3F15-4180-B16E-0226FA99EA4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83" name="Picture 182">
                  <a:extLst>
                    <a:ext uri="{FF2B5EF4-FFF2-40B4-BE49-F238E27FC236}">
                      <a16:creationId xmlns:a16="http://schemas.microsoft.com/office/drawing/2014/main" id="{D99144EA-4032-4815-A57C-FDE6F87ECDCB}"/>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84" name="AutoShape 3">
                  <a:extLst>
                    <a:ext uri="{FF2B5EF4-FFF2-40B4-BE49-F238E27FC236}">
                      <a16:creationId xmlns:a16="http://schemas.microsoft.com/office/drawing/2014/main" id="{582A499A-33F9-4402-BD10-513749E8306D}"/>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81" name="TextBox 180">
                <a:extLst>
                  <a:ext uri="{FF2B5EF4-FFF2-40B4-BE49-F238E27FC236}">
                    <a16:creationId xmlns:a16="http://schemas.microsoft.com/office/drawing/2014/main" id="{15A659C5-1B4F-4937-90D0-7F1D2C7576A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85" name="Rectangle 184">
            <a:extLst>
              <a:ext uri="{FF2B5EF4-FFF2-40B4-BE49-F238E27FC236}">
                <a16:creationId xmlns:a16="http://schemas.microsoft.com/office/drawing/2014/main" id="{205320AC-7A62-4C91-B68E-BC5F1472B684}"/>
              </a:ext>
            </a:extLst>
          </p:cNvPr>
          <p:cNvSpPr/>
          <p:nvPr/>
        </p:nvSpPr>
        <p:spPr>
          <a:xfrm>
            <a:off x="9715253" y="5317482"/>
            <a:ext cx="70233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Dv3</a:t>
            </a:r>
          </a:p>
        </p:txBody>
      </p:sp>
      <p:grpSp>
        <p:nvGrpSpPr>
          <p:cNvPr id="189" name="A Group">
            <a:extLst>
              <a:ext uri="{FF2B5EF4-FFF2-40B4-BE49-F238E27FC236}">
                <a16:creationId xmlns:a16="http://schemas.microsoft.com/office/drawing/2014/main" id="{228889B2-4FC6-483A-8F0E-E6C928348304}"/>
              </a:ext>
            </a:extLst>
          </p:cNvPr>
          <p:cNvGrpSpPr/>
          <p:nvPr/>
        </p:nvGrpSpPr>
        <p:grpSpPr>
          <a:xfrm>
            <a:off x="10666815" y="5197483"/>
            <a:ext cx="1934507" cy="1859324"/>
            <a:chOff x="2135046" y="1779460"/>
            <a:chExt cx="2182814" cy="2297176"/>
          </a:xfrm>
        </p:grpSpPr>
        <p:sp>
          <p:nvSpPr>
            <p:cNvPr id="190" name="Rectangle 189">
              <a:extLst>
                <a:ext uri="{FF2B5EF4-FFF2-40B4-BE49-F238E27FC236}">
                  <a16:creationId xmlns:a16="http://schemas.microsoft.com/office/drawing/2014/main" id="{671F0A3E-339A-40B2-A668-0843D3478B64}"/>
                </a:ext>
              </a:extLst>
            </p:cNvPr>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High memory</a:t>
              </a:r>
            </a:p>
          </p:txBody>
        </p:sp>
        <p:grpSp>
          <p:nvGrpSpPr>
            <p:cNvPr id="191" name="Group 190">
              <a:extLst>
                <a:ext uri="{FF2B5EF4-FFF2-40B4-BE49-F238E27FC236}">
                  <a16:creationId xmlns:a16="http://schemas.microsoft.com/office/drawing/2014/main" id="{6437900E-D98C-4DC3-833E-D0E8989E37C7}"/>
                </a:ext>
              </a:extLst>
            </p:cNvPr>
            <p:cNvGrpSpPr/>
            <p:nvPr/>
          </p:nvGrpSpPr>
          <p:grpSpPr>
            <a:xfrm>
              <a:off x="2536151" y="1779460"/>
              <a:ext cx="1179920" cy="1538737"/>
              <a:chOff x="406421" y="2432376"/>
              <a:chExt cx="2059118" cy="2685303"/>
            </a:xfrm>
          </p:grpSpPr>
          <p:grpSp>
            <p:nvGrpSpPr>
              <p:cNvPr id="192" name="Group 191">
                <a:extLst>
                  <a:ext uri="{FF2B5EF4-FFF2-40B4-BE49-F238E27FC236}">
                    <a16:creationId xmlns:a16="http://schemas.microsoft.com/office/drawing/2014/main" id="{081F2E48-883E-4C37-92EF-24CFA08AA742}"/>
                  </a:ext>
                </a:extLst>
              </p:cNvPr>
              <p:cNvGrpSpPr/>
              <p:nvPr/>
            </p:nvGrpSpPr>
            <p:grpSpPr>
              <a:xfrm>
                <a:off x="406421" y="2432376"/>
                <a:ext cx="2059118" cy="2685303"/>
                <a:chOff x="6982264" y="1006524"/>
                <a:chExt cx="4480135" cy="5829701"/>
              </a:xfrm>
            </p:grpSpPr>
            <p:pic>
              <p:nvPicPr>
                <p:cNvPr id="194" name="Picture 193">
                  <a:extLst>
                    <a:ext uri="{FF2B5EF4-FFF2-40B4-BE49-F238E27FC236}">
                      <a16:creationId xmlns:a16="http://schemas.microsoft.com/office/drawing/2014/main" id="{DE66D229-6A59-4916-ACC6-B282DEDE93B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95" name="Picture 194">
                  <a:extLst>
                    <a:ext uri="{FF2B5EF4-FFF2-40B4-BE49-F238E27FC236}">
                      <a16:creationId xmlns:a16="http://schemas.microsoft.com/office/drawing/2014/main" id="{308D59FF-9CF7-47CA-B811-22435B7A5216}"/>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96" name="AutoShape 3">
                  <a:extLst>
                    <a:ext uri="{FF2B5EF4-FFF2-40B4-BE49-F238E27FC236}">
                      <a16:creationId xmlns:a16="http://schemas.microsoft.com/office/drawing/2014/main" id="{981D5ADF-BE67-4A5C-A13B-ED50ADDF4F7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93" name="TextBox 192">
                <a:extLst>
                  <a:ext uri="{FF2B5EF4-FFF2-40B4-BE49-F238E27FC236}">
                    <a16:creationId xmlns:a16="http://schemas.microsoft.com/office/drawing/2014/main" id="{5551403B-9A09-4E94-8A5E-E5B2AF69E0C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97" name="Rectangle 196">
            <a:extLst>
              <a:ext uri="{FF2B5EF4-FFF2-40B4-BE49-F238E27FC236}">
                <a16:creationId xmlns:a16="http://schemas.microsoft.com/office/drawing/2014/main" id="{A1AD9680-1628-42AB-A175-DE9868AF0A64}"/>
              </a:ext>
            </a:extLst>
          </p:cNvPr>
          <p:cNvSpPr/>
          <p:nvPr/>
        </p:nvSpPr>
        <p:spPr>
          <a:xfrm>
            <a:off x="11259602" y="5348598"/>
            <a:ext cx="646240"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Ev3</a:t>
            </a:r>
          </a:p>
        </p:txBody>
      </p:sp>
      <p:sp>
        <p:nvSpPr>
          <p:cNvPr id="164" name="12-Point Star 847">
            <a:extLst>
              <a:ext uri="{FF2B5EF4-FFF2-40B4-BE49-F238E27FC236}">
                <a16:creationId xmlns:a16="http://schemas.microsoft.com/office/drawing/2014/main" id="{82BC57A4-088C-459D-8215-FDAEF8EC76A1}"/>
              </a:ext>
            </a:extLst>
          </p:cNvPr>
          <p:cNvSpPr/>
          <p:nvPr/>
        </p:nvSpPr>
        <p:spPr bwMode="auto">
          <a:xfrm rot="1374897">
            <a:off x="7188847" y="5173134"/>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4" name="12-Point Star 847">
            <a:extLst>
              <a:ext uri="{FF2B5EF4-FFF2-40B4-BE49-F238E27FC236}">
                <a16:creationId xmlns:a16="http://schemas.microsoft.com/office/drawing/2014/main" id="{AC3CD948-7FD8-46CC-AF3A-CAF54B7CD6C8}"/>
              </a:ext>
            </a:extLst>
          </p:cNvPr>
          <p:cNvSpPr/>
          <p:nvPr/>
        </p:nvSpPr>
        <p:spPr bwMode="auto">
          <a:xfrm rot="1374897">
            <a:off x="8686470" y="5143342"/>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5" name="12-Point Star 847">
            <a:extLst>
              <a:ext uri="{FF2B5EF4-FFF2-40B4-BE49-F238E27FC236}">
                <a16:creationId xmlns:a16="http://schemas.microsoft.com/office/drawing/2014/main" id="{7B406480-B2D8-4074-8E8E-E93B8F7482AF}"/>
              </a:ext>
            </a:extLst>
          </p:cNvPr>
          <p:cNvSpPr/>
          <p:nvPr/>
        </p:nvSpPr>
        <p:spPr bwMode="auto">
          <a:xfrm rot="1374897">
            <a:off x="10291936" y="508052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6" name="12-Point Star 847">
            <a:extLst>
              <a:ext uri="{FF2B5EF4-FFF2-40B4-BE49-F238E27FC236}">
                <a16:creationId xmlns:a16="http://schemas.microsoft.com/office/drawing/2014/main" id="{307ABBCB-0220-43C1-9091-2C9A3E230582}"/>
              </a:ext>
            </a:extLst>
          </p:cNvPr>
          <p:cNvSpPr/>
          <p:nvPr/>
        </p:nvSpPr>
        <p:spPr bwMode="auto">
          <a:xfrm rot="1374897">
            <a:off x="11747429" y="505053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Tree>
    <p:extLst>
      <p:ext uri="{BB962C8B-B14F-4D97-AF65-F5344CB8AC3E}">
        <p14:creationId xmlns:p14="http://schemas.microsoft.com/office/powerpoint/2010/main" val="384385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anim calcmode="lin" valueType="num">
                                      <p:cBhvr>
                                        <p:cTn id="8" dur="1000" fill="hold"/>
                                        <p:tgtEl>
                                          <p:spTgt spid="161"/>
                                        </p:tgtEl>
                                        <p:attrNameLst>
                                          <p:attrName>ppt_x</p:attrName>
                                        </p:attrNameLst>
                                      </p:cBhvr>
                                      <p:tavLst>
                                        <p:tav tm="0">
                                          <p:val>
                                            <p:strVal val="#ppt_x"/>
                                          </p:val>
                                        </p:tav>
                                        <p:tav tm="100000">
                                          <p:val>
                                            <p:strVal val="#ppt_x"/>
                                          </p:val>
                                        </p:tav>
                                      </p:tavLst>
                                    </p:anim>
                                    <p:anim calcmode="lin" valueType="num">
                                      <p:cBhvr>
                                        <p:cTn id="9" dur="1000" fill="hold"/>
                                        <p:tgtEl>
                                          <p:spTgt spid="1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1000"/>
                                        <p:tgtEl>
                                          <p:spTgt spid="110"/>
                                        </p:tgtEl>
                                      </p:cBhvr>
                                    </p:animEffect>
                                    <p:anim calcmode="lin" valueType="num">
                                      <p:cBhvr>
                                        <p:cTn id="13" dur="1000" fill="hold"/>
                                        <p:tgtEl>
                                          <p:spTgt spid="110"/>
                                        </p:tgtEl>
                                        <p:attrNameLst>
                                          <p:attrName>ppt_x</p:attrName>
                                        </p:attrNameLst>
                                      </p:cBhvr>
                                      <p:tavLst>
                                        <p:tav tm="0">
                                          <p:val>
                                            <p:strVal val="#ppt_x"/>
                                          </p:val>
                                        </p:tav>
                                        <p:tav tm="100000">
                                          <p:val>
                                            <p:strVal val="#ppt_x"/>
                                          </p:val>
                                        </p:tav>
                                      </p:tavLst>
                                    </p:anim>
                                    <p:anim calcmode="lin" valueType="num">
                                      <p:cBhvr>
                                        <p:cTn id="14" dur="1000" fill="hold"/>
                                        <p:tgtEl>
                                          <p:spTgt spid="1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fade">
                                      <p:cBhvr>
                                        <p:cTn id="18" dur="1000"/>
                                        <p:tgtEl>
                                          <p:spTgt spid="173"/>
                                        </p:tgtEl>
                                      </p:cBhvr>
                                    </p:animEffect>
                                    <p:anim calcmode="lin" valueType="num">
                                      <p:cBhvr>
                                        <p:cTn id="19" dur="1000" fill="hold"/>
                                        <p:tgtEl>
                                          <p:spTgt spid="173"/>
                                        </p:tgtEl>
                                        <p:attrNameLst>
                                          <p:attrName>ppt_x</p:attrName>
                                        </p:attrNameLst>
                                      </p:cBhvr>
                                      <p:tavLst>
                                        <p:tav tm="0">
                                          <p:val>
                                            <p:strVal val="#ppt_x"/>
                                          </p:val>
                                        </p:tav>
                                        <p:tav tm="100000">
                                          <p:val>
                                            <p:strVal val="#ppt_x"/>
                                          </p:val>
                                        </p:tav>
                                      </p:tavLst>
                                    </p:anim>
                                    <p:anim calcmode="lin" valueType="num">
                                      <p:cBhvr>
                                        <p:cTn id="20" dur="1000" fill="hold"/>
                                        <p:tgtEl>
                                          <p:spTgt spid="17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1000"/>
                                        <p:tgtEl>
                                          <p:spTgt spid="165"/>
                                        </p:tgtEl>
                                      </p:cBhvr>
                                    </p:animEffect>
                                    <p:anim calcmode="lin" valueType="num">
                                      <p:cBhvr>
                                        <p:cTn id="24" dur="1000" fill="hold"/>
                                        <p:tgtEl>
                                          <p:spTgt spid="165"/>
                                        </p:tgtEl>
                                        <p:attrNameLst>
                                          <p:attrName>ppt_x</p:attrName>
                                        </p:attrNameLst>
                                      </p:cBhvr>
                                      <p:tavLst>
                                        <p:tav tm="0">
                                          <p:val>
                                            <p:strVal val="#ppt_x"/>
                                          </p:val>
                                        </p:tav>
                                        <p:tav tm="100000">
                                          <p:val>
                                            <p:strVal val="#ppt_x"/>
                                          </p:val>
                                        </p:tav>
                                      </p:tavLst>
                                    </p:anim>
                                    <p:anim calcmode="lin" valueType="num">
                                      <p:cBhvr>
                                        <p:cTn id="25" dur="1000" fill="hold"/>
                                        <p:tgtEl>
                                          <p:spTgt spid="165"/>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fade">
                                      <p:cBhvr>
                                        <p:cTn id="29" dur="1000"/>
                                        <p:tgtEl>
                                          <p:spTgt spid="185"/>
                                        </p:tgtEl>
                                      </p:cBhvr>
                                    </p:animEffect>
                                    <p:anim calcmode="lin" valueType="num">
                                      <p:cBhvr>
                                        <p:cTn id="30" dur="1000" fill="hold"/>
                                        <p:tgtEl>
                                          <p:spTgt spid="185"/>
                                        </p:tgtEl>
                                        <p:attrNameLst>
                                          <p:attrName>ppt_x</p:attrName>
                                        </p:attrNameLst>
                                      </p:cBhvr>
                                      <p:tavLst>
                                        <p:tav tm="0">
                                          <p:val>
                                            <p:strVal val="#ppt_x"/>
                                          </p:val>
                                        </p:tav>
                                        <p:tav tm="100000">
                                          <p:val>
                                            <p:strVal val="#ppt_x"/>
                                          </p:val>
                                        </p:tav>
                                      </p:tavLst>
                                    </p:anim>
                                    <p:anim calcmode="lin" valueType="num">
                                      <p:cBhvr>
                                        <p:cTn id="31" dur="1000" fill="hold"/>
                                        <p:tgtEl>
                                          <p:spTgt spid="1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7"/>
                                        </p:tgtEl>
                                        <p:attrNameLst>
                                          <p:attrName>style.visibility</p:attrName>
                                        </p:attrNameLst>
                                      </p:cBhvr>
                                      <p:to>
                                        <p:strVal val="visible"/>
                                      </p:to>
                                    </p:set>
                                    <p:animEffect transition="in" filter="fade">
                                      <p:cBhvr>
                                        <p:cTn id="34" dur="1000"/>
                                        <p:tgtEl>
                                          <p:spTgt spid="177"/>
                                        </p:tgtEl>
                                      </p:cBhvr>
                                    </p:animEffect>
                                    <p:anim calcmode="lin" valueType="num">
                                      <p:cBhvr>
                                        <p:cTn id="35" dur="1000" fill="hold"/>
                                        <p:tgtEl>
                                          <p:spTgt spid="177"/>
                                        </p:tgtEl>
                                        <p:attrNameLst>
                                          <p:attrName>ppt_x</p:attrName>
                                        </p:attrNameLst>
                                      </p:cBhvr>
                                      <p:tavLst>
                                        <p:tav tm="0">
                                          <p:val>
                                            <p:strVal val="#ppt_x"/>
                                          </p:val>
                                        </p:tav>
                                        <p:tav tm="100000">
                                          <p:val>
                                            <p:strVal val="#ppt_x"/>
                                          </p:val>
                                        </p:tav>
                                      </p:tavLst>
                                    </p:anim>
                                    <p:anim calcmode="lin" valueType="num">
                                      <p:cBhvr>
                                        <p:cTn id="36" dur="1000" fill="hold"/>
                                        <p:tgtEl>
                                          <p:spTgt spid="177"/>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1000"/>
                                        <p:tgtEl>
                                          <p:spTgt spid="197"/>
                                        </p:tgtEl>
                                      </p:cBhvr>
                                    </p:animEffect>
                                    <p:anim calcmode="lin" valueType="num">
                                      <p:cBhvr>
                                        <p:cTn id="41" dur="1000" fill="hold"/>
                                        <p:tgtEl>
                                          <p:spTgt spid="197"/>
                                        </p:tgtEl>
                                        <p:attrNameLst>
                                          <p:attrName>ppt_x</p:attrName>
                                        </p:attrNameLst>
                                      </p:cBhvr>
                                      <p:tavLst>
                                        <p:tav tm="0">
                                          <p:val>
                                            <p:strVal val="#ppt_x"/>
                                          </p:val>
                                        </p:tav>
                                        <p:tav tm="100000">
                                          <p:val>
                                            <p:strVal val="#ppt_x"/>
                                          </p:val>
                                        </p:tav>
                                      </p:tavLst>
                                    </p:anim>
                                    <p:anim calcmode="lin" valueType="num">
                                      <p:cBhvr>
                                        <p:cTn id="42" dur="1000" fill="hold"/>
                                        <p:tgtEl>
                                          <p:spTgt spid="19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89"/>
                                        </p:tgtEl>
                                        <p:attrNameLst>
                                          <p:attrName>style.visibility</p:attrName>
                                        </p:attrNameLst>
                                      </p:cBhvr>
                                      <p:to>
                                        <p:strVal val="visible"/>
                                      </p:to>
                                    </p:set>
                                    <p:animEffect transition="in" filter="fade">
                                      <p:cBhvr>
                                        <p:cTn id="45" dur="1000"/>
                                        <p:tgtEl>
                                          <p:spTgt spid="189"/>
                                        </p:tgtEl>
                                      </p:cBhvr>
                                    </p:animEffect>
                                    <p:anim calcmode="lin" valueType="num">
                                      <p:cBhvr>
                                        <p:cTn id="46" dur="1000" fill="hold"/>
                                        <p:tgtEl>
                                          <p:spTgt spid="189"/>
                                        </p:tgtEl>
                                        <p:attrNameLst>
                                          <p:attrName>ppt_x</p:attrName>
                                        </p:attrNameLst>
                                      </p:cBhvr>
                                      <p:tavLst>
                                        <p:tav tm="0">
                                          <p:val>
                                            <p:strVal val="#ppt_x"/>
                                          </p:val>
                                        </p:tav>
                                        <p:tav tm="100000">
                                          <p:val>
                                            <p:strVal val="#ppt_x"/>
                                          </p:val>
                                        </p:tav>
                                      </p:tavLst>
                                    </p:anim>
                                    <p:anim calcmode="lin" valueType="num">
                                      <p:cBhvr>
                                        <p:cTn id="47"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73" grpId="0"/>
      <p:bldP spid="185" grpId="0"/>
      <p:bldP spid="19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676661" y="590321"/>
            <a:ext cx="6723186" cy="761961"/>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en-US" sz="5882" dirty="0">
                <a:solidFill>
                  <a:schemeClr val="tx1"/>
                </a:solidFill>
              </a:rPr>
              <a:t>Instructor</a:t>
            </a:r>
          </a:p>
        </p:txBody>
      </p:sp>
      <p:sp>
        <p:nvSpPr>
          <p:cNvPr id="8" name="Text Placeholder 3"/>
          <p:cNvSpPr txBox="1">
            <a:spLocks/>
          </p:cNvSpPr>
          <p:nvPr/>
        </p:nvSpPr>
        <p:spPr>
          <a:xfrm>
            <a:off x="4676661" y="1710853"/>
            <a:ext cx="6947292" cy="3906606"/>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176"/>
              </a:spcBef>
            </a:pPr>
            <a:r>
              <a:rPr lang="en-US" sz="1961" dirty="0">
                <a:solidFill>
                  <a:schemeClr val="tx1"/>
                </a:solidFill>
              </a:rPr>
              <a:t>Mohd Mishal</a:t>
            </a:r>
          </a:p>
          <a:p>
            <a:pPr>
              <a:spcBef>
                <a:spcPts val="1176"/>
              </a:spcBef>
            </a:pPr>
            <a:r>
              <a:rPr lang="en-US" sz="1961" dirty="0">
                <a:solidFill>
                  <a:schemeClr val="tx1"/>
                </a:solidFill>
              </a:rPr>
              <a:t>Clouds Solution Architect </a:t>
            </a:r>
          </a:p>
          <a:p>
            <a:pPr>
              <a:spcBef>
                <a:spcPts val="1176"/>
              </a:spcBef>
            </a:pPr>
            <a:r>
              <a:rPr lang="en-US" sz="1961" dirty="0">
                <a:solidFill>
                  <a:schemeClr val="tx1"/>
                </a:solidFill>
              </a:rPr>
              <a:t>MCT since 2006 </a:t>
            </a:r>
          </a:p>
          <a:p>
            <a:pPr>
              <a:spcBef>
                <a:spcPts val="1176"/>
              </a:spcBef>
            </a:pPr>
            <a:r>
              <a:rPr lang="en-US" sz="1961" dirty="0">
                <a:solidFill>
                  <a:schemeClr val="tx1"/>
                </a:solidFill>
              </a:rPr>
              <a:t>MCSA, MCSE, MCITP, MCSA </a:t>
            </a:r>
          </a:p>
          <a:p>
            <a:pPr>
              <a:spcBef>
                <a:spcPts val="1176"/>
              </a:spcBef>
            </a:pPr>
            <a:r>
              <a:rPr lang="en-US" sz="1961" dirty="0">
                <a:solidFill>
                  <a:schemeClr val="tx1"/>
                </a:solidFill>
              </a:rPr>
              <a:t>Azure, SCCM, O365</a:t>
            </a:r>
          </a:p>
          <a:p>
            <a:pPr>
              <a:spcBef>
                <a:spcPts val="1176"/>
              </a:spcBef>
            </a:pPr>
            <a:r>
              <a:rPr lang="en-US" sz="1961" dirty="0">
                <a:solidFill>
                  <a:schemeClr val="tx1"/>
                </a:solidFill>
              </a:rPr>
              <a:t>Computer Engineer UIUC</a:t>
            </a:r>
          </a:p>
        </p:txBody>
      </p:sp>
      <p:sp>
        <p:nvSpPr>
          <p:cNvPr id="9" name="Title 1"/>
          <p:cNvSpPr txBox="1">
            <a:spLocks/>
          </p:cNvSpPr>
          <p:nvPr/>
        </p:nvSpPr>
        <p:spPr>
          <a:xfrm>
            <a:off x="1128313" y="4838378"/>
            <a:ext cx="2539870" cy="761961"/>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pPr algn="ctr"/>
            <a:endParaRPr lang="en-US" sz="3921" dirty="0">
              <a:solidFill>
                <a:schemeClr val="tx1"/>
              </a:solidFill>
            </a:endParaRPr>
          </a:p>
        </p:txBody>
      </p:sp>
      <p:pic>
        <p:nvPicPr>
          <p:cNvPr id="3" name="Picture 2">
            <a:extLst>
              <a:ext uri="{FF2B5EF4-FFF2-40B4-BE49-F238E27FC236}">
                <a16:creationId xmlns:a16="http://schemas.microsoft.com/office/drawing/2014/main" id="{4BDB1D36-855A-4C87-B8B1-FC139F5F74EA}"/>
              </a:ext>
            </a:extLst>
          </p:cNvPr>
          <p:cNvPicPr>
            <a:picLocks noChangeAspect="1"/>
          </p:cNvPicPr>
          <p:nvPr/>
        </p:nvPicPr>
        <p:blipFill rotWithShape="1">
          <a:blip r:embed="rId2"/>
          <a:srcRect l="18309" t="16145" r="28673" b="47904"/>
          <a:stretch/>
        </p:blipFill>
        <p:spPr>
          <a:xfrm>
            <a:off x="941557" y="1113236"/>
            <a:ext cx="2726626" cy="24651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314435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Using the Azure portal to create virtual machines</a:t>
            </a:r>
            <a:endParaRPr lang="en-US" dirty="0"/>
          </a:p>
        </p:txBody>
      </p:sp>
      <p:pic>
        <p:nvPicPr>
          <p:cNvPr id="4" name="Picture 3" descr="Screenshot of the Azure portal with New blade highlighted, Compute option highlighted under Create in the left pane, and Windows Server 2016 highlighted under Compute in the right pane."/>
          <p:cNvPicPr>
            <a:picLocks noChangeAspect="1"/>
          </p:cNvPicPr>
          <p:nvPr/>
        </p:nvPicPr>
        <p:blipFill>
          <a:blip r:embed="rId3"/>
          <a:stretch>
            <a:fillRect/>
          </a:stretch>
        </p:blipFill>
        <p:spPr>
          <a:xfrm>
            <a:off x="1962546" y="1183208"/>
            <a:ext cx="8034249" cy="5360181"/>
          </a:xfrm>
          <a:prstGeom prst="rect">
            <a:avLst/>
          </a:prstGeom>
        </p:spPr>
      </p:pic>
    </p:spTree>
    <p:extLst>
      <p:ext uri="{BB962C8B-B14F-4D97-AF65-F5344CB8AC3E}">
        <p14:creationId xmlns:p14="http://schemas.microsoft.com/office/powerpoint/2010/main" val="3653275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58B209-4E6F-412E-BA33-6903529DB20C}"/>
              </a:ext>
            </a:extLst>
          </p:cNvPr>
          <p:cNvSpPr>
            <a:spLocks noGrp="1"/>
          </p:cNvSpPr>
          <p:nvPr>
            <p:ph type="ctrTitle" sz="quarter"/>
          </p:nvPr>
        </p:nvSpPr>
        <p:spPr/>
        <p:txBody>
          <a:bodyPr/>
          <a:lstStyle/>
          <a:p>
            <a:r>
              <a:rPr lang="en-IN" dirty="0"/>
              <a:t>Create a VM from the Azure portal by using an Azure Marketplace image</a:t>
            </a:r>
            <a:endParaRPr lang="en-US" dirty="0"/>
          </a:p>
        </p:txBody>
      </p:sp>
      <p:sp>
        <p:nvSpPr>
          <p:cNvPr id="4" name="Subtitle 3">
            <a:extLst>
              <a:ext uri="{FF2B5EF4-FFF2-40B4-BE49-F238E27FC236}">
                <a16:creationId xmlns:a16="http://schemas.microsoft.com/office/drawing/2014/main" id="{7D07E0F1-6D44-4173-AA7B-25558381481B}"/>
              </a:ext>
            </a:extLst>
          </p:cNvPr>
          <p:cNvSpPr>
            <a:spLocks noGrp="1"/>
          </p:cNvSpPr>
          <p:nvPr>
            <p:ph type="subTitle" sz="quarter" idx="1"/>
          </p:nvPr>
        </p:nvSpPr>
        <p:spPr/>
        <p:txBody>
          <a:bodyPr/>
          <a:lstStyle/>
          <a:p>
            <a:endParaRPr lang="en-US"/>
          </a:p>
        </p:txBody>
      </p:sp>
      <p:sp>
        <p:nvSpPr>
          <p:cNvPr id="5" name="Text Placeholder 4">
            <a:extLst>
              <a:ext uri="{FF2B5EF4-FFF2-40B4-BE49-F238E27FC236}">
                <a16:creationId xmlns:a16="http://schemas.microsoft.com/office/drawing/2014/main" id="{652FC8F6-9C61-42CD-90A4-1EBDD2FB7210}"/>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80B11388-CFF3-4CFC-99E3-D2D9B375268C}"/>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165752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Creating a VM from an Azure Resource Manager template</a:t>
            </a:r>
            <a:endParaRPr lang="en-GB" dirty="0"/>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1"/>
            <a:r>
              <a:rPr lang="en-US" sz="2000" dirty="0">
                <a:solidFill>
                  <a:srgbClr val="000000"/>
                </a:solidFill>
              </a:rPr>
              <a:t>Azure PowerShell:</a:t>
            </a:r>
          </a:p>
          <a:p>
            <a:pPr marL="681037" lvl="2" indent="0">
              <a:buNone/>
            </a:pPr>
            <a:r>
              <a:rPr lang="en-US" b="1" dirty="0">
                <a:solidFill>
                  <a:srgbClr val="000000"/>
                </a:solidFill>
                <a:latin typeface="Lucida Sans Unicode" panose="020B0602030504020204" pitchFamily="34" charset="0"/>
                <a:cs typeface="Lucida Sans Unicode" panose="020B0602030504020204" pitchFamily="34" charset="0"/>
              </a:rPr>
              <a:t>New-AzureRmResourceGroupDeployment</a:t>
            </a:r>
            <a:r>
              <a:rPr lang="en-US" dirty="0">
                <a:solidFill>
                  <a:srgbClr val="000000"/>
                </a:solidFill>
              </a:rPr>
              <a:t> </a:t>
            </a:r>
          </a:p>
          <a:p>
            <a:pPr lvl="1"/>
            <a:r>
              <a:rPr lang="en-US" sz="2000" dirty="0">
                <a:solidFill>
                  <a:srgbClr val="000000"/>
                </a:solidFill>
              </a:rPr>
              <a:t>Azure CLI:</a:t>
            </a:r>
          </a:p>
          <a:p>
            <a:pPr marL="681037" lvl="2" indent="0">
              <a:buNone/>
            </a:pPr>
            <a:r>
              <a:rPr lang="en-US" b="1" dirty="0">
                <a:solidFill>
                  <a:srgbClr val="000000"/>
                </a:solidFill>
                <a:latin typeface="Lucida Sans Unicode" panose="020B0602030504020204" pitchFamily="34" charset="0"/>
                <a:cs typeface="Lucida Sans Unicode" panose="020B0602030504020204" pitchFamily="34" charset="0"/>
              </a:rPr>
              <a:t>az group deployment create </a:t>
            </a:r>
          </a:p>
          <a:p>
            <a:pPr lvl="1"/>
            <a:r>
              <a:rPr lang="en-US" sz="2000" dirty="0">
                <a:solidFill>
                  <a:srgbClr val="000000"/>
                </a:solidFill>
              </a:rPr>
              <a:t>Azure portal:</a:t>
            </a:r>
          </a:p>
          <a:p>
            <a:pPr marL="681037" lvl="2" indent="0">
              <a:buNone/>
            </a:pPr>
            <a:r>
              <a:rPr lang="en-US" b="1" dirty="0">
                <a:solidFill>
                  <a:srgbClr val="000000"/>
                </a:solidFill>
                <a:latin typeface="Lucida Sans Unicode" panose="020B0602030504020204" pitchFamily="34" charset="0"/>
                <a:cs typeface="Lucida Sans Unicode" panose="020B0602030504020204" pitchFamily="34" charset="0"/>
              </a:rPr>
              <a:t>New &gt; Compute &gt; Template deployment</a:t>
            </a:r>
          </a:p>
          <a:p>
            <a:pPr lvl="1"/>
            <a:r>
              <a:rPr lang="en-US" sz="2000" dirty="0">
                <a:solidFill>
                  <a:srgbClr val="000000"/>
                </a:solidFill>
              </a:rPr>
              <a:t>GitHub (redirects to the Azure portal):</a:t>
            </a:r>
          </a:p>
          <a:p>
            <a:pPr marL="681037" lvl="2" indent="0">
              <a:buNone/>
            </a:pPr>
            <a:r>
              <a:rPr lang="en-US" dirty="0">
                <a:solidFill>
                  <a:srgbClr val="000000"/>
                </a:solidFill>
                <a:hlinkClick r:id="rId4"/>
              </a:rPr>
              <a:t>https://github.com/Azure/azure-quickstart-templates</a:t>
            </a:r>
            <a:r>
              <a:rPr lang="en-US" dirty="0">
                <a:solidFill>
                  <a:srgbClr val="000000"/>
                </a:solidFill>
              </a:rPr>
              <a:t> </a:t>
            </a:r>
          </a:p>
        </p:txBody>
      </p:sp>
      <p:pic>
        <p:nvPicPr>
          <p:cNvPr id="5" name="Picture 4" descr="Screenshot of the Microsoft Azure quickstart template for a simple deployment of a Windows virtual machine (VM). The screenshot contains two options: Deploy to Azure and Visualize.&#10;&#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1473" y="4052489"/>
            <a:ext cx="8217572" cy="2625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3205093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58B209-4E6F-412E-BA33-6903529DB20C}"/>
              </a:ext>
            </a:extLst>
          </p:cNvPr>
          <p:cNvSpPr>
            <a:spLocks noGrp="1"/>
          </p:cNvSpPr>
          <p:nvPr>
            <p:ph type="ctrTitle" sz="quarter"/>
          </p:nvPr>
        </p:nvSpPr>
        <p:spPr/>
        <p:txBody>
          <a:bodyPr/>
          <a:lstStyle/>
          <a:p>
            <a:r>
              <a:rPr lang="en-IN" dirty="0"/>
              <a:t>Creating a VM from an Azure Resource Manager template</a:t>
            </a:r>
            <a:endParaRPr lang="en-US" dirty="0"/>
          </a:p>
        </p:txBody>
      </p:sp>
      <p:sp>
        <p:nvSpPr>
          <p:cNvPr id="4" name="Subtitle 3">
            <a:extLst>
              <a:ext uri="{FF2B5EF4-FFF2-40B4-BE49-F238E27FC236}">
                <a16:creationId xmlns:a16="http://schemas.microsoft.com/office/drawing/2014/main" id="{7D07E0F1-6D44-4173-AA7B-25558381481B}"/>
              </a:ext>
            </a:extLst>
          </p:cNvPr>
          <p:cNvSpPr>
            <a:spLocks noGrp="1"/>
          </p:cNvSpPr>
          <p:nvPr>
            <p:ph type="subTitle" sz="quarter" idx="1"/>
          </p:nvPr>
        </p:nvSpPr>
        <p:spPr/>
        <p:txBody>
          <a:bodyPr/>
          <a:lstStyle/>
          <a:p>
            <a:endParaRPr lang="en-US"/>
          </a:p>
        </p:txBody>
      </p:sp>
      <p:sp>
        <p:nvSpPr>
          <p:cNvPr id="5" name="Text Placeholder 4">
            <a:extLst>
              <a:ext uri="{FF2B5EF4-FFF2-40B4-BE49-F238E27FC236}">
                <a16:creationId xmlns:a16="http://schemas.microsoft.com/office/drawing/2014/main" id="{652FC8F6-9C61-42CD-90A4-1EBDD2FB7210}"/>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80B11388-CFF3-4CFC-99E3-D2D9B375268C}"/>
              </a:ext>
            </a:extLst>
          </p:cNvPr>
          <p:cNvSpPr>
            <a:spLocks noGrp="1"/>
          </p:cNvSpPr>
          <p:nvPr>
            <p:ph type="body" sz="quarter" idx="11"/>
          </p:nvPr>
        </p:nvSpPr>
        <p:spPr/>
        <p:txBody>
          <a:bodyPr/>
          <a:lstStyle/>
          <a:p>
            <a:r>
              <a:rPr lang="en-US" dirty="0"/>
              <a:t>https://github.com/Azure/azure-quickstart-templates/tree/master/101-vm-simple-windows</a:t>
            </a:r>
          </a:p>
        </p:txBody>
      </p:sp>
    </p:spTree>
    <p:extLst>
      <p:ext uri="{BB962C8B-B14F-4D97-AF65-F5344CB8AC3E}">
        <p14:creationId xmlns:p14="http://schemas.microsoft.com/office/powerpoint/2010/main" val="2456198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Configuring VM availability</a:t>
            </a:r>
          </a:p>
        </p:txBody>
      </p:sp>
      <p:grpSp>
        <p:nvGrpSpPr>
          <p:cNvPr id="4" name="Group 3" descr="Illustration showing multiple virtual machines distributed between three fault domains and three update domains. There are four virtual machines in fault domain 0. One of these virtual machines is an update domain named update domain 0. There are four virtual machines in fault domain 1. Two of these virtual machines are update domains named update domain 1 and update domain 2. There are four virtual machines in fault domain 2.&#10;&#10;"/>
          <p:cNvGrpSpPr/>
          <p:nvPr/>
        </p:nvGrpSpPr>
        <p:grpSpPr>
          <a:xfrm>
            <a:off x="2118154" y="1241823"/>
            <a:ext cx="7650238" cy="4378773"/>
            <a:chOff x="616364" y="1241822"/>
            <a:chExt cx="7650238" cy="4378773"/>
          </a:xfrm>
        </p:grpSpPr>
        <p:grpSp>
          <p:nvGrpSpPr>
            <p:cNvPr id="5" name="Group 4"/>
            <p:cNvGrpSpPr/>
            <p:nvPr/>
          </p:nvGrpSpPr>
          <p:grpSpPr>
            <a:xfrm>
              <a:off x="2335274" y="2140848"/>
              <a:ext cx="438150" cy="305981"/>
              <a:chOff x="2349500" y="2271489"/>
              <a:chExt cx="438150" cy="305981"/>
            </a:xfrm>
            <a:solidFill>
              <a:schemeClr val="bg1"/>
            </a:solidFill>
          </p:grpSpPr>
          <p:sp>
            <p:nvSpPr>
              <p:cNvPr id="60" name="Rectangle 59"/>
              <p:cNvSpPr/>
              <p:nvPr/>
            </p:nvSpPr>
            <p:spPr>
              <a:xfrm>
                <a:off x="2349500" y="2271489"/>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61" name="Rectangle 60"/>
              <p:cNvSpPr/>
              <p:nvPr/>
            </p:nvSpPr>
            <p:spPr>
              <a:xfrm>
                <a:off x="2349500" y="2401620"/>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62" name="Rectangle 61"/>
              <p:cNvSpPr/>
              <p:nvPr/>
            </p:nvSpPr>
            <p:spPr>
              <a:xfrm>
                <a:off x="2349500" y="2531751"/>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grpSp>
        <p:grpSp>
          <p:nvGrpSpPr>
            <p:cNvPr id="6" name="Group 5"/>
            <p:cNvGrpSpPr/>
            <p:nvPr/>
          </p:nvGrpSpPr>
          <p:grpSpPr>
            <a:xfrm>
              <a:off x="2335274" y="3198770"/>
              <a:ext cx="438150" cy="305981"/>
              <a:chOff x="2349500" y="2271489"/>
              <a:chExt cx="438150" cy="305981"/>
            </a:xfrm>
            <a:solidFill>
              <a:schemeClr val="bg1"/>
            </a:solidFill>
          </p:grpSpPr>
          <p:sp>
            <p:nvSpPr>
              <p:cNvPr id="57" name="Rectangle 56"/>
              <p:cNvSpPr/>
              <p:nvPr/>
            </p:nvSpPr>
            <p:spPr>
              <a:xfrm>
                <a:off x="2349500" y="2271489"/>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58" name="Rectangle 57"/>
              <p:cNvSpPr/>
              <p:nvPr/>
            </p:nvSpPr>
            <p:spPr>
              <a:xfrm>
                <a:off x="2349500" y="2401620"/>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59" name="Rectangle 58"/>
              <p:cNvSpPr/>
              <p:nvPr/>
            </p:nvSpPr>
            <p:spPr>
              <a:xfrm>
                <a:off x="2349500" y="2531751"/>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grpSp>
        <p:grpSp>
          <p:nvGrpSpPr>
            <p:cNvPr id="7" name="Group 6"/>
            <p:cNvGrpSpPr/>
            <p:nvPr/>
          </p:nvGrpSpPr>
          <p:grpSpPr>
            <a:xfrm>
              <a:off x="5054095" y="2140848"/>
              <a:ext cx="438150" cy="305981"/>
              <a:chOff x="2349500" y="2271489"/>
              <a:chExt cx="438150" cy="305981"/>
            </a:xfrm>
            <a:solidFill>
              <a:schemeClr val="bg1"/>
            </a:solidFill>
          </p:grpSpPr>
          <p:sp>
            <p:nvSpPr>
              <p:cNvPr id="54" name="Rectangle 53"/>
              <p:cNvSpPr/>
              <p:nvPr/>
            </p:nvSpPr>
            <p:spPr>
              <a:xfrm>
                <a:off x="2349500" y="2271489"/>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55" name="Rectangle 54"/>
              <p:cNvSpPr/>
              <p:nvPr/>
            </p:nvSpPr>
            <p:spPr>
              <a:xfrm>
                <a:off x="2349500" y="2401620"/>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56" name="Rectangle 55"/>
              <p:cNvSpPr/>
              <p:nvPr/>
            </p:nvSpPr>
            <p:spPr>
              <a:xfrm>
                <a:off x="2349500" y="2531751"/>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grpSp>
        <p:grpSp>
          <p:nvGrpSpPr>
            <p:cNvPr id="8" name="Group 7"/>
            <p:cNvGrpSpPr/>
            <p:nvPr/>
          </p:nvGrpSpPr>
          <p:grpSpPr>
            <a:xfrm>
              <a:off x="5057270" y="3198770"/>
              <a:ext cx="438150" cy="305981"/>
              <a:chOff x="2349500" y="2271489"/>
              <a:chExt cx="438150" cy="305981"/>
            </a:xfrm>
            <a:solidFill>
              <a:schemeClr val="bg1"/>
            </a:solidFill>
          </p:grpSpPr>
          <p:sp>
            <p:nvSpPr>
              <p:cNvPr id="51" name="Rectangle 50"/>
              <p:cNvSpPr/>
              <p:nvPr/>
            </p:nvSpPr>
            <p:spPr>
              <a:xfrm>
                <a:off x="2349500" y="2271489"/>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52" name="Rectangle 51"/>
              <p:cNvSpPr/>
              <p:nvPr/>
            </p:nvSpPr>
            <p:spPr>
              <a:xfrm>
                <a:off x="2349500" y="2401620"/>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53" name="Rectangle 52"/>
              <p:cNvSpPr/>
              <p:nvPr/>
            </p:nvSpPr>
            <p:spPr>
              <a:xfrm>
                <a:off x="2349500" y="2531751"/>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grpSp>
        <p:grpSp>
          <p:nvGrpSpPr>
            <p:cNvPr id="9" name="Group 8"/>
            <p:cNvGrpSpPr/>
            <p:nvPr/>
          </p:nvGrpSpPr>
          <p:grpSpPr>
            <a:xfrm>
              <a:off x="7765923" y="2140848"/>
              <a:ext cx="438150" cy="305981"/>
              <a:chOff x="2349500" y="2271489"/>
              <a:chExt cx="438150" cy="305981"/>
            </a:xfrm>
            <a:solidFill>
              <a:schemeClr val="bg1"/>
            </a:solidFill>
          </p:grpSpPr>
          <p:sp>
            <p:nvSpPr>
              <p:cNvPr id="48" name="Rectangle 47"/>
              <p:cNvSpPr/>
              <p:nvPr/>
            </p:nvSpPr>
            <p:spPr>
              <a:xfrm>
                <a:off x="2349500" y="2271489"/>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49" name="Rectangle 48"/>
              <p:cNvSpPr/>
              <p:nvPr/>
            </p:nvSpPr>
            <p:spPr>
              <a:xfrm>
                <a:off x="2349500" y="2401620"/>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50" name="Rectangle 49"/>
              <p:cNvSpPr/>
              <p:nvPr/>
            </p:nvSpPr>
            <p:spPr>
              <a:xfrm>
                <a:off x="2349500" y="2531751"/>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grpSp>
        <p:grpSp>
          <p:nvGrpSpPr>
            <p:cNvPr id="10" name="Group 9"/>
            <p:cNvGrpSpPr/>
            <p:nvPr/>
          </p:nvGrpSpPr>
          <p:grpSpPr>
            <a:xfrm>
              <a:off x="7791323" y="3198770"/>
              <a:ext cx="438150" cy="305981"/>
              <a:chOff x="2349500" y="2271489"/>
              <a:chExt cx="438150" cy="305981"/>
            </a:xfrm>
            <a:solidFill>
              <a:schemeClr val="bg1"/>
            </a:solidFill>
          </p:grpSpPr>
          <p:sp>
            <p:nvSpPr>
              <p:cNvPr id="45" name="Rectangle 44"/>
              <p:cNvSpPr/>
              <p:nvPr/>
            </p:nvSpPr>
            <p:spPr>
              <a:xfrm>
                <a:off x="2349500" y="2271489"/>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46" name="Rectangle 45"/>
              <p:cNvSpPr/>
              <p:nvPr/>
            </p:nvSpPr>
            <p:spPr>
              <a:xfrm>
                <a:off x="2349500" y="2401620"/>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47" name="Rectangle 46"/>
              <p:cNvSpPr/>
              <p:nvPr/>
            </p:nvSpPr>
            <p:spPr>
              <a:xfrm>
                <a:off x="2349500" y="2531751"/>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grpSp>
        <p:grpSp>
          <p:nvGrpSpPr>
            <p:cNvPr id="11" name="Group 10"/>
            <p:cNvGrpSpPr/>
            <p:nvPr/>
          </p:nvGrpSpPr>
          <p:grpSpPr>
            <a:xfrm>
              <a:off x="7803052" y="4256692"/>
              <a:ext cx="438150" cy="305981"/>
              <a:chOff x="2349500" y="2271489"/>
              <a:chExt cx="438150" cy="305981"/>
            </a:xfrm>
            <a:solidFill>
              <a:schemeClr val="bg1"/>
            </a:solidFill>
          </p:grpSpPr>
          <p:sp>
            <p:nvSpPr>
              <p:cNvPr id="42" name="Rectangle 41"/>
              <p:cNvSpPr/>
              <p:nvPr/>
            </p:nvSpPr>
            <p:spPr>
              <a:xfrm>
                <a:off x="2349500" y="2271489"/>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43" name="Rectangle 42"/>
              <p:cNvSpPr/>
              <p:nvPr/>
            </p:nvSpPr>
            <p:spPr>
              <a:xfrm>
                <a:off x="2349500" y="2401620"/>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44" name="Rectangle 43"/>
              <p:cNvSpPr/>
              <p:nvPr/>
            </p:nvSpPr>
            <p:spPr>
              <a:xfrm>
                <a:off x="2349500" y="2531751"/>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grpSp>
        <p:grpSp>
          <p:nvGrpSpPr>
            <p:cNvPr id="12" name="Group 11"/>
            <p:cNvGrpSpPr/>
            <p:nvPr/>
          </p:nvGrpSpPr>
          <p:grpSpPr>
            <a:xfrm>
              <a:off x="7828452" y="5314614"/>
              <a:ext cx="438150" cy="305981"/>
              <a:chOff x="2349500" y="2271489"/>
              <a:chExt cx="438150" cy="305981"/>
            </a:xfrm>
            <a:solidFill>
              <a:schemeClr val="bg1"/>
            </a:solidFill>
          </p:grpSpPr>
          <p:sp>
            <p:nvSpPr>
              <p:cNvPr id="39" name="Rectangle 38"/>
              <p:cNvSpPr/>
              <p:nvPr/>
            </p:nvSpPr>
            <p:spPr>
              <a:xfrm>
                <a:off x="2349500" y="2271489"/>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40" name="Rectangle 39"/>
              <p:cNvSpPr/>
              <p:nvPr/>
            </p:nvSpPr>
            <p:spPr>
              <a:xfrm>
                <a:off x="2349500" y="2401620"/>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41" name="Rectangle 40"/>
              <p:cNvSpPr/>
              <p:nvPr/>
            </p:nvSpPr>
            <p:spPr>
              <a:xfrm>
                <a:off x="2349500" y="2531751"/>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grpSp>
        <p:grpSp>
          <p:nvGrpSpPr>
            <p:cNvPr id="13" name="Group 12"/>
            <p:cNvGrpSpPr/>
            <p:nvPr/>
          </p:nvGrpSpPr>
          <p:grpSpPr>
            <a:xfrm>
              <a:off x="5054095" y="4256692"/>
              <a:ext cx="438150" cy="305981"/>
              <a:chOff x="2349500" y="2271489"/>
              <a:chExt cx="438150" cy="305981"/>
            </a:xfrm>
            <a:solidFill>
              <a:schemeClr val="bg1"/>
            </a:solidFill>
          </p:grpSpPr>
          <p:sp>
            <p:nvSpPr>
              <p:cNvPr id="36" name="Rectangle 35"/>
              <p:cNvSpPr/>
              <p:nvPr/>
            </p:nvSpPr>
            <p:spPr>
              <a:xfrm>
                <a:off x="2349500" y="2271489"/>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37" name="Rectangle 36"/>
              <p:cNvSpPr/>
              <p:nvPr/>
            </p:nvSpPr>
            <p:spPr>
              <a:xfrm>
                <a:off x="2349500" y="2401620"/>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38" name="Rectangle 37"/>
              <p:cNvSpPr/>
              <p:nvPr/>
            </p:nvSpPr>
            <p:spPr>
              <a:xfrm>
                <a:off x="2349500" y="2531751"/>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grpSp>
        <p:grpSp>
          <p:nvGrpSpPr>
            <p:cNvPr id="14" name="Group 13"/>
            <p:cNvGrpSpPr/>
            <p:nvPr/>
          </p:nvGrpSpPr>
          <p:grpSpPr>
            <a:xfrm>
              <a:off x="5079495" y="5314614"/>
              <a:ext cx="438150" cy="305981"/>
              <a:chOff x="2349500" y="2271489"/>
              <a:chExt cx="438150" cy="305981"/>
            </a:xfrm>
            <a:solidFill>
              <a:schemeClr val="bg1"/>
            </a:solidFill>
          </p:grpSpPr>
          <p:sp>
            <p:nvSpPr>
              <p:cNvPr id="33" name="Rectangle 32"/>
              <p:cNvSpPr/>
              <p:nvPr/>
            </p:nvSpPr>
            <p:spPr>
              <a:xfrm>
                <a:off x="2349500" y="2271489"/>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34" name="Rectangle 33"/>
              <p:cNvSpPr/>
              <p:nvPr/>
            </p:nvSpPr>
            <p:spPr>
              <a:xfrm>
                <a:off x="2349500" y="2401620"/>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35" name="Rectangle 34"/>
              <p:cNvSpPr/>
              <p:nvPr/>
            </p:nvSpPr>
            <p:spPr>
              <a:xfrm>
                <a:off x="2349500" y="2531751"/>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grpSp>
        <p:grpSp>
          <p:nvGrpSpPr>
            <p:cNvPr id="15" name="Group 14"/>
            <p:cNvGrpSpPr/>
            <p:nvPr/>
          </p:nvGrpSpPr>
          <p:grpSpPr>
            <a:xfrm>
              <a:off x="2358478" y="4256692"/>
              <a:ext cx="438150" cy="305981"/>
              <a:chOff x="2349500" y="2271489"/>
              <a:chExt cx="438150" cy="305981"/>
            </a:xfrm>
            <a:solidFill>
              <a:schemeClr val="bg1"/>
            </a:solidFill>
          </p:grpSpPr>
          <p:sp>
            <p:nvSpPr>
              <p:cNvPr id="30" name="Rectangle 29"/>
              <p:cNvSpPr/>
              <p:nvPr/>
            </p:nvSpPr>
            <p:spPr>
              <a:xfrm>
                <a:off x="2349500" y="2271489"/>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31" name="Rectangle 30"/>
              <p:cNvSpPr/>
              <p:nvPr/>
            </p:nvSpPr>
            <p:spPr>
              <a:xfrm>
                <a:off x="2349500" y="2401620"/>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32" name="Rectangle 31"/>
              <p:cNvSpPr/>
              <p:nvPr/>
            </p:nvSpPr>
            <p:spPr>
              <a:xfrm>
                <a:off x="2349500" y="2531751"/>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grpSp>
        <p:grpSp>
          <p:nvGrpSpPr>
            <p:cNvPr id="16" name="Group 15"/>
            <p:cNvGrpSpPr/>
            <p:nvPr/>
          </p:nvGrpSpPr>
          <p:grpSpPr>
            <a:xfrm>
              <a:off x="2383878" y="5314614"/>
              <a:ext cx="438150" cy="305981"/>
              <a:chOff x="2349500" y="2271489"/>
              <a:chExt cx="438150" cy="305981"/>
            </a:xfrm>
            <a:solidFill>
              <a:schemeClr val="bg1"/>
            </a:solidFill>
          </p:grpSpPr>
          <p:sp>
            <p:nvSpPr>
              <p:cNvPr id="27" name="Rectangle 26"/>
              <p:cNvSpPr/>
              <p:nvPr/>
            </p:nvSpPr>
            <p:spPr>
              <a:xfrm>
                <a:off x="2349500" y="2271489"/>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28" name="Rectangle 27"/>
              <p:cNvSpPr/>
              <p:nvPr/>
            </p:nvSpPr>
            <p:spPr>
              <a:xfrm>
                <a:off x="2349500" y="2401620"/>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29" name="Rectangle 28"/>
              <p:cNvSpPr/>
              <p:nvPr/>
            </p:nvSpPr>
            <p:spPr>
              <a:xfrm>
                <a:off x="2349500" y="2531751"/>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grpSp>
        <p:sp>
          <p:nvSpPr>
            <p:cNvPr id="17" name="Oval 16"/>
            <p:cNvSpPr/>
            <p:nvPr/>
          </p:nvSpPr>
          <p:spPr>
            <a:xfrm>
              <a:off x="3626323" y="2165898"/>
              <a:ext cx="255880" cy="255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18" name="Oval 17"/>
            <p:cNvSpPr/>
            <p:nvPr/>
          </p:nvSpPr>
          <p:spPr>
            <a:xfrm>
              <a:off x="3626323" y="3223820"/>
              <a:ext cx="255880" cy="255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19" name="Oval 18"/>
            <p:cNvSpPr/>
            <p:nvPr/>
          </p:nvSpPr>
          <p:spPr>
            <a:xfrm>
              <a:off x="6338746" y="2165898"/>
              <a:ext cx="255880" cy="255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20" name="Oval 19"/>
            <p:cNvSpPr/>
            <p:nvPr/>
          </p:nvSpPr>
          <p:spPr>
            <a:xfrm>
              <a:off x="6338746" y="3223820"/>
              <a:ext cx="255880" cy="255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21" name="Oval 20"/>
            <p:cNvSpPr/>
            <p:nvPr/>
          </p:nvSpPr>
          <p:spPr>
            <a:xfrm>
              <a:off x="6338746" y="4281742"/>
              <a:ext cx="255880" cy="255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22" name="Oval 21"/>
            <p:cNvSpPr/>
            <p:nvPr/>
          </p:nvSpPr>
          <p:spPr>
            <a:xfrm>
              <a:off x="6338746" y="5339664"/>
              <a:ext cx="255880" cy="255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23" name="Oval 22"/>
            <p:cNvSpPr/>
            <p:nvPr/>
          </p:nvSpPr>
          <p:spPr>
            <a:xfrm>
              <a:off x="3626323" y="4281742"/>
              <a:ext cx="255880" cy="255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24" name="Oval 23"/>
            <p:cNvSpPr/>
            <p:nvPr/>
          </p:nvSpPr>
          <p:spPr>
            <a:xfrm>
              <a:off x="3626323" y="5339664"/>
              <a:ext cx="255880" cy="255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latin typeface="Segoe UI" panose="020B0502040204020203" pitchFamily="34" charset="0"/>
                <a:cs typeface="Segoe UI" panose="020B0502040204020203" pitchFamily="34" charset="0"/>
              </a:endParaRPr>
            </a:p>
          </p:txBody>
        </p:sp>
        <p:sp>
          <p:nvSpPr>
            <p:cNvPr id="25" name="TextBox 50"/>
            <p:cNvSpPr txBox="1"/>
            <p:nvPr/>
          </p:nvSpPr>
          <p:spPr>
            <a:xfrm>
              <a:off x="616364" y="1241822"/>
              <a:ext cx="2423052" cy="461665"/>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r>
                <a:rPr lang="en-US" sz="2400" b="0" dirty="0">
                  <a:solidFill>
                    <a:schemeClr val="bg1"/>
                  </a:solidFill>
                  <a:latin typeface="Segoe UI" panose="020B0502040204020203" pitchFamily="34" charset="0"/>
                  <a:cs typeface="Segoe UI" panose="020B0502040204020203" pitchFamily="34" charset="0"/>
                </a:rPr>
                <a:t>Fault Domain 0</a:t>
              </a:r>
            </a:p>
          </p:txBody>
        </p:sp>
        <p:sp>
          <p:nvSpPr>
            <p:cNvPr id="26" name="TextBox 51"/>
            <p:cNvSpPr txBox="1"/>
            <p:nvPr/>
          </p:nvSpPr>
          <p:spPr>
            <a:xfrm>
              <a:off x="3348553" y="1241822"/>
              <a:ext cx="2423052" cy="461665"/>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r>
                <a:rPr lang="en-US" sz="2400" b="0" dirty="0">
                  <a:solidFill>
                    <a:schemeClr val="bg1"/>
                  </a:solidFill>
                  <a:latin typeface="Segoe UI" panose="020B0502040204020203" pitchFamily="34" charset="0"/>
                  <a:cs typeface="Segoe UI" panose="020B0502040204020203" pitchFamily="34" charset="0"/>
                </a:rPr>
                <a:t>Fault Domain 1</a:t>
              </a:r>
            </a:p>
          </p:txBody>
        </p:sp>
      </p:grpSp>
      <p:pic>
        <p:nvPicPr>
          <p:cNvPr id="63" name="Picture 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7714" y="6367428"/>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Rectangle 63"/>
          <p:cNvSpPr/>
          <p:nvPr/>
        </p:nvSpPr>
        <p:spPr bwMode="auto">
          <a:xfrm>
            <a:off x="1978868" y="1073159"/>
            <a:ext cx="2562339" cy="5184648"/>
          </a:xfrm>
          <a:prstGeom prst="rect">
            <a:avLst/>
          </a:prstGeom>
          <a:solidFill>
            <a:srgbClr val="00B05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US" b="0" dirty="0">
              <a:latin typeface="Segoe UI" panose="020B0502040204020203" pitchFamily="34" charset="0"/>
              <a:cs typeface="Segoe UI" panose="020B0502040204020203" pitchFamily="34" charset="0"/>
            </a:endParaRPr>
          </a:p>
        </p:txBody>
      </p:sp>
      <p:pic>
        <p:nvPicPr>
          <p:cNvPr id="65" name="Picture 64" descr="C:\Users\Sally\Desktop\ID Resources\MSTP\SRTech_Reference\Graphics for IDs\Microsoft Illustrations\virtual_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55050" y="1968240"/>
            <a:ext cx="375891" cy="696916"/>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descr="C:\Users\Sally\Desktop\ID Resources\MSTP\SRTech_Reference\Graphics for IDs\Microsoft Illustrations\virtual_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60828" y="2875362"/>
            <a:ext cx="375891" cy="69691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descr="C:\Users\Sally\Desktop\ID Resources\MSTP\SRTech_Reference\Graphics for IDs\Microsoft Illustrations\virtual_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60828" y="3865757"/>
            <a:ext cx="375891" cy="69691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descr="C:\Users\Sally\Desktop\ID Resources\MSTP\SRTech_Reference\Graphics for IDs\Microsoft Illustrations\virtual_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41735" y="4923679"/>
            <a:ext cx="375891" cy="696916"/>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28"/>
          <p:cNvSpPr txBox="1"/>
          <p:nvPr/>
        </p:nvSpPr>
        <p:spPr>
          <a:xfrm>
            <a:off x="2237354" y="1472654"/>
            <a:ext cx="2184651" cy="36933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b="0" dirty="0">
                <a:latin typeface="Segoe UI" panose="020B0502040204020203" pitchFamily="34" charset="0"/>
                <a:cs typeface="Segoe UI" panose="020B0502040204020203" pitchFamily="34" charset="0"/>
              </a:rPr>
              <a:t>Fault domain 0</a:t>
            </a:r>
          </a:p>
        </p:txBody>
      </p:sp>
      <p:sp>
        <p:nvSpPr>
          <p:cNvPr id="70" name="TextBox 29"/>
          <p:cNvSpPr txBox="1"/>
          <p:nvPr/>
        </p:nvSpPr>
        <p:spPr>
          <a:xfrm>
            <a:off x="2015554" y="1993533"/>
            <a:ext cx="1577728" cy="646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b="0" dirty="0">
                <a:latin typeface="Segoe UI" panose="020B0502040204020203" pitchFamily="34" charset="0"/>
                <a:cs typeface="Segoe UI" panose="020B0502040204020203" pitchFamily="34" charset="0"/>
              </a:rPr>
              <a:t>Update </a:t>
            </a:r>
          </a:p>
          <a:p>
            <a:r>
              <a:rPr lang="en-US" b="0" dirty="0">
                <a:latin typeface="Segoe UI" panose="020B0502040204020203" pitchFamily="34" charset="0"/>
                <a:cs typeface="Segoe UI" panose="020B0502040204020203" pitchFamily="34" charset="0"/>
              </a:rPr>
              <a:t>domain 0</a:t>
            </a:r>
          </a:p>
        </p:txBody>
      </p:sp>
      <p:sp>
        <p:nvSpPr>
          <p:cNvPr id="71" name="Rectangle 70"/>
          <p:cNvSpPr/>
          <p:nvPr/>
        </p:nvSpPr>
        <p:spPr bwMode="auto">
          <a:xfrm>
            <a:off x="4782228" y="1073159"/>
            <a:ext cx="2562339" cy="5184648"/>
          </a:xfrm>
          <a:prstGeom prst="rect">
            <a:avLst/>
          </a:prstGeom>
          <a:solidFill>
            <a:srgbClr val="7030A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US" b="0" dirty="0">
              <a:latin typeface="Segoe UI" panose="020B0502040204020203" pitchFamily="34" charset="0"/>
              <a:cs typeface="Segoe UI" panose="020B0502040204020203" pitchFamily="34" charset="0"/>
            </a:endParaRPr>
          </a:p>
        </p:txBody>
      </p:sp>
      <p:pic>
        <p:nvPicPr>
          <p:cNvPr id="72" name="Picture 71" descr="C:\Users\Sally\Desktop\ID Resources\MSTP\SRTech_Reference\Graphics for IDs\Microsoft Illustrations\virtual_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58410" y="1968240"/>
            <a:ext cx="375891" cy="696916"/>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descr="C:\Users\Sally\Desktop\ID Resources\MSTP\SRTech_Reference\Graphics for IDs\Microsoft Illustrations\virtual_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64188" y="2875362"/>
            <a:ext cx="375891" cy="696916"/>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descr="C:\Users\Sally\Desktop\ID Resources\MSTP\SRTech_Reference\Graphics for IDs\Microsoft Illustrations\virtual_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64188" y="3865757"/>
            <a:ext cx="375891" cy="69691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descr="C:\Users\Sally\Desktop\ID Resources\MSTP\SRTech_Reference\Graphics for IDs\Microsoft Illustrations\virtual_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5095" y="4923679"/>
            <a:ext cx="375891" cy="696916"/>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21"/>
          <p:cNvSpPr txBox="1"/>
          <p:nvPr/>
        </p:nvSpPr>
        <p:spPr>
          <a:xfrm>
            <a:off x="5040714" y="1472654"/>
            <a:ext cx="2184651" cy="36933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b="0" dirty="0">
                <a:solidFill>
                  <a:schemeClr val="bg1"/>
                </a:solidFill>
                <a:latin typeface="Segoe UI" panose="020B0502040204020203" pitchFamily="34" charset="0"/>
                <a:cs typeface="Segoe UI" panose="020B0502040204020203" pitchFamily="34" charset="0"/>
              </a:rPr>
              <a:t>Fault domain 1</a:t>
            </a:r>
          </a:p>
        </p:txBody>
      </p:sp>
      <p:sp>
        <p:nvSpPr>
          <p:cNvPr id="77" name="TextBox 22"/>
          <p:cNvSpPr txBox="1"/>
          <p:nvPr/>
        </p:nvSpPr>
        <p:spPr>
          <a:xfrm>
            <a:off x="4726791" y="3940357"/>
            <a:ext cx="1577728" cy="646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b="0" dirty="0">
                <a:solidFill>
                  <a:schemeClr val="bg1"/>
                </a:solidFill>
                <a:latin typeface="Segoe UI" panose="020B0502040204020203" pitchFamily="34" charset="0"/>
                <a:cs typeface="Segoe UI" panose="020B0502040204020203" pitchFamily="34" charset="0"/>
              </a:rPr>
              <a:t>Update </a:t>
            </a:r>
          </a:p>
          <a:p>
            <a:r>
              <a:rPr lang="en-US" b="0" dirty="0">
                <a:solidFill>
                  <a:schemeClr val="bg1"/>
                </a:solidFill>
                <a:latin typeface="Segoe UI" panose="020B0502040204020203" pitchFamily="34" charset="0"/>
                <a:cs typeface="Segoe UI" panose="020B0502040204020203" pitchFamily="34" charset="0"/>
              </a:rPr>
              <a:t>domain 1</a:t>
            </a:r>
          </a:p>
        </p:txBody>
      </p:sp>
      <p:sp>
        <p:nvSpPr>
          <p:cNvPr id="78" name="TextBox 8"/>
          <p:cNvSpPr txBox="1"/>
          <p:nvPr/>
        </p:nvSpPr>
        <p:spPr>
          <a:xfrm>
            <a:off x="4726791" y="4923173"/>
            <a:ext cx="1577728" cy="646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b="0" dirty="0">
                <a:solidFill>
                  <a:schemeClr val="bg1"/>
                </a:solidFill>
                <a:latin typeface="Segoe UI" panose="020B0502040204020203" pitchFamily="34" charset="0"/>
                <a:cs typeface="Segoe UI" panose="020B0502040204020203" pitchFamily="34" charset="0"/>
              </a:rPr>
              <a:t>Update </a:t>
            </a:r>
          </a:p>
          <a:p>
            <a:r>
              <a:rPr lang="en-US" b="0" dirty="0">
                <a:solidFill>
                  <a:schemeClr val="bg1"/>
                </a:solidFill>
                <a:latin typeface="Segoe UI" panose="020B0502040204020203" pitchFamily="34" charset="0"/>
                <a:cs typeface="Segoe UI" panose="020B0502040204020203" pitchFamily="34" charset="0"/>
              </a:rPr>
              <a:t>domain 2</a:t>
            </a:r>
          </a:p>
        </p:txBody>
      </p:sp>
      <p:grpSp>
        <p:nvGrpSpPr>
          <p:cNvPr id="79" name="Group 78"/>
          <p:cNvGrpSpPr/>
          <p:nvPr/>
        </p:nvGrpSpPr>
        <p:grpSpPr>
          <a:xfrm>
            <a:off x="7796572" y="1073159"/>
            <a:ext cx="2562339" cy="5184648"/>
            <a:chOff x="477077" y="1073159"/>
            <a:chExt cx="2562339" cy="5184648"/>
          </a:xfrm>
        </p:grpSpPr>
        <p:sp>
          <p:nvSpPr>
            <p:cNvPr id="80" name="Rectangle 79"/>
            <p:cNvSpPr/>
            <p:nvPr/>
          </p:nvSpPr>
          <p:spPr bwMode="auto">
            <a:xfrm>
              <a:off x="477077" y="1073159"/>
              <a:ext cx="2562339" cy="5184648"/>
            </a:xfrm>
            <a:prstGeom prst="rect">
              <a:avLst/>
            </a:prstGeom>
            <a:solidFill>
              <a:srgbClr val="FFC00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US" b="0" dirty="0">
                <a:latin typeface="Segoe UI" panose="020B0502040204020203" pitchFamily="34" charset="0"/>
                <a:cs typeface="Segoe UI" panose="020B0502040204020203" pitchFamily="34" charset="0"/>
              </a:endParaRPr>
            </a:p>
          </p:txBody>
        </p:sp>
        <p:pic>
          <p:nvPicPr>
            <p:cNvPr id="81" name="Picture 80" descr="C:\Users\Sally\Desktop\ID Resources\MSTP\SRTech_Reference\Graphics for IDs\Microsoft Illustrations\virtual_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0300" y="1968240"/>
              <a:ext cx="375891" cy="696916"/>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descr="C:\Users\Sally\Desktop\ID Resources\MSTP\SRTech_Reference\Graphics for IDs\Microsoft Illustrations\virtual_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0299" y="2850312"/>
              <a:ext cx="375891" cy="696916"/>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C:\Users\Sally\Desktop\ID Resources\MSTP\SRTech_Reference\Graphics for IDs\Microsoft Illustrations\virtual_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328" y="3865757"/>
              <a:ext cx="375891" cy="696916"/>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descr="C:\Users\Sally\Desktop\ID Resources\MSTP\SRTech_Reference\Graphics for IDs\Microsoft Illustrations\virtual_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563" y="4923679"/>
              <a:ext cx="375891" cy="696916"/>
            </a:xfrm>
            <a:prstGeom prst="rect">
              <a:avLst/>
            </a:prstGeom>
            <a:noFill/>
            <a:extLst>
              <a:ext uri="{909E8E84-426E-40DD-AFC4-6F175D3DCCD1}">
                <a14:hiddenFill xmlns:a14="http://schemas.microsoft.com/office/drawing/2010/main">
                  <a:solidFill>
                    <a:srgbClr val="FFFFFF"/>
                  </a:solidFill>
                </a14:hiddenFill>
              </a:ext>
            </a:extLst>
          </p:spPr>
        </p:pic>
        <p:sp>
          <p:nvSpPr>
            <p:cNvPr id="85" name="TextBox 15"/>
            <p:cNvSpPr txBox="1"/>
            <p:nvPr/>
          </p:nvSpPr>
          <p:spPr>
            <a:xfrm>
              <a:off x="735563" y="1472654"/>
              <a:ext cx="2184651" cy="36933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b="0" dirty="0">
                  <a:latin typeface="Segoe UI" panose="020B0502040204020203" pitchFamily="34" charset="0"/>
                  <a:cs typeface="Segoe UI" panose="020B0502040204020203" pitchFamily="34" charset="0"/>
                </a:rPr>
                <a:t>Fault domain 2</a:t>
              </a:r>
            </a:p>
          </p:txBody>
        </p:sp>
      </p:grpSp>
      <p:sp>
        <p:nvSpPr>
          <p:cNvPr id="86" name="TextBox 88">
            <a:extLst>
              <a:ext uri="{FF2B5EF4-FFF2-40B4-BE49-F238E27FC236}">
                <a16:creationId xmlns:a16="http://schemas.microsoft.com/office/drawing/2014/main" id="{A8DB0E80-3110-41A7-A028-6DF7F8B8B3E9}"/>
              </a:ext>
            </a:extLst>
          </p:cNvPr>
          <p:cNvSpPr txBox="1"/>
          <p:nvPr/>
        </p:nvSpPr>
        <p:spPr>
          <a:xfrm>
            <a:off x="2015554" y="2963702"/>
            <a:ext cx="1577728" cy="646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b="0" dirty="0">
                <a:latin typeface="Segoe UI" panose="020B0502040204020203" pitchFamily="34" charset="0"/>
                <a:cs typeface="Segoe UI" panose="020B0502040204020203" pitchFamily="34" charset="0"/>
              </a:rPr>
              <a:t>Update </a:t>
            </a:r>
          </a:p>
          <a:p>
            <a:r>
              <a:rPr lang="en-US" b="0" dirty="0">
                <a:latin typeface="Segoe UI" panose="020B0502040204020203" pitchFamily="34" charset="0"/>
                <a:cs typeface="Segoe UI" panose="020B0502040204020203" pitchFamily="34" charset="0"/>
              </a:rPr>
              <a:t>domain 1</a:t>
            </a:r>
          </a:p>
        </p:txBody>
      </p:sp>
      <p:sp>
        <p:nvSpPr>
          <p:cNvPr id="87" name="TextBox 89">
            <a:extLst>
              <a:ext uri="{FF2B5EF4-FFF2-40B4-BE49-F238E27FC236}">
                <a16:creationId xmlns:a16="http://schemas.microsoft.com/office/drawing/2014/main" id="{473BEBA5-0EFC-4A6D-9A0F-2A190218EE44}"/>
              </a:ext>
            </a:extLst>
          </p:cNvPr>
          <p:cNvSpPr txBox="1"/>
          <p:nvPr/>
        </p:nvSpPr>
        <p:spPr>
          <a:xfrm>
            <a:off x="2015554" y="3933871"/>
            <a:ext cx="1577728" cy="646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b="0" dirty="0">
                <a:latin typeface="Segoe UI" panose="020B0502040204020203" pitchFamily="34" charset="0"/>
                <a:cs typeface="Segoe UI" panose="020B0502040204020203" pitchFamily="34" charset="0"/>
              </a:rPr>
              <a:t>Update </a:t>
            </a:r>
          </a:p>
          <a:p>
            <a:r>
              <a:rPr lang="en-US" b="0" dirty="0">
                <a:latin typeface="Segoe UI" panose="020B0502040204020203" pitchFamily="34" charset="0"/>
                <a:cs typeface="Segoe UI" panose="020B0502040204020203" pitchFamily="34" charset="0"/>
              </a:rPr>
              <a:t>domain 2</a:t>
            </a:r>
          </a:p>
        </p:txBody>
      </p:sp>
      <p:sp>
        <p:nvSpPr>
          <p:cNvPr id="88" name="TextBox 90">
            <a:extLst>
              <a:ext uri="{FF2B5EF4-FFF2-40B4-BE49-F238E27FC236}">
                <a16:creationId xmlns:a16="http://schemas.microsoft.com/office/drawing/2014/main" id="{9536995B-E3D8-47D6-9E4E-790172BB63C0}"/>
              </a:ext>
            </a:extLst>
          </p:cNvPr>
          <p:cNvSpPr txBox="1"/>
          <p:nvPr/>
        </p:nvSpPr>
        <p:spPr>
          <a:xfrm>
            <a:off x="2015554" y="4904041"/>
            <a:ext cx="1577728" cy="646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b="0" dirty="0">
                <a:latin typeface="Segoe UI" panose="020B0502040204020203" pitchFamily="34" charset="0"/>
                <a:cs typeface="Segoe UI" panose="020B0502040204020203" pitchFamily="34" charset="0"/>
              </a:rPr>
              <a:t>Update </a:t>
            </a:r>
          </a:p>
          <a:p>
            <a:r>
              <a:rPr lang="en-US" b="0" dirty="0">
                <a:latin typeface="Segoe UI" panose="020B0502040204020203" pitchFamily="34" charset="0"/>
                <a:cs typeface="Segoe UI" panose="020B0502040204020203" pitchFamily="34" charset="0"/>
              </a:rPr>
              <a:t>domain 3</a:t>
            </a:r>
          </a:p>
        </p:txBody>
      </p:sp>
      <p:sp>
        <p:nvSpPr>
          <p:cNvPr id="89" name="TextBox 91">
            <a:extLst>
              <a:ext uri="{FF2B5EF4-FFF2-40B4-BE49-F238E27FC236}">
                <a16:creationId xmlns:a16="http://schemas.microsoft.com/office/drawing/2014/main" id="{27912D00-CA8F-4A7B-96B2-7FC408F04958}"/>
              </a:ext>
            </a:extLst>
          </p:cNvPr>
          <p:cNvSpPr txBox="1"/>
          <p:nvPr/>
        </p:nvSpPr>
        <p:spPr>
          <a:xfrm>
            <a:off x="4726791" y="1974727"/>
            <a:ext cx="1577728" cy="646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b="0" dirty="0">
                <a:solidFill>
                  <a:schemeClr val="bg1"/>
                </a:solidFill>
                <a:latin typeface="Segoe UI" panose="020B0502040204020203" pitchFamily="34" charset="0"/>
                <a:cs typeface="Segoe UI" panose="020B0502040204020203" pitchFamily="34" charset="0"/>
              </a:rPr>
              <a:t>Update </a:t>
            </a:r>
          </a:p>
          <a:p>
            <a:r>
              <a:rPr lang="en-US" b="0" dirty="0">
                <a:solidFill>
                  <a:schemeClr val="bg1"/>
                </a:solidFill>
                <a:latin typeface="Segoe UI" panose="020B0502040204020203" pitchFamily="34" charset="0"/>
                <a:cs typeface="Segoe UI" panose="020B0502040204020203" pitchFamily="34" charset="0"/>
              </a:rPr>
              <a:t>domain 4</a:t>
            </a:r>
          </a:p>
        </p:txBody>
      </p:sp>
      <p:sp>
        <p:nvSpPr>
          <p:cNvPr id="90" name="TextBox 92">
            <a:extLst>
              <a:ext uri="{FF2B5EF4-FFF2-40B4-BE49-F238E27FC236}">
                <a16:creationId xmlns:a16="http://schemas.microsoft.com/office/drawing/2014/main" id="{CDAE665F-0E2A-4944-8D4D-EC14A64AAD53}"/>
              </a:ext>
            </a:extLst>
          </p:cNvPr>
          <p:cNvSpPr txBox="1"/>
          <p:nvPr/>
        </p:nvSpPr>
        <p:spPr>
          <a:xfrm>
            <a:off x="4726791" y="2957542"/>
            <a:ext cx="1577728" cy="646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b="0" dirty="0">
                <a:solidFill>
                  <a:schemeClr val="bg1"/>
                </a:solidFill>
                <a:latin typeface="Segoe UI" panose="020B0502040204020203" pitchFamily="34" charset="0"/>
                <a:cs typeface="Segoe UI" panose="020B0502040204020203" pitchFamily="34" charset="0"/>
              </a:rPr>
              <a:t>Update </a:t>
            </a:r>
          </a:p>
          <a:p>
            <a:r>
              <a:rPr lang="en-US" b="0" dirty="0">
                <a:solidFill>
                  <a:schemeClr val="bg1"/>
                </a:solidFill>
                <a:latin typeface="Segoe UI" panose="020B0502040204020203" pitchFamily="34" charset="0"/>
                <a:cs typeface="Segoe UI" panose="020B0502040204020203" pitchFamily="34" charset="0"/>
              </a:rPr>
              <a:t>domain 0</a:t>
            </a:r>
          </a:p>
        </p:txBody>
      </p:sp>
      <p:sp>
        <p:nvSpPr>
          <p:cNvPr id="91" name="TextBox 93">
            <a:extLst>
              <a:ext uri="{FF2B5EF4-FFF2-40B4-BE49-F238E27FC236}">
                <a16:creationId xmlns:a16="http://schemas.microsoft.com/office/drawing/2014/main" id="{FBB6B992-0775-4296-9B60-4D171F780FBE}"/>
              </a:ext>
            </a:extLst>
          </p:cNvPr>
          <p:cNvSpPr txBox="1"/>
          <p:nvPr/>
        </p:nvSpPr>
        <p:spPr>
          <a:xfrm>
            <a:off x="7765043" y="1974727"/>
            <a:ext cx="1577728" cy="646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b="0" dirty="0">
                <a:latin typeface="Segoe UI" panose="020B0502040204020203" pitchFamily="34" charset="0"/>
                <a:cs typeface="Segoe UI" panose="020B0502040204020203" pitchFamily="34" charset="0"/>
              </a:rPr>
              <a:t>Update </a:t>
            </a:r>
          </a:p>
          <a:p>
            <a:r>
              <a:rPr lang="en-US" b="0" dirty="0">
                <a:latin typeface="Segoe UI" panose="020B0502040204020203" pitchFamily="34" charset="0"/>
                <a:cs typeface="Segoe UI" panose="020B0502040204020203" pitchFamily="34" charset="0"/>
              </a:rPr>
              <a:t>domain 3</a:t>
            </a:r>
          </a:p>
        </p:txBody>
      </p:sp>
      <p:sp>
        <p:nvSpPr>
          <p:cNvPr id="92" name="TextBox 94">
            <a:extLst>
              <a:ext uri="{FF2B5EF4-FFF2-40B4-BE49-F238E27FC236}">
                <a16:creationId xmlns:a16="http://schemas.microsoft.com/office/drawing/2014/main" id="{C8D70796-443D-40F7-9187-E1CF0C5CD183}"/>
              </a:ext>
            </a:extLst>
          </p:cNvPr>
          <p:cNvSpPr txBox="1"/>
          <p:nvPr/>
        </p:nvSpPr>
        <p:spPr>
          <a:xfrm>
            <a:off x="7765043" y="2971623"/>
            <a:ext cx="1577728" cy="646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b="0" dirty="0">
                <a:latin typeface="Segoe UI" panose="020B0502040204020203" pitchFamily="34" charset="0"/>
                <a:cs typeface="Segoe UI" panose="020B0502040204020203" pitchFamily="34" charset="0"/>
              </a:rPr>
              <a:t>Update </a:t>
            </a:r>
          </a:p>
          <a:p>
            <a:r>
              <a:rPr lang="en-US" b="0" dirty="0">
                <a:latin typeface="Segoe UI" panose="020B0502040204020203" pitchFamily="34" charset="0"/>
                <a:cs typeface="Segoe UI" panose="020B0502040204020203" pitchFamily="34" charset="0"/>
              </a:rPr>
              <a:t>domain 4</a:t>
            </a:r>
          </a:p>
        </p:txBody>
      </p:sp>
      <p:sp>
        <p:nvSpPr>
          <p:cNvPr id="93" name="TextBox 95">
            <a:extLst>
              <a:ext uri="{FF2B5EF4-FFF2-40B4-BE49-F238E27FC236}">
                <a16:creationId xmlns:a16="http://schemas.microsoft.com/office/drawing/2014/main" id="{08EC8000-618F-445A-A3AD-3BCBEBB0818D}"/>
              </a:ext>
            </a:extLst>
          </p:cNvPr>
          <p:cNvSpPr txBox="1"/>
          <p:nvPr/>
        </p:nvSpPr>
        <p:spPr>
          <a:xfrm>
            <a:off x="7765043" y="3968519"/>
            <a:ext cx="1577728" cy="646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b="0" dirty="0">
                <a:latin typeface="Segoe UI" panose="020B0502040204020203" pitchFamily="34" charset="0"/>
                <a:cs typeface="Segoe UI" panose="020B0502040204020203" pitchFamily="34" charset="0"/>
              </a:rPr>
              <a:t>Update </a:t>
            </a:r>
          </a:p>
          <a:p>
            <a:r>
              <a:rPr lang="en-US" b="0" dirty="0">
                <a:latin typeface="Segoe UI" panose="020B0502040204020203" pitchFamily="34" charset="0"/>
                <a:cs typeface="Segoe UI" panose="020B0502040204020203" pitchFamily="34" charset="0"/>
              </a:rPr>
              <a:t>domain 0</a:t>
            </a:r>
          </a:p>
        </p:txBody>
      </p:sp>
      <p:sp>
        <p:nvSpPr>
          <p:cNvPr id="94" name="TextBox 96">
            <a:extLst>
              <a:ext uri="{FF2B5EF4-FFF2-40B4-BE49-F238E27FC236}">
                <a16:creationId xmlns:a16="http://schemas.microsoft.com/office/drawing/2014/main" id="{88E75773-8127-42B0-B6A2-0A7719BEEFAC}"/>
              </a:ext>
            </a:extLst>
          </p:cNvPr>
          <p:cNvSpPr txBox="1"/>
          <p:nvPr/>
        </p:nvSpPr>
        <p:spPr>
          <a:xfrm>
            <a:off x="7765043" y="4965416"/>
            <a:ext cx="1577728" cy="646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b="0" dirty="0">
                <a:latin typeface="Segoe UI" panose="020B0502040204020203" pitchFamily="34" charset="0"/>
                <a:cs typeface="Segoe UI" panose="020B0502040204020203" pitchFamily="34" charset="0"/>
              </a:rPr>
              <a:t>Update </a:t>
            </a:r>
          </a:p>
          <a:p>
            <a:r>
              <a:rPr lang="en-US" b="0" dirty="0">
                <a:latin typeface="Segoe UI" panose="020B0502040204020203" pitchFamily="34" charset="0"/>
                <a:cs typeface="Segoe UI" panose="020B0502040204020203" pitchFamily="34" charset="0"/>
              </a:rPr>
              <a:t>domain 1</a:t>
            </a:r>
          </a:p>
        </p:txBody>
      </p:sp>
    </p:spTree>
    <p:custDataLst>
      <p:tags r:id="rId1"/>
    </p:custDataLst>
    <p:extLst>
      <p:ext uri="{BB962C8B-B14F-4D97-AF65-F5344CB8AC3E}">
        <p14:creationId xmlns:p14="http://schemas.microsoft.com/office/powerpoint/2010/main" val="2655114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VM scaling</a:t>
            </a:r>
          </a:p>
        </p:txBody>
      </p:sp>
      <p:sp>
        <p:nvSpPr>
          <p:cNvPr id="4" name="Content Placeholder 2"/>
          <p:cNvSpPr>
            <a:spLocks noGrp="1"/>
          </p:cNvSpPr>
          <p:nvPr/>
        </p:nvSpPr>
        <p:spPr bwMode="auto">
          <a:xfrm>
            <a:off x="1982788" y="1021215"/>
            <a:ext cx="8119156" cy="523890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a:spcAft>
                <a:spcPts val="600"/>
              </a:spcAft>
            </a:pPr>
            <a:r>
              <a:rPr lang="en-US" dirty="0">
                <a:solidFill>
                  <a:srgbClr val="000000"/>
                </a:solidFill>
              </a:rPr>
              <a:t>Vertical scaling:</a:t>
            </a:r>
          </a:p>
          <a:p>
            <a:pPr lvl="1">
              <a:spcAft>
                <a:spcPts val="600"/>
              </a:spcAft>
            </a:pPr>
            <a:r>
              <a:rPr lang="en-US" dirty="0">
                <a:solidFill>
                  <a:srgbClr val="000000"/>
                </a:solidFill>
              </a:rPr>
              <a:t>Change individual VM size</a:t>
            </a:r>
          </a:p>
          <a:p>
            <a:pPr>
              <a:spcAft>
                <a:spcPts val="600"/>
              </a:spcAft>
            </a:pPr>
            <a:r>
              <a:rPr lang="en-US" dirty="0">
                <a:solidFill>
                  <a:srgbClr val="000000"/>
                </a:solidFill>
              </a:rPr>
              <a:t>Horizontal scaling:</a:t>
            </a:r>
          </a:p>
          <a:p>
            <a:pPr lvl="1">
              <a:spcAft>
                <a:spcPts val="600"/>
              </a:spcAft>
            </a:pPr>
            <a:r>
              <a:rPr lang="en-US" dirty="0">
                <a:solidFill>
                  <a:srgbClr val="000000"/>
                </a:solidFill>
              </a:rPr>
              <a:t>Change number of VMs in the same availability set</a:t>
            </a:r>
          </a:p>
          <a:p>
            <a:pPr lvl="1">
              <a:spcAft>
                <a:spcPts val="600"/>
              </a:spcAft>
            </a:pPr>
            <a:r>
              <a:rPr lang="en-US" dirty="0">
                <a:solidFill>
                  <a:srgbClr val="000000"/>
                </a:solidFill>
              </a:rPr>
              <a:t>On demand or scheduled</a:t>
            </a:r>
          </a:p>
          <a:p>
            <a:pPr lvl="1">
              <a:spcAft>
                <a:spcPts val="600"/>
              </a:spcAft>
            </a:pPr>
            <a:r>
              <a:rPr lang="en-US" dirty="0">
                <a:solidFill>
                  <a:srgbClr val="000000"/>
                </a:solidFill>
              </a:rPr>
              <a:t>Azure Resource Manager model:</a:t>
            </a:r>
          </a:p>
          <a:p>
            <a:pPr marL="756000" lvl="2">
              <a:spcAft>
                <a:spcPts val="600"/>
              </a:spcAft>
            </a:pPr>
            <a:r>
              <a:rPr lang="en-US" sz="2400" dirty="0">
                <a:solidFill>
                  <a:srgbClr val="000000"/>
                </a:solidFill>
              </a:rPr>
              <a:t>VM scale sets: automatically provisioned VMs</a:t>
            </a:r>
          </a:p>
          <a:p>
            <a:pPr lvl="1">
              <a:spcAft>
                <a:spcPts val="600"/>
              </a:spcAft>
            </a:pPr>
            <a:r>
              <a:rPr lang="en-US" dirty="0">
                <a:solidFill>
                  <a:srgbClr val="000000"/>
                </a:solidFill>
              </a:rPr>
              <a:t>Classic model:</a:t>
            </a:r>
          </a:p>
          <a:p>
            <a:pPr marL="756000" lvl="2">
              <a:spcAft>
                <a:spcPts val="600"/>
              </a:spcAft>
            </a:pPr>
            <a:r>
              <a:rPr lang="en-US" sz="2400" dirty="0">
                <a:solidFill>
                  <a:srgbClr val="000000"/>
                </a:solidFill>
              </a:rPr>
              <a:t>Preprovisioned VMs</a:t>
            </a:r>
          </a:p>
          <a:p>
            <a:pPr lvl="2">
              <a:spcAft>
                <a:spcPts val="600"/>
              </a:spcAft>
            </a:pPr>
            <a:endParaRPr lang="en-US" dirty="0">
              <a:solidFill>
                <a:srgbClr val="000000"/>
              </a:solidFill>
            </a:endParaRPr>
          </a:p>
          <a:p>
            <a:pPr lvl="1">
              <a:spcAft>
                <a:spcPts val="600"/>
              </a:spcAft>
            </a:pPr>
            <a:endParaRPr lang="en-US" dirty="0">
              <a:solidFill>
                <a:srgbClr val="000000"/>
              </a:solidFill>
            </a:endParaRPr>
          </a:p>
        </p:txBody>
      </p:sp>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6239" y="6367428"/>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5D8A485F-DA77-4938-A593-726828EBC4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7714" y="6367428"/>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623469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58B209-4E6F-412E-BA33-6903529DB20C}"/>
              </a:ext>
            </a:extLst>
          </p:cNvPr>
          <p:cNvSpPr>
            <a:spLocks noGrp="1"/>
          </p:cNvSpPr>
          <p:nvPr>
            <p:ph type="ctrTitle" sz="quarter"/>
          </p:nvPr>
        </p:nvSpPr>
        <p:spPr/>
        <p:txBody>
          <a:bodyPr/>
          <a:lstStyle/>
          <a:p>
            <a:r>
              <a:rPr lang="en-IN" dirty="0"/>
              <a:t>Deploying VMs into an availability set by using the Azure portal</a:t>
            </a:r>
            <a:endParaRPr lang="en-US" dirty="0"/>
          </a:p>
        </p:txBody>
      </p:sp>
      <p:sp>
        <p:nvSpPr>
          <p:cNvPr id="4" name="Subtitle 3">
            <a:extLst>
              <a:ext uri="{FF2B5EF4-FFF2-40B4-BE49-F238E27FC236}">
                <a16:creationId xmlns:a16="http://schemas.microsoft.com/office/drawing/2014/main" id="{7D07E0F1-6D44-4173-AA7B-25558381481B}"/>
              </a:ext>
            </a:extLst>
          </p:cNvPr>
          <p:cNvSpPr>
            <a:spLocks noGrp="1"/>
          </p:cNvSpPr>
          <p:nvPr>
            <p:ph type="subTitle" sz="quarter" idx="1"/>
          </p:nvPr>
        </p:nvSpPr>
        <p:spPr/>
        <p:txBody>
          <a:bodyPr/>
          <a:lstStyle/>
          <a:p>
            <a:endParaRPr lang="en-US"/>
          </a:p>
        </p:txBody>
      </p:sp>
      <p:sp>
        <p:nvSpPr>
          <p:cNvPr id="5" name="Text Placeholder 4">
            <a:extLst>
              <a:ext uri="{FF2B5EF4-FFF2-40B4-BE49-F238E27FC236}">
                <a16:creationId xmlns:a16="http://schemas.microsoft.com/office/drawing/2014/main" id="{652FC8F6-9C61-42CD-90A4-1EBDD2FB7210}"/>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80B11388-CFF3-4CFC-99E3-D2D9B375268C}"/>
              </a:ext>
            </a:extLst>
          </p:cNvPr>
          <p:cNvSpPr>
            <a:spLocks noGrp="1"/>
          </p:cNvSpPr>
          <p:nvPr>
            <p:ph type="body" sz="quarter" idx="11"/>
          </p:nvPr>
        </p:nvSpPr>
        <p:spPr/>
        <p:txBody>
          <a:bodyPr/>
          <a:lstStyle/>
          <a:p>
            <a:r>
              <a:rPr lang="en-US" dirty="0"/>
              <a:t>https://docs.microsoft.com/en-us/azure/virtual-machines/windows/tutorial-availability-sets</a:t>
            </a:r>
          </a:p>
        </p:txBody>
      </p:sp>
    </p:spTree>
    <p:extLst>
      <p:ext uri="{BB962C8B-B14F-4D97-AF65-F5344CB8AC3E}">
        <p14:creationId xmlns:p14="http://schemas.microsoft.com/office/powerpoint/2010/main" val="1005600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Configuring an operating system by using VM extensions</a:t>
            </a:r>
            <a:endParaRPr lang="en-GB" dirty="0"/>
          </a:p>
        </p:txBody>
      </p:sp>
      <p:sp>
        <p:nvSpPr>
          <p:cNvPr id="5"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rgbClr val="000000"/>
                </a:solidFill>
              </a:rPr>
              <a:t>VM Agent:</a:t>
            </a:r>
          </a:p>
          <a:p>
            <a:pPr marL="457200" lvl="2">
              <a:buSzPct val="100000"/>
            </a:pPr>
            <a:r>
              <a:rPr lang="en-US" dirty="0">
                <a:solidFill>
                  <a:srgbClr val="000000"/>
                </a:solidFill>
              </a:rPr>
              <a:t>Included automatically in Marketplace images</a:t>
            </a:r>
          </a:p>
          <a:p>
            <a:pPr marL="457200" lvl="2">
              <a:buSzPct val="100000"/>
            </a:pPr>
            <a:r>
              <a:rPr lang="en-US" dirty="0">
                <a:solidFill>
                  <a:srgbClr val="000000"/>
                </a:solidFill>
              </a:rPr>
              <a:t>You can add it to your custom VM images</a:t>
            </a:r>
          </a:p>
          <a:p>
            <a:r>
              <a:rPr lang="en-US" dirty="0">
                <a:solidFill>
                  <a:srgbClr val="000000"/>
                </a:solidFill>
              </a:rPr>
              <a:t>VM extensions:</a:t>
            </a:r>
          </a:p>
          <a:p>
            <a:pPr marL="457200" lvl="2">
              <a:buSzPct val="100000"/>
            </a:pPr>
            <a:r>
              <a:rPr lang="en-US" dirty="0">
                <a:solidFill>
                  <a:srgbClr val="000000"/>
                </a:solidFill>
              </a:rPr>
              <a:t>Background Info extension (Windows)</a:t>
            </a:r>
          </a:p>
          <a:p>
            <a:pPr marL="457200" lvl="2">
              <a:buSzPct val="100000"/>
            </a:pPr>
            <a:r>
              <a:rPr lang="en-US" dirty="0">
                <a:solidFill>
                  <a:srgbClr val="000000"/>
                </a:solidFill>
              </a:rPr>
              <a:t>Azure VM Access extension for Windows and Linux</a:t>
            </a:r>
          </a:p>
          <a:p>
            <a:pPr marL="457200" lvl="2">
              <a:buSzPct val="100000"/>
            </a:pPr>
            <a:r>
              <a:rPr lang="en-US" dirty="0">
                <a:solidFill>
                  <a:srgbClr val="000000"/>
                </a:solidFill>
              </a:rPr>
              <a:t>Chef Client and Puppet Enterprise Agent (Windows and Linux)</a:t>
            </a:r>
          </a:p>
          <a:p>
            <a:pPr marL="457200" lvl="2">
              <a:buSzPct val="100000"/>
            </a:pPr>
            <a:r>
              <a:rPr lang="en-US" dirty="0">
                <a:solidFill>
                  <a:srgbClr val="000000"/>
                </a:solidFill>
              </a:rPr>
              <a:t>Custom Script extension for Windows and Linux</a:t>
            </a:r>
          </a:p>
          <a:p>
            <a:pPr marL="457200" lvl="2">
              <a:buSzPct val="100000"/>
            </a:pPr>
            <a:r>
              <a:rPr lang="en-US" dirty="0">
                <a:solidFill>
                  <a:srgbClr val="000000"/>
                </a:solidFill>
              </a:rPr>
              <a:t>DSC extension for Windows and Linux</a:t>
            </a:r>
          </a:p>
          <a:p>
            <a:pPr marL="457200" lvl="2">
              <a:buSzPct val="100000"/>
            </a:pPr>
            <a:r>
              <a:rPr lang="en-US" dirty="0">
                <a:solidFill>
                  <a:srgbClr val="000000"/>
                </a:solidFill>
              </a:rPr>
              <a:t>Azure Diagnostic extension for Windows and Linux</a:t>
            </a:r>
          </a:p>
          <a:p>
            <a:pPr marL="457200" lvl="2">
              <a:buSzPct val="100000"/>
            </a:pPr>
            <a:r>
              <a:rPr lang="en-US" dirty="0">
                <a:solidFill>
                  <a:srgbClr val="000000"/>
                </a:solidFill>
              </a:rPr>
              <a:t>Docker extension (Linux)</a:t>
            </a:r>
          </a:p>
          <a:p>
            <a:pPr marL="457200" lvl="2">
              <a:buSzPct val="100000"/>
            </a:pPr>
            <a:r>
              <a:rPr lang="en-US" dirty="0">
                <a:solidFill>
                  <a:srgbClr val="000000"/>
                </a:solidFill>
              </a:rPr>
              <a:t>Microsoft Antimalware extension (Windows)</a:t>
            </a:r>
          </a:p>
          <a:p>
            <a:pPr lvl="1"/>
            <a:endParaRPr lang="en-US" dirty="0">
              <a:solidFill>
                <a:srgbClr val="000000"/>
              </a:solidFill>
            </a:endParaRPr>
          </a:p>
        </p:txBody>
      </p:sp>
    </p:spTree>
    <p:custDataLst>
      <p:tags r:id="rId1"/>
    </p:custDataLst>
    <p:extLst>
      <p:ext uri="{BB962C8B-B14F-4D97-AF65-F5344CB8AC3E}">
        <p14:creationId xmlns:p14="http://schemas.microsoft.com/office/powerpoint/2010/main" val="1675244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Connecting to a VM</a:t>
            </a:r>
          </a:p>
        </p:txBody>
      </p:sp>
      <p:sp>
        <p:nvSpPr>
          <p:cNvPr id="5"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228600">
              <a:buSzPct val="100000"/>
            </a:pPr>
            <a:r>
              <a:rPr lang="en-US" sz="2000" dirty="0">
                <a:solidFill>
                  <a:srgbClr val="000000"/>
                </a:solidFill>
              </a:rPr>
              <a:t>Windows VMs:</a:t>
            </a:r>
            <a:endParaRPr lang="bs-Latn-BA" sz="2000" dirty="0">
              <a:solidFill>
                <a:srgbClr val="000000"/>
              </a:solidFill>
            </a:endParaRPr>
          </a:p>
          <a:p>
            <a:pPr lvl="1">
              <a:buSzPct val="100000"/>
            </a:pPr>
            <a:r>
              <a:rPr lang="en-US" sz="1800" dirty="0">
                <a:solidFill>
                  <a:srgbClr val="000000"/>
                </a:solidFill>
              </a:rPr>
              <a:t>RDP:</a:t>
            </a:r>
          </a:p>
          <a:p>
            <a:pPr marL="685800" lvl="2">
              <a:buSzPct val="100000"/>
            </a:pPr>
            <a:r>
              <a:rPr lang="en-US" sz="1800" dirty="0">
                <a:solidFill>
                  <a:srgbClr val="000000"/>
                </a:solidFill>
              </a:rPr>
              <a:t>User based authentication</a:t>
            </a:r>
          </a:p>
          <a:p>
            <a:pPr marL="685800" lvl="2">
              <a:buSzPct val="100000"/>
            </a:pPr>
            <a:r>
              <a:rPr lang="en-US" sz="1800" dirty="0">
                <a:solidFill>
                  <a:srgbClr val="000000"/>
                </a:solidFill>
              </a:rPr>
              <a:t>Generate .rdp file from the portal or via Windows PowerShell</a:t>
            </a:r>
          </a:p>
          <a:p>
            <a:pPr marL="685800" lvl="2">
              <a:buSzPct val="100000"/>
            </a:pPr>
            <a:r>
              <a:rPr lang="en-US" sz="1800" dirty="0">
                <a:solidFill>
                  <a:srgbClr val="000000"/>
                </a:solidFill>
              </a:rPr>
              <a:t>Incoming connections:</a:t>
            </a:r>
          </a:p>
          <a:p>
            <a:pPr marL="914400" lvl="3">
              <a:buSzPct val="100000"/>
            </a:pPr>
            <a:r>
              <a:rPr lang="en-US" dirty="0">
                <a:solidFill>
                  <a:srgbClr val="000000"/>
                </a:solidFill>
              </a:rPr>
              <a:t>Allowed by default (when using the Azure Portal) </a:t>
            </a:r>
          </a:p>
          <a:p>
            <a:pPr marL="914400" lvl="3">
              <a:buSzPct val="100000"/>
            </a:pPr>
            <a:r>
              <a:rPr lang="en-US" dirty="0">
                <a:solidFill>
                  <a:srgbClr val="000000"/>
                </a:solidFill>
              </a:rPr>
              <a:t>Windows Firewall rule</a:t>
            </a:r>
          </a:p>
          <a:p>
            <a:pPr marL="914400" lvl="3">
              <a:buSzPct val="100000"/>
            </a:pPr>
            <a:r>
              <a:rPr lang="en-US" dirty="0">
                <a:solidFill>
                  <a:srgbClr val="000000"/>
                </a:solidFill>
              </a:rPr>
              <a:t>Network Security Group rule</a:t>
            </a:r>
            <a:endParaRPr lang="bs-Latn-BA" dirty="0">
              <a:solidFill>
                <a:srgbClr val="000000"/>
              </a:solidFill>
            </a:endParaRPr>
          </a:p>
          <a:p>
            <a:pPr marL="228600">
              <a:buSzPct val="100000"/>
            </a:pPr>
            <a:r>
              <a:rPr lang="en-US" sz="2000" dirty="0">
                <a:solidFill>
                  <a:srgbClr val="000000"/>
                </a:solidFill>
              </a:rPr>
              <a:t>Linux VMs:</a:t>
            </a:r>
          </a:p>
          <a:p>
            <a:pPr lvl="1">
              <a:buSzPct val="100000"/>
            </a:pPr>
            <a:r>
              <a:rPr lang="bs-Latn-BA" sz="1800" dirty="0">
                <a:solidFill>
                  <a:srgbClr val="000000"/>
                </a:solidFill>
              </a:rPr>
              <a:t>SSH</a:t>
            </a:r>
            <a:r>
              <a:rPr lang="en-US" sz="1800" dirty="0">
                <a:solidFill>
                  <a:srgbClr val="000000"/>
                </a:solidFill>
              </a:rPr>
              <a:t>:</a:t>
            </a:r>
          </a:p>
          <a:p>
            <a:pPr marL="685800" lvl="2">
              <a:buSzPct val="100000"/>
            </a:pPr>
            <a:r>
              <a:rPr lang="en-US" sz="1800" dirty="0">
                <a:solidFill>
                  <a:srgbClr val="000000"/>
                </a:solidFill>
              </a:rPr>
              <a:t>User based or certificate based authentication</a:t>
            </a:r>
          </a:p>
          <a:p>
            <a:pPr marL="685800" lvl="2">
              <a:buSzPct val="100000"/>
            </a:pPr>
            <a:r>
              <a:rPr lang="en-US" sz="1800" dirty="0">
                <a:solidFill>
                  <a:srgbClr val="000000"/>
                </a:solidFill>
              </a:rPr>
              <a:t>Use an SSH client</a:t>
            </a:r>
          </a:p>
          <a:p>
            <a:pPr marL="685800" lvl="2">
              <a:buSzPct val="100000"/>
            </a:pPr>
            <a:r>
              <a:rPr lang="en-US" sz="1800" dirty="0">
                <a:solidFill>
                  <a:srgbClr val="000000"/>
                </a:solidFill>
              </a:rPr>
              <a:t>Incoming connections:</a:t>
            </a:r>
          </a:p>
          <a:p>
            <a:pPr marL="914400" lvl="3">
              <a:buSzPct val="100000"/>
            </a:pPr>
            <a:r>
              <a:rPr lang="en-US" dirty="0">
                <a:solidFill>
                  <a:srgbClr val="000000"/>
                </a:solidFill>
              </a:rPr>
              <a:t>Allowed by default (when using the Azure Portal) </a:t>
            </a:r>
          </a:p>
          <a:p>
            <a:pPr marL="914400" lvl="3">
              <a:buSzPct val="100000"/>
            </a:pPr>
            <a:r>
              <a:rPr lang="en-US" dirty="0">
                <a:solidFill>
                  <a:srgbClr val="000000"/>
                </a:solidFill>
              </a:rPr>
              <a:t>Network security group rule</a:t>
            </a:r>
          </a:p>
        </p:txBody>
      </p:sp>
    </p:spTree>
    <p:custDataLst>
      <p:tags r:id="rId1"/>
    </p:custDataLst>
    <p:extLst>
      <p:ext uri="{BB962C8B-B14F-4D97-AF65-F5344CB8AC3E}">
        <p14:creationId xmlns:p14="http://schemas.microsoft.com/office/powerpoint/2010/main" val="126556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58B209-4E6F-412E-BA33-6903529DB20C}"/>
              </a:ext>
            </a:extLst>
          </p:cNvPr>
          <p:cNvSpPr>
            <a:spLocks noGrp="1"/>
          </p:cNvSpPr>
          <p:nvPr>
            <p:ph type="ctrTitle" sz="quarter"/>
          </p:nvPr>
        </p:nvSpPr>
        <p:spPr/>
        <p:txBody>
          <a:bodyPr/>
          <a:lstStyle/>
          <a:p>
            <a:r>
              <a:rPr lang="en-IN" dirty="0"/>
              <a:t>Connecting to a VM</a:t>
            </a:r>
            <a:endParaRPr lang="en-US" dirty="0"/>
          </a:p>
        </p:txBody>
      </p:sp>
      <p:sp>
        <p:nvSpPr>
          <p:cNvPr id="4" name="Subtitle 3">
            <a:extLst>
              <a:ext uri="{FF2B5EF4-FFF2-40B4-BE49-F238E27FC236}">
                <a16:creationId xmlns:a16="http://schemas.microsoft.com/office/drawing/2014/main" id="{7D07E0F1-6D44-4173-AA7B-25558381481B}"/>
              </a:ext>
            </a:extLst>
          </p:cNvPr>
          <p:cNvSpPr>
            <a:spLocks noGrp="1"/>
          </p:cNvSpPr>
          <p:nvPr>
            <p:ph type="subTitle" sz="quarter" idx="1"/>
          </p:nvPr>
        </p:nvSpPr>
        <p:spPr/>
        <p:txBody>
          <a:bodyPr/>
          <a:lstStyle/>
          <a:p>
            <a:endParaRPr lang="en-US"/>
          </a:p>
        </p:txBody>
      </p:sp>
      <p:sp>
        <p:nvSpPr>
          <p:cNvPr id="5" name="Text Placeholder 4">
            <a:extLst>
              <a:ext uri="{FF2B5EF4-FFF2-40B4-BE49-F238E27FC236}">
                <a16:creationId xmlns:a16="http://schemas.microsoft.com/office/drawing/2014/main" id="{652FC8F6-9C61-42CD-90A4-1EBDD2FB7210}"/>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80B11388-CFF3-4CFC-99E3-D2D9B375268C}"/>
              </a:ext>
            </a:extLst>
          </p:cNvPr>
          <p:cNvSpPr>
            <a:spLocks noGrp="1"/>
          </p:cNvSpPr>
          <p:nvPr>
            <p:ph type="body" sz="quarter" idx="11"/>
          </p:nvPr>
        </p:nvSpPr>
        <p:spPr/>
        <p:txBody>
          <a:bodyPr/>
          <a:lstStyle/>
          <a:p>
            <a:r>
              <a:rPr lang="en-US" dirty="0"/>
              <a:t>https://docs.microsoft.com/en-us/azure/virtual-machines/windows/connect-logon</a:t>
            </a:r>
          </a:p>
        </p:txBody>
      </p:sp>
    </p:spTree>
    <p:extLst>
      <p:ext uri="{BB962C8B-B14F-4D97-AF65-F5344CB8AC3E}">
        <p14:creationId xmlns:p14="http://schemas.microsoft.com/office/powerpoint/2010/main" val="4141617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D21CDC00-C239-4E4A-9F02-FE29C0E7540F}"/>
              </a:ext>
            </a:extLst>
          </p:cNvPr>
          <p:cNvSpPr txBox="1">
            <a:spLocks/>
          </p:cNvSpPr>
          <p:nvPr/>
        </p:nvSpPr>
        <p:spPr>
          <a:xfrm>
            <a:off x="6543902" y="1366930"/>
            <a:ext cx="2061777" cy="2062070"/>
          </a:xfrm>
          <a:prstGeom prst="rect">
            <a:avLst/>
          </a:prstGeom>
          <a:solidFill>
            <a:srgbClr val="00B294"/>
          </a:solidFill>
        </p:spPr>
        <p:txBody>
          <a:bodyPr vert="horz" wrap="square" lIns="134464" tIns="896425" rIns="134464" bIns="896425" rtlCol="0" anchor="ctr">
            <a:noAutofit/>
          </a:bodyPr>
          <a:lstStyle>
            <a:lvl1pPr marL="0" marR="0" indent="0" algn="ctr" defTabSz="914367" rtl="0" eaLnBrk="1" fontAlgn="auto" latinLnBrk="0" hangingPunct="1">
              <a:lnSpc>
                <a:spcPct val="100000"/>
              </a:lnSpc>
              <a:spcBef>
                <a:spcPts val="588"/>
              </a:spcBef>
              <a:spcAft>
                <a:spcPts val="0"/>
              </a:spcAft>
              <a:buClrTx/>
              <a:buSzPct val="90000"/>
              <a:buFont typeface="Arial" pitchFamily="34" charset="0"/>
              <a:buNone/>
              <a:tabLst/>
              <a:defRPr sz="1961" kern="1200" spc="0" baseline="0">
                <a:solidFill>
                  <a:schemeClr val="bg1"/>
                </a:soli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Virtual Networks</a:t>
            </a:r>
          </a:p>
        </p:txBody>
      </p:sp>
      <p:sp>
        <p:nvSpPr>
          <p:cNvPr id="2" name="Text Placeholder 1"/>
          <p:cNvSpPr>
            <a:spLocks noGrp="1"/>
          </p:cNvSpPr>
          <p:nvPr>
            <p:ph type="body" sz="quarter" idx="17"/>
          </p:nvPr>
        </p:nvSpPr>
        <p:spPr>
          <a:xfrm>
            <a:off x="4482125" y="1366930"/>
            <a:ext cx="2061777" cy="2062070"/>
          </a:xfrm>
          <a:solidFill>
            <a:srgbClr val="00B294"/>
          </a:solidFill>
        </p:spPr>
        <p:txBody>
          <a:bodyPr vert="horz" wrap="square" lIns="134464" tIns="896425" rIns="134464" bIns="896425" rtlCol="0" anchor="ctr">
            <a:noAutofit/>
          </a:bodyPr>
          <a:lstStyle/>
          <a:p>
            <a:r>
              <a:rPr lang="en-US" dirty="0"/>
              <a:t>Web App</a:t>
            </a:r>
          </a:p>
        </p:txBody>
      </p:sp>
      <p:sp>
        <p:nvSpPr>
          <p:cNvPr id="3" name="Text Placeholder 2"/>
          <p:cNvSpPr>
            <a:spLocks noGrp="1"/>
          </p:cNvSpPr>
          <p:nvPr>
            <p:ph type="body" sz="quarter" idx="18"/>
          </p:nvPr>
        </p:nvSpPr>
        <p:spPr>
          <a:xfrm>
            <a:off x="2420348" y="1366930"/>
            <a:ext cx="2061777" cy="2062070"/>
          </a:xfrm>
          <a:solidFill>
            <a:srgbClr val="00B294"/>
          </a:solidFill>
        </p:spPr>
        <p:txBody>
          <a:bodyPr vert="horz" wrap="square" lIns="134464" tIns="896425" rIns="134464" bIns="896425" rtlCol="0" anchor="ctr">
            <a:noAutofit/>
          </a:bodyPr>
          <a:lstStyle/>
          <a:p>
            <a:r>
              <a:rPr lang="en-US" dirty="0"/>
              <a:t>Compute Instances</a:t>
            </a:r>
          </a:p>
        </p:txBody>
      </p:sp>
      <p:sp>
        <p:nvSpPr>
          <p:cNvPr id="4" name="Text Placeholder 3"/>
          <p:cNvSpPr>
            <a:spLocks noGrp="1"/>
          </p:cNvSpPr>
          <p:nvPr>
            <p:ph type="body" sz="quarter" idx="19"/>
          </p:nvPr>
        </p:nvSpPr>
        <p:spPr>
          <a:xfrm>
            <a:off x="358570" y="1366930"/>
            <a:ext cx="2061777" cy="2062070"/>
          </a:xfrm>
          <a:solidFill>
            <a:srgbClr val="00B294"/>
          </a:solidFill>
        </p:spPr>
        <p:txBody>
          <a:bodyPr vert="horz" wrap="square" lIns="134464" tIns="91440" rIns="134464" bIns="91440" rtlCol="0" anchor="ctr">
            <a:noAutofit/>
          </a:bodyPr>
          <a:lstStyle/>
          <a:p>
            <a:r>
              <a:rPr lang="en-US" dirty="0"/>
              <a:t>Introduction to Cloud</a:t>
            </a:r>
          </a:p>
        </p:txBody>
      </p:sp>
      <p:sp>
        <p:nvSpPr>
          <p:cNvPr id="5" name="Title 4"/>
          <p:cNvSpPr>
            <a:spLocks noGrp="1"/>
          </p:cNvSpPr>
          <p:nvPr>
            <p:ph type="title"/>
          </p:nvPr>
        </p:nvSpPr>
        <p:spPr/>
        <p:txBody>
          <a:bodyPr/>
          <a:lstStyle/>
          <a:p>
            <a:r>
              <a:rPr lang="en-US" dirty="0"/>
              <a:t>Workshop Schedule</a:t>
            </a:r>
          </a:p>
        </p:txBody>
      </p:sp>
      <p:sp>
        <p:nvSpPr>
          <p:cNvPr id="8" name="Freeform 93"/>
          <p:cNvSpPr>
            <a:spLocks noChangeAspect="1"/>
          </p:cNvSpPr>
          <p:nvPr/>
        </p:nvSpPr>
        <p:spPr bwMode="black">
          <a:xfrm rot="5400000">
            <a:off x="2243287" y="2218666"/>
            <a:ext cx="358570" cy="35857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89624" tIns="44811" rIns="89624" bIns="44811" numCol="1" anchor="t" anchorCtr="0" compatLnSpc="1">
            <a:prstTxWarp prst="textNoShape">
              <a:avLst/>
            </a:prstTxWarp>
          </a:bodyPr>
          <a:lstStyle/>
          <a:p>
            <a:pPr defTabSz="896171"/>
            <a:r>
              <a:rPr lang="en-US" sz="2745" dirty="0">
                <a:solidFill>
                  <a:srgbClr val="000000"/>
                </a:solidFill>
                <a:latin typeface="Segoe UI"/>
              </a:rPr>
              <a:t> </a:t>
            </a:r>
          </a:p>
        </p:txBody>
      </p:sp>
      <p:sp>
        <p:nvSpPr>
          <p:cNvPr id="9" name="Freeform 93"/>
          <p:cNvSpPr>
            <a:spLocks noChangeAspect="1"/>
          </p:cNvSpPr>
          <p:nvPr/>
        </p:nvSpPr>
        <p:spPr bwMode="black">
          <a:xfrm rot="5400000">
            <a:off x="4309513" y="2218665"/>
            <a:ext cx="358570" cy="35857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89624" tIns="44811" rIns="89624" bIns="44811" numCol="1" anchor="t" anchorCtr="0" compatLnSpc="1">
            <a:prstTxWarp prst="textNoShape">
              <a:avLst/>
            </a:prstTxWarp>
          </a:bodyPr>
          <a:lstStyle/>
          <a:p>
            <a:pPr defTabSz="896171"/>
            <a:r>
              <a:rPr lang="en-US" sz="2745" dirty="0">
                <a:solidFill>
                  <a:srgbClr val="000000"/>
                </a:solidFill>
                <a:latin typeface="Segoe UI"/>
              </a:rPr>
              <a:t> </a:t>
            </a:r>
          </a:p>
        </p:txBody>
      </p:sp>
      <p:sp>
        <p:nvSpPr>
          <p:cNvPr id="10" name="Freeform 93"/>
          <p:cNvSpPr>
            <a:spLocks noChangeAspect="1"/>
          </p:cNvSpPr>
          <p:nvPr/>
        </p:nvSpPr>
        <p:spPr bwMode="black">
          <a:xfrm rot="5400000">
            <a:off x="6375738" y="2218665"/>
            <a:ext cx="358570" cy="35857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89624" tIns="44811" rIns="89624" bIns="44811" numCol="1" anchor="t" anchorCtr="0" compatLnSpc="1">
            <a:prstTxWarp prst="textNoShape">
              <a:avLst/>
            </a:prstTxWarp>
          </a:bodyPr>
          <a:lstStyle/>
          <a:p>
            <a:pPr defTabSz="896171"/>
            <a:r>
              <a:rPr lang="en-US" sz="2745" dirty="0">
                <a:solidFill>
                  <a:srgbClr val="000000"/>
                </a:solidFill>
                <a:latin typeface="Segoe UI"/>
              </a:rPr>
              <a:t> </a:t>
            </a:r>
          </a:p>
        </p:txBody>
      </p:sp>
      <p:sp>
        <p:nvSpPr>
          <p:cNvPr id="17" name="Text Placeholder 1">
            <a:extLst>
              <a:ext uri="{FF2B5EF4-FFF2-40B4-BE49-F238E27FC236}">
                <a16:creationId xmlns:a16="http://schemas.microsoft.com/office/drawing/2014/main" id="{BF01A950-6BC5-4192-A20C-B6DCEFC6AB1C}"/>
              </a:ext>
            </a:extLst>
          </p:cNvPr>
          <p:cNvSpPr txBox="1">
            <a:spLocks/>
          </p:cNvSpPr>
          <p:nvPr/>
        </p:nvSpPr>
        <p:spPr>
          <a:xfrm>
            <a:off x="2424725" y="3435873"/>
            <a:ext cx="2061777" cy="2062070"/>
          </a:xfrm>
          <a:prstGeom prst="rect">
            <a:avLst/>
          </a:prstGeom>
          <a:solidFill>
            <a:srgbClr val="00B294"/>
          </a:solidFill>
        </p:spPr>
        <p:txBody>
          <a:bodyPr vert="horz" wrap="square" lIns="134464" tIns="896425" rIns="134464" bIns="896425" rtlCol="0" anchor="ctr">
            <a:noAutofit/>
          </a:bodyPr>
          <a:lstStyle>
            <a:lvl1pPr marL="0" marR="0" indent="0" algn="ctr" defTabSz="914367" rtl="0" eaLnBrk="1" fontAlgn="auto" latinLnBrk="0" hangingPunct="1">
              <a:lnSpc>
                <a:spcPct val="100000"/>
              </a:lnSpc>
              <a:spcBef>
                <a:spcPts val="588"/>
              </a:spcBef>
              <a:spcAft>
                <a:spcPts val="0"/>
              </a:spcAft>
              <a:buClrTx/>
              <a:buSzPct val="90000"/>
              <a:buFont typeface="Arial" pitchFamily="34" charset="0"/>
              <a:buNone/>
              <a:tabLst/>
              <a:defRPr sz="1961" kern="1200" spc="0" baseline="0">
                <a:solidFill>
                  <a:schemeClr val="bg1"/>
                </a:soli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Active Directory in Azure</a:t>
            </a:r>
          </a:p>
        </p:txBody>
      </p:sp>
      <p:sp>
        <p:nvSpPr>
          <p:cNvPr id="18" name="Text Placeholder 2">
            <a:extLst>
              <a:ext uri="{FF2B5EF4-FFF2-40B4-BE49-F238E27FC236}">
                <a16:creationId xmlns:a16="http://schemas.microsoft.com/office/drawing/2014/main" id="{F4429351-3280-43EB-B0F4-38225BF4B9AF}"/>
              </a:ext>
            </a:extLst>
          </p:cNvPr>
          <p:cNvSpPr txBox="1">
            <a:spLocks/>
          </p:cNvSpPr>
          <p:nvPr/>
        </p:nvSpPr>
        <p:spPr>
          <a:xfrm>
            <a:off x="362948" y="3435873"/>
            <a:ext cx="2061777" cy="2062070"/>
          </a:xfrm>
          <a:prstGeom prst="rect">
            <a:avLst/>
          </a:prstGeom>
          <a:solidFill>
            <a:srgbClr val="00B294"/>
          </a:solidFill>
        </p:spPr>
        <p:txBody>
          <a:bodyPr vert="horz" wrap="square" lIns="134464" tIns="896425" rIns="134464" bIns="896425" rtlCol="0" anchor="ctr">
            <a:noAutofit/>
          </a:bodyPr>
          <a:lstStyle>
            <a:lvl1pPr marL="0" marR="0" indent="0" algn="ctr" defTabSz="914367" rtl="0" eaLnBrk="1" fontAlgn="auto" latinLnBrk="0" hangingPunct="1">
              <a:lnSpc>
                <a:spcPct val="100000"/>
              </a:lnSpc>
              <a:spcBef>
                <a:spcPts val="588"/>
              </a:spcBef>
              <a:spcAft>
                <a:spcPts val="0"/>
              </a:spcAft>
              <a:buClrTx/>
              <a:buSzPct val="90000"/>
              <a:buFont typeface="Arial" pitchFamily="34" charset="0"/>
              <a:buNone/>
              <a:tabLst/>
              <a:defRPr sz="1961" kern="1200" spc="0" baseline="0">
                <a:solidFill>
                  <a:schemeClr val="bg1"/>
                </a:soli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Azure Databases</a:t>
            </a:r>
          </a:p>
        </p:txBody>
      </p:sp>
      <p:sp>
        <p:nvSpPr>
          <p:cNvPr id="19" name="Text Placeholder 3">
            <a:extLst>
              <a:ext uri="{FF2B5EF4-FFF2-40B4-BE49-F238E27FC236}">
                <a16:creationId xmlns:a16="http://schemas.microsoft.com/office/drawing/2014/main" id="{55F1FEAF-A374-4859-B352-508628EE6E56}"/>
              </a:ext>
            </a:extLst>
          </p:cNvPr>
          <p:cNvSpPr txBox="1">
            <a:spLocks/>
          </p:cNvSpPr>
          <p:nvPr/>
        </p:nvSpPr>
        <p:spPr>
          <a:xfrm>
            <a:off x="8605679" y="1366915"/>
            <a:ext cx="2061777" cy="2062070"/>
          </a:xfrm>
          <a:prstGeom prst="rect">
            <a:avLst/>
          </a:prstGeom>
          <a:solidFill>
            <a:srgbClr val="00B294"/>
          </a:solidFill>
        </p:spPr>
        <p:txBody>
          <a:bodyPr vert="horz" wrap="square" lIns="134464" tIns="91440" rIns="134464" bIns="91440" rtlCol="0" anchor="ctr">
            <a:noAutofit/>
          </a:bodyPr>
          <a:lstStyle>
            <a:lvl1pPr marL="0" marR="0" indent="0" algn="ctr" defTabSz="914367" rtl="0" eaLnBrk="1" fontAlgn="auto" latinLnBrk="0" hangingPunct="1">
              <a:lnSpc>
                <a:spcPct val="100000"/>
              </a:lnSpc>
              <a:spcBef>
                <a:spcPts val="588"/>
              </a:spcBef>
              <a:spcAft>
                <a:spcPts val="0"/>
              </a:spcAft>
              <a:buClrTx/>
              <a:buSzPct val="90000"/>
              <a:buFont typeface="Arial" pitchFamily="34" charset="0"/>
              <a:buNone/>
              <a:tabLst/>
              <a:defRPr sz="1961" kern="1200" spc="0" baseline="0">
                <a:solidFill>
                  <a:schemeClr val="bg1"/>
                </a:soli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Azure Storage</a:t>
            </a:r>
          </a:p>
        </p:txBody>
      </p:sp>
      <p:sp>
        <p:nvSpPr>
          <p:cNvPr id="20" name="Text Placeholder 6">
            <a:extLst>
              <a:ext uri="{FF2B5EF4-FFF2-40B4-BE49-F238E27FC236}">
                <a16:creationId xmlns:a16="http://schemas.microsoft.com/office/drawing/2014/main" id="{41B110A1-27CB-445B-86ED-67264B64D54C}"/>
              </a:ext>
            </a:extLst>
          </p:cNvPr>
          <p:cNvSpPr txBox="1">
            <a:spLocks/>
          </p:cNvSpPr>
          <p:nvPr/>
        </p:nvSpPr>
        <p:spPr>
          <a:xfrm>
            <a:off x="4486502" y="3435873"/>
            <a:ext cx="2767738" cy="2062070"/>
          </a:xfrm>
          <a:prstGeom prst="rect">
            <a:avLst/>
          </a:prstGeom>
          <a:solidFill>
            <a:srgbClr val="68217A"/>
          </a:solidFill>
        </p:spPr>
        <p:txBody>
          <a:bodyPr vert="horz" wrap="square" lIns="134464" tIns="896425" rIns="134464" bIns="896425" rtlCol="0" anchor="ctr">
            <a:noAutofit/>
          </a:bodyPr>
          <a:lstStyle>
            <a:lvl1pPr marL="0" marR="0" indent="0" algn="ctr" defTabSz="914367" rtl="0" eaLnBrk="1" fontAlgn="auto" latinLnBrk="0" hangingPunct="1">
              <a:lnSpc>
                <a:spcPct val="100000"/>
              </a:lnSpc>
              <a:spcBef>
                <a:spcPts val="588"/>
              </a:spcBef>
              <a:spcAft>
                <a:spcPts val="0"/>
              </a:spcAft>
              <a:buClrTx/>
              <a:buSzPct val="90000"/>
              <a:buFont typeface="Arial" pitchFamily="34" charset="0"/>
              <a:buNone/>
              <a:tabLst/>
              <a:defRPr sz="1961" kern="1200" spc="0" baseline="0">
                <a:solidFill>
                  <a:schemeClr val="bg1"/>
                </a:soli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Microsoft Azure Fundamentals</a:t>
            </a:r>
          </a:p>
        </p:txBody>
      </p:sp>
      <p:sp>
        <p:nvSpPr>
          <p:cNvPr id="22" name="Freeform 93">
            <a:extLst>
              <a:ext uri="{FF2B5EF4-FFF2-40B4-BE49-F238E27FC236}">
                <a16:creationId xmlns:a16="http://schemas.microsoft.com/office/drawing/2014/main" id="{FC4BD849-0E5A-4891-8CBE-F5B95A83B668}"/>
              </a:ext>
            </a:extLst>
          </p:cNvPr>
          <p:cNvSpPr>
            <a:spLocks noChangeAspect="1"/>
          </p:cNvSpPr>
          <p:nvPr/>
        </p:nvSpPr>
        <p:spPr bwMode="black">
          <a:xfrm rot="5400000">
            <a:off x="2252113" y="4287608"/>
            <a:ext cx="358570" cy="35857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89624" tIns="44811" rIns="89624" bIns="44811" numCol="1" anchor="t" anchorCtr="0" compatLnSpc="1">
            <a:prstTxWarp prst="textNoShape">
              <a:avLst/>
            </a:prstTxWarp>
          </a:bodyPr>
          <a:lstStyle/>
          <a:p>
            <a:pPr defTabSz="896171"/>
            <a:r>
              <a:rPr lang="en-US" sz="2745" dirty="0">
                <a:solidFill>
                  <a:srgbClr val="000000"/>
                </a:solidFill>
                <a:latin typeface="Segoe UI"/>
              </a:rPr>
              <a:t> </a:t>
            </a:r>
          </a:p>
        </p:txBody>
      </p:sp>
      <p:grpSp>
        <p:nvGrpSpPr>
          <p:cNvPr id="23" name="Group 22">
            <a:extLst>
              <a:ext uri="{FF2B5EF4-FFF2-40B4-BE49-F238E27FC236}">
                <a16:creationId xmlns:a16="http://schemas.microsoft.com/office/drawing/2014/main" id="{70E35BBF-CDA4-4154-85C0-CB31D346B4F7}"/>
              </a:ext>
            </a:extLst>
          </p:cNvPr>
          <p:cNvGrpSpPr/>
          <p:nvPr/>
        </p:nvGrpSpPr>
        <p:grpSpPr>
          <a:xfrm>
            <a:off x="4371988" y="4329683"/>
            <a:ext cx="329837" cy="274419"/>
            <a:chOff x="8509363" y="2687782"/>
            <a:chExt cx="329837" cy="274419"/>
          </a:xfrm>
        </p:grpSpPr>
        <p:sp>
          <p:nvSpPr>
            <p:cNvPr id="24" name="Rectangle 23">
              <a:extLst>
                <a:ext uri="{FF2B5EF4-FFF2-40B4-BE49-F238E27FC236}">
                  <a16:creationId xmlns:a16="http://schemas.microsoft.com/office/drawing/2014/main" id="{A3E8DE60-06DF-4AEC-B8A7-E26ED0BBCD83}"/>
                </a:ext>
              </a:extLst>
            </p:cNvPr>
            <p:cNvSpPr/>
            <p:nvPr/>
          </p:nvSpPr>
          <p:spPr bwMode="auto">
            <a:xfrm>
              <a:off x="8509363" y="2687782"/>
              <a:ext cx="329837" cy="969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0078C0C2-5875-4418-9CCA-14FF83BCA6D0}"/>
                </a:ext>
              </a:extLst>
            </p:cNvPr>
            <p:cNvSpPr/>
            <p:nvPr/>
          </p:nvSpPr>
          <p:spPr bwMode="auto">
            <a:xfrm>
              <a:off x="8509363" y="2865219"/>
              <a:ext cx="329837" cy="969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8" name="Freeform 93">
            <a:extLst>
              <a:ext uri="{FF2B5EF4-FFF2-40B4-BE49-F238E27FC236}">
                <a16:creationId xmlns:a16="http://schemas.microsoft.com/office/drawing/2014/main" id="{D859C2A4-4FE2-4CEE-A6A8-624D989E2D5A}"/>
              </a:ext>
            </a:extLst>
          </p:cNvPr>
          <p:cNvSpPr>
            <a:spLocks noChangeAspect="1"/>
          </p:cNvSpPr>
          <p:nvPr/>
        </p:nvSpPr>
        <p:spPr bwMode="black">
          <a:xfrm rot="5400000">
            <a:off x="8372178" y="2249145"/>
            <a:ext cx="358570" cy="358570"/>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solidFill>
          <a:ln>
            <a:noFill/>
          </a:ln>
          <a:extLst/>
        </p:spPr>
        <p:txBody>
          <a:bodyPr vert="horz" wrap="square" lIns="89624" tIns="44811" rIns="89624" bIns="44811" numCol="1" anchor="t" anchorCtr="0" compatLnSpc="1">
            <a:prstTxWarp prst="textNoShape">
              <a:avLst/>
            </a:prstTxWarp>
          </a:bodyPr>
          <a:lstStyle/>
          <a:p>
            <a:pPr defTabSz="896171"/>
            <a:r>
              <a:rPr lang="en-US" sz="2745" dirty="0">
                <a:solidFill>
                  <a:srgbClr val="000000"/>
                </a:solidFill>
                <a:latin typeface="Segoe UI"/>
              </a:rPr>
              <a:t> </a:t>
            </a:r>
          </a:p>
        </p:txBody>
      </p:sp>
    </p:spTree>
    <p:extLst>
      <p:ext uri="{BB962C8B-B14F-4D97-AF65-F5344CB8AC3E}">
        <p14:creationId xmlns:p14="http://schemas.microsoft.com/office/powerpoint/2010/main" val="179351490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Configuring disks</a:t>
            </a:r>
            <a:endParaRPr lang="en-GB" dirty="0"/>
          </a:p>
        </p:txBody>
      </p:sp>
      <p:sp>
        <p:nvSpPr>
          <p:cNvPr id="3" name="Text Placeholder 2"/>
          <p:cNvSpPr>
            <a:spLocks noGrp="1"/>
          </p:cNvSpPr>
          <p:nvPr>
            <p:ph type="body" idx="1"/>
          </p:nvPr>
        </p:nvSpPr>
        <p:spPr/>
        <p:txBody>
          <a:bodyPr/>
          <a:lstStyle/>
          <a:p>
            <a:r>
              <a:rPr lang="en-IN" sz="2400" dirty="0"/>
              <a:t>Overview of virtual hard disks
Overview of managed disks
Azure VMs disk mobility
Configuring storage in Windows and Linux VMs
Demonstration: Configuring disks</a:t>
            </a:r>
            <a:endParaRPr lang="en-GB" sz="2400" dirty="0"/>
          </a:p>
          <a:p>
            <a:endParaRPr lang="en-GB" sz="2400" dirty="0"/>
          </a:p>
        </p:txBody>
      </p:sp>
    </p:spTree>
    <p:custDataLst>
      <p:tags r:id="rId1"/>
    </p:custDataLst>
    <p:extLst>
      <p:ext uri="{BB962C8B-B14F-4D97-AF65-F5344CB8AC3E}">
        <p14:creationId xmlns:p14="http://schemas.microsoft.com/office/powerpoint/2010/main" val="4125170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Overview of virtual hard disks</a:t>
            </a:r>
            <a:endParaRPr lang="en-GB" dirty="0"/>
          </a:p>
        </p:txBody>
      </p:sp>
      <p:grpSp>
        <p:nvGrpSpPr>
          <p:cNvPr id="4" name="Group 3" descr="Illustration depicting the Azure virtual machine disk structure. The diagram is composed of several labelled boxes and an Azure blob icon. At the top is a rectangular box labelled Azure virtual machine. Below it are three boxes labelled C:\ Operating System disk, D:\ Temporary Disk (Contents can be Lost), and F:\ etc. Data disks. Below the box labelled C:\ Operating System disk, there is another box labelled Disk cache from which an arrow points to the Azure blob icon. Also there is another arrow from F:\ etc. Data Disks to the Azure blob icon."/>
          <p:cNvGrpSpPr/>
          <p:nvPr/>
        </p:nvGrpSpPr>
        <p:grpSpPr>
          <a:xfrm>
            <a:off x="2042419" y="1276645"/>
            <a:ext cx="8224875" cy="4655820"/>
            <a:chOff x="2024025" y="1219200"/>
            <a:chExt cx="8224875" cy="4655820"/>
          </a:xfrm>
        </p:grpSpPr>
        <p:sp>
          <p:nvSpPr>
            <p:cNvPr id="5" name="Rectangle 4"/>
            <p:cNvSpPr/>
            <p:nvPr/>
          </p:nvSpPr>
          <p:spPr>
            <a:xfrm>
              <a:off x="2028789" y="1219200"/>
              <a:ext cx="8220111" cy="977900"/>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5"/>
            <p:cNvSpPr/>
            <p:nvPr/>
          </p:nvSpPr>
          <p:spPr>
            <a:xfrm>
              <a:off x="2024026" y="2376477"/>
              <a:ext cx="2497967" cy="936626"/>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Rectangle 6"/>
            <p:cNvSpPr/>
            <p:nvPr/>
          </p:nvSpPr>
          <p:spPr>
            <a:xfrm>
              <a:off x="7739028" y="2376863"/>
              <a:ext cx="2497967" cy="936626"/>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p:cNvSpPr/>
            <p:nvPr/>
          </p:nvSpPr>
          <p:spPr>
            <a:xfrm>
              <a:off x="4627855" y="2385218"/>
              <a:ext cx="2941669" cy="2042002"/>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Flowchart: Magnetic Disk 8"/>
            <p:cNvSpPr/>
            <p:nvPr/>
          </p:nvSpPr>
          <p:spPr>
            <a:xfrm>
              <a:off x="7669530" y="4815840"/>
              <a:ext cx="2350770" cy="1059180"/>
            </a:xfrm>
            <a:prstGeom prst="flowChartMagneticDisk">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endParaRPr lang="en-US" sz="2000" b="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Up Arrow 9"/>
            <p:cNvSpPr/>
            <p:nvPr/>
          </p:nvSpPr>
          <p:spPr>
            <a:xfrm rot="10800000">
              <a:off x="8711565" y="3509962"/>
              <a:ext cx="266700" cy="1046798"/>
            </a:xfrm>
            <a:prstGeom prst="upArrow">
              <a:avLst/>
            </a:prstGeom>
            <a:solidFill>
              <a:srgbClr val="BA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Up Arrow 10"/>
            <p:cNvSpPr/>
            <p:nvPr/>
          </p:nvSpPr>
          <p:spPr>
            <a:xfrm rot="6465292">
              <a:off x="5123893" y="2688311"/>
              <a:ext cx="266700" cy="3874185"/>
            </a:xfrm>
            <a:prstGeom prst="upArrow">
              <a:avLst/>
            </a:prstGeom>
            <a:solidFill>
              <a:srgbClr val="BA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TextBox 11"/>
            <p:cNvSpPr txBox="1"/>
            <p:nvPr/>
          </p:nvSpPr>
          <p:spPr>
            <a:xfrm>
              <a:off x="2024025" y="1384985"/>
              <a:ext cx="8212970" cy="646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r>
                <a:rPr lang="en-US" sz="3600" b="0" dirty="0">
                  <a:solidFill>
                    <a:srgbClr val="000000"/>
                  </a:solidFill>
                  <a:latin typeface="Segoe UI" panose="020B0502040204020203" pitchFamily="34" charset="0"/>
                  <a:ea typeface="Segoe UI" panose="020B0502040204020203" pitchFamily="34" charset="0"/>
                  <a:cs typeface="Segoe UI" panose="020B0502040204020203" pitchFamily="34" charset="0"/>
                </a:rPr>
                <a:t>Azure VM</a:t>
              </a:r>
            </a:p>
          </p:txBody>
        </p:sp>
        <p:sp>
          <p:nvSpPr>
            <p:cNvPr id="13" name="TextBox 12"/>
            <p:cNvSpPr txBox="1"/>
            <p:nvPr/>
          </p:nvSpPr>
          <p:spPr>
            <a:xfrm>
              <a:off x="2024025" y="2367737"/>
              <a:ext cx="2497967" cy="784830"/>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r>
                <a:rPr lang="en-US" sz="2800" b="0" dirty="0">
                  <a:solidFill>
                    <a:srgbClr val="000000"/>
                  </a:solidFill>
                  <a:latin typeface="Segoe UI" panose="020B0502040204020203" pitchFamily="34" charset="0"/>
                  <a:ea typeface="Segoe UI" panose="020B0502040204020203" pitchFamily="34" charset="0"/>
                  <a:cs typeface="Segoe UI" panose="020B0502040204020203" pitchFamily="34" charset="0"/>
                </a:rPr>
                <a:t>C:\</a:t>
              </a:r>
            </a:p>
            <a:p>
              <a:r>
                <a:rPr lang="en-US" sz="1700" b="0" dirty="0">
                  <a:solidFill>
                    <a:srgbClr val="000000"/>
                  </a:solidFill>
                  <a:latin typeface="Segoe UI" panose="020B0502040204020203" pitchFamily="34" charset="0"/>
                  <a:ea typeface="Segoe UI" panose="020B0502040204020203" pitchFamily="34" charset="0"/>
                  <a:cs typeface="Segoe UI" panose="020B0502040204020203" pitchFamily="34" charset="0"/>
                </a:rPr>
                <a:t>operating system disk</a:t>
              </a:r>
            </a:p>
          </p:txBody>
        </p:sp>
        <p:sp>
          <p:nvSpPr>
            <p:cNvPr id="14" name="TextBox 13"/>
            <p:cNvSpPr txBox="1"/>
            <p:nvPr/>
          </p:nvSpPr>
          <p:spPr>
            <a:xfrm>
              <a:off x="4138314" y="2498278"/>
              <a:ext cx="3920750" cy="181588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r>
                <a:rPr lang="en-US" sz="2800" b="0" dirty="0">
                  <a:solidFill>
                    <a:srgbClr val="000000"/>
                  </a:solidFill>
                  <a:latin typeface="Segoe UI" panose="020B0502040204020203" pitchFamily="34" charset="0"/>
                  <a:ea typeface="Segoe UI" panose="020B0502040204020203" pitchFamily="34" charset="0"/>
                  <a:cs typeface="Segoe UI" panose="020B0502040204020203" pitchFamily="34" charset="0"/>
                </a:rPr>
                <a:t>D:\</a:t>
              </a:r>
            </a:p>
            <a:p>
              <a:pPr algn="ctr"/>
              <a:r>
                <a:rPr lang="en-US" sz="2800" b="0" dirty="0">
                  <a:solidFill>
                    <a:srgbClr val="000000"/>
                  </a:solidFill>
                  <a:latin typeface="Segoe UI" panose="020B0502040204020203" pitchFamily="34" charset="0"/>
                  <a:ea typeface="Segoe UI" panose="020B0502040204020203" pitchFamily="34" charset="0"/>
                  <a:cs typeface="Segoe UI" panose="020B0502040204020203" pitchFamily="34" charset="0"/>
                </a:rPr>
                <a:t>Temporary disk</a:t>
              </a:r>
            </a:p>
            <a:p>
              <a:pPr algn="ctr"/>
              <a:r>
                <a:rPr lang="en-US" sz="2800" b="0" dirty="0">
                  <a:solidFill>
                    <a:srgbClr val="000000"/>
                  </a:solidFill>
                  <a:latin typeface="Segoe UI" panose="020B0502040204020203" pitchFamily="34" charset="0"/>
                  <a:ea typeface="Segoe UI" panose="020B0502040204020203" pitchFamily="34" charset="0"/>
                  <a:cs typeface="Segoe UI" panose="020B0502040204020203" pitchFamily="34" charset="0"/>
                </a:rPr>
                <a:t>(contents can be</a:t>
              </a:r>
            </a:p>
            <a:p>
              <a:pPr algn="ctr"/>
              <a:r>
                <a:rPr lang="en-US" sz="2800" b="0" dirty="0">
                  <a:solidFill>
                    <a:srgbClr val="000000"/>
                  </a:solidFill>
                  <a:latin typeface="Segoe UI" panose="020B0502040204020203" pitchFamily="34" charset="0"/>
                  <a:ea typeface="Segoe UI" panose="020B0502040204020203" pitchFamily="34" charset="0"/>
                  <a:cs typeface="Segoe UI" panose="020B0502040204020203" pitchFamily="34" charset="0"/>
                </a:rPr>
                <a:t>lost)</a:t>
              </a:r>
            </a:p>
          </p:txBody>
        </p:sp>
        <p:sp>
          <p:nvSpPr>
            <p:cNvPr id="15" name="TextBox 14"/>
            <p:cNvSpPr txBox="1"/>
            <p:nvPr/>
          </p:nvSpPr>
          <p:spPr>
            <a:xfrm>
              <a:off x="7844624" y="2368123"/>
              <a:ext cx="2286774" cy="523220"/>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r>
                <a:rPr lang="en-US" sz="2800" b="0" dirty="0">
                  <a:solidFill>
                    <a:srgbClr val="000000"/>
                  </a:solidFill>
                  <a:latin typeface="Segoe UI" panose="020B0502040204020203" pitchFamily="34" charset="0"/>
                  <a:ea typeface="Segoe UI" panose="020B0502040204020203" pitchFamily="34" charset="0"/>
                  <a:cs typeface="Segoe UI" panose="020B0502040204020203" pitchFamily="34" charset="0"/>
                </a:rPr>
                <a:t>F:\Data disks</a:t>
              </a:r>
            </a:p>
          </p:txBody>
        </p:sp>
        <p:sp>
          <p:nvSpPr>
            <p:cNvPr id="16" name="Oval 15"/>
            <p:cNvSpPr/>
            <p:nvPr/>
          </p:nvSpPr>
          <p:spPr>
            <a:xfrm>
              <a:off x="7669531" y="4807099"/>
              <a:ext cx="2350770" cy="372119"/>
            </a:xfrm>
            <a:prstGeom prst="ellipse">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b="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7" name="TextBox 18"/>
            <p:cNvSpPr txBox="1"/>
            <p:nvPr/>
          </p:nvSpPr>
          <p:spPr>
            <a:xfrm>
              <a:off x="7934157" y="5281046"/>
              <a:ext cx="1851993" cy="461665"/>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2400" b="0" dirty="0">
                  <a:solidFill>
                    <a:srgbClr val="000000"/>
                  </a:solidFill>
                  <a:latin typeface="Segoe UI" panose="020B0502040204020203" pitchFamily="34" charset="0"/>
                  <a:ea typeface="Segoe UI" panose="020B0502040204020203" pitchFamily="34" charset="0"/>
                  <a:cs typeface="Segoe UI" panose="020B0502040204020203" pitchFamily="34" charset="0"/>
                </a:rPr>
                <a:t>Azure blob</a:t>
              </a:r>
            </a:p>
          </p:txBody>
        </p:sp>
      </p:grpSp>
    </p:spTree>
    <p:custDataLst>
      <p:tags r:id="rId1"/>
    </p:custDataLst>
    <p:extLst>
      <p:ext uri="{BB962C8B-B14F-4D97-AF65-F5344CB8AC3E}">
        <p14:creationId xmlns:p14="http://schemas.microsoft.com/office/powerpoint/2010/main" val="2861353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Overview of managed disks</a:t>
            </a:r>
          </a:p>
        </p:txBody>
      </p:sp>
      <p:sp>
        <p:nvSpPr>
          <p:cNvPr id="4" name="Content Placeholder 2"/>
          <p:cNvSpPr>
            <a:spLocks noGrp="1"/>
          </p:cNvSpPr>
          <p:nvPr/>
        </p:nvSpPr>
        <p:spPr bwMode="auto">
          <a:xfrm>
            <a:off x="1981200" y="1021215"/>
            <a:ext cx="8743950"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rgbClr val="000000"/>
                </a:solidFill>
              </a:rPr>
              <a:t>Non-managed disks:</a:t>
            </a:r>
          </a:p>
          <a:p>
            <a:pPr lvl="1"/>
            <a:r>
              <a:rPr lang="en-US" dirty="0">
                <a:solidFill>
                  <a:srgbClr val="000000"/>
                </a:solidFill>
              </a:rPr>
              <a:t>Up to 200 Storage accounts per region</a:t>
            </a:r>
          </a:p>
          <a:p>
            <a:pPr lvl="1"/>
            <a:r>
              <a:rPr lang="en-US" dirty="0">
                <a:solidFill>
                  <a:srgbClr val="000000"/>
                </a:solidFill>
              </a:rPr>
              <a:t>Up to 40 disks per Standard storage account</a:t>
            </a:r>
          </a:p>
          <a:p>
            <a:pPr lvl="1"/>
            <a:r>
              <a:rPr lang="en-US" dirty="0">
                <a:solidFill>
                  <a:srgbClr val="000000"/>
                </a:solidFill>
              </a:rPr>
              <a:t>Storage accounts for VMs in the same availability set might be in the same stamp</a:t>
            </a:r>
          </a:p>
          <a:p>
            <a:pPr lvl="1"/>
            <a:r>
              <a:rPr lang="en-US" dirty="0">
                <a:solidFill>
                  <a:srgbClr val="000000"/>
                </a:solidFill>
              </a:rPr>
              <a:t>A custom image in the same Storage account as VM disks</a:t>
            </a:r>
          </a:p>
          <a:p>
            <a:r>
              <a:rPr lang="en-US" dirty="0">
                <a:solidFill>
                  <a:srgbClr val="000000"/>
                </a:solidFill>
              </a:rPr>
              <a:t>Managed disks:</a:t>
            </a:r>
          </a:p>
          <a:p>
            <a:pPr lvl="1"/>
            <a:r>
              <a:rPr lang="en-US" dirty="0">
                <a:solidFill>
                  <a:srgbClr val="000000"/>
                </a:solidFill>
              </a:rPr>
              <a:t>Up to 10,000 disks per region</a:t>
            </a:r>
          </a:p>
          <a:p>
            <a:pPr lvl="1"/>
            <a:r>
              <a:rPr lang="en-US" dirty="0">
                <a:solidFill>
                  <a:srgbClr val="000000"/>
                </a:solidFill>
              </a:rPr>
              <a:t>Storage account performance limits not relevant</a:t>
            </a:r>
          </a:p>
          <a:p>
            <a:pPr lvl="1"/>
            <a:r>
              <a:rPr lang="en-US" dirty="0">
                <a:solidFill>
                  <a:srgbClr val="000000"/>
                </a:solidFill>
              </a:rPr>
              <a:t>Disks of VMs in the same availability set in different stamps</a:t>
            </a:r>
          </a:p>
          <a:p>
            <a:pPr lvl="1"/>
            <a:r>
              <a:rPr lang="en-US" dirty="0">
                <a:solidFill>
                  <a:srgbClr val="000000"/>
                </a:solidFill>
              </a:rPr>
              <a:t>A custom image in the same region</a:t>
            </a:r>
          </a:p>
        </p:txBody>
      </p:sp>
    </p:spTree>
    <p:custDataLst>
      <p:tags r:id="rId1"/>
    </p:custDataLst>
    <p:extLst>
      <p:ext uri="{BB962C8B-B14F-4D97-AF65-F5344CB8AC3E}">
        <p14:creationId xmlns:p14="http://schemas.microsoft.com/office/powerpoint/2010/main" val="2134634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VMs disk mobility</a:t>
            </a:r>
          </a:p>
        </p:txBody>
      </p:sp>
      <p:sp>
        <p:nvSpPr>
          <p:cNvPr id="4" name="Content Placeholder 2"/>
          <p:cNvSpPr>
            <a:spLocks noGrp="1"/>
          </p:cNvSpPr>
          <p:nvPr/>
        </p:nvSpPr>
        <p:spPr bwMode="auto">
          <a:xfrm>
            <a:off x="1981200" y="1021215"/>
            <a:ext cx="8728364"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dirty="0">
                <a:solidFill>
                  <a:srgbClr val="000000"/>
                </a:solidFill>
              </a:rPr>
              <a:t>Azure virtual disk files:</a:t>
            </a:r>
          </a:p>
          <a:p>
            <a:pPr lvl="1"/>
            <a:r>
              <a:rPr lang="en-US" sz="2000" dirty="0">
                <a:solidFill>
                  <a:srgbClr val="000000"/>
                </a:solidFill>
              </a:rPr>
              <a:t>.vhd format (.vhdx not supported)</a:t>
            </a:r>
          </a:p>
          <a:p>
            <a:pPr lvl="1"/>
            <a:r>
              <a:rPr lang="en-US" sz="2000" dirty="0">
                <a:solidFill>
                  <a:srgbClr val="000000"/>
                </a:solidFill>
              </a:rPr>
              <a:t>Fixed type (dynamic not supported)</a:t>
            </a:r>
          </a:p>
          <a:p>
            <a:pPr lvl="1"/>
            <a:r>
              <a:rPr lang="en-US" sz="2000" dirty="0">
                <a:solidFill>
                  <a:srgbClr val="000000"/>
                </a:solidFill>
              </a:rPr>
              <a:t>4-TB maximum size (use multidisk volumes  if needed)</a:t>
            </a:r>
          </a:p>
          <a:p>
            <a:r>
              <a:rPr lang="en-US" sz="2400" dirty="0">
                <a:solidFill>
                  <a:srgbClr val="000000"/>
                </a:solidFill>
              </a:rPr>
              <a:t>Azure virtual disk mobility:</a:t>
            </a:r>
          </a:p>
          <a:p>
            <a:pPr lvl="1"/>
            <a:r>
              <a:rPr lang="en-US" sz="2000" dirty="0">
                <a:solidFill>
                  <a:srgbClr val="000000"/>
                </a:solidFill>
              </a:rPr>
              <a:t>Upload and download</a:t>
            </a:r>
          </a:p>
          <a:p>
            <a:pPr lvl="2"/>
            <a:r>
              <a:rPr lang="en-US" sz="1800" b="1" dirty="0">
                <a:solidFill>
                  <a:srgbClr val="000000"/>
                </a:solidFill>
              </a:rPr>
              <a:t>Add-AzureRmVHD </a:t>
            </a:r>
            <a:r>
              <a:rPr lang="en-US" sz="1800" dirty="0">
                <a:solidFill>
                  <a:srgbClr val="000000"/>
                </a:solidFill>
              </a:rPr>
              <a:t>and</a:t>
            </a:r>
            <a:r>
              <a:rPr lang="en-US" sz="1800" b="1" dirty="0">
                <a:solidFill>
                  <a:srgbClr val="000000"/>
                </a:solidFill>
              </a:rPr>
              <a:t> Save-AzureRmVHD</a:t>
            </a:r>
          </a:p>
          <a:p>
            <a:pPr lvl="2"/>
            <a:r>
              <a:rPr lang="en-US" sz="1800" b="1" dirty="0">
                <a:solidFill>
                  <a:srgbClr val="000000"/>
                </a:solidFill>
              </a:rPr>
              <a:t>az storage blob upload </a:t>
            </a:r>
            <a:r>
              <a:rPr lang="en-US" sz="1800" dirty="0">
                <a:solidFill>
                  <a:srgbClr val="000000"/>
                </a:solidFill>
              </a:rPr>
              <a:t>and</a:t>
            </a:r>
            <a:r>
              <a:rPr lang="en-US" sz="1800" b="1" dirty="0">
                <a:solidFill>
                  <a:srgbClr val="000000"/>
                </a:solidFill>
              </a:rPr>
              <a:t> az storage blob download</a:t>
            </a:r>
          </a:p>
          <a:p>
            <a:pPr lvl="1"/>
            <a:r>
              <a:rPr lang="en-US" sz="2000" dirty="0">
                <a:solidFill>
                  <a:srgbClr val="000000"/>
                </a:solidFill>
              </a:rPr>
              <a:t>Attach and detach</a:t>
            </a:r>
          </a:p>
          <a:p>
            <a:pPr lvl="2"/>
            <a:r>
              <a:rPr lang="en-US" sz="1800" b="1" dirty="0">
                <a:solidFill>
                  <a:srgbClr val="000000"/>
                </a:solidFill>
              </a:rPr>
              <a:t>Add-AzureRmVmDataDisk </a:t>
            </a:r>
            <a:r>
              <a:rPr lang="en-US" sz="1800" dirty="0">
                <a:solidFill>
                  <a:srgbClr val="000000"/>
                </a:solidFill>
              </a:rPr>
              <a:t>and</a:t>
            </a:r>
            <a:r>
              <a:rPr lang="en-US" sz="1800" b="1" dirty="0">
                <a:solidFill>
                  <a:srgbClr val="000000"/>
                </a:solidFill>
              </a:rPr>
              <a:t> Remove-AzureRmVMDataDisk</a:t>
            </a:r>
          </a:p>
          <a:p>
            <a:pPr lvl="2"/>
            <a:r>
              <a:rPr lang="en-US" sz="1800" b="1" dirty="0">
                <a:solidFill>
                  <a:srgbClr val="000000"/>
                </a:solidFill>
              </a:rPr>
              <a:t>azure vm disk attach-new </a:t>
            </a:r>
            <a:r>
              <a:rPr lang="en-US" sz="1800" dirty="0">
                <a:solidFill>
                  <a:srgbClr val="000000"/>
                </a:solidFill>
              </a:rPr>
              <a:t>and</a:t>
            </a:r>
            <a:r>
              <a:rPr lang="en-US" sz="1800" b="1" dirty="0">
                <a:solidFill>
                  <a:srgbClr val="000000"/>
                </a:solidFill>
              </a:rPr>
              <a:t> azure vm disk detach</a:t>
            </a:r>
          </a:p>
          <a:p>
            <a:pPr lvl="2"/>
            <a:r>
              <a:rPr lang="en-US" sz="1800" dirty="0">
                <a:solidFill>
                  <a:srgbClr val="000000"/>
                </a:solidFill>
              </a:rPr>
              <a:t>Azure Portal</a:t>
            </a:r>
          </a:p>
          <a:p>
            <a:pPr lvl="1"/>
            <a:r>
              <a:rPr lang="en-US" sz="2000" dirty="0">
                <a:solidFill>
                  <a:srgbClr val="000000"/>
                </a:solidFill>
              </a:rPr>
              <a:t>Import/Export service (for larger disk sizes)</a:t>
            </a:r>
          </a:p>
          <a:p>
            <a:r>
              <a:rPr lang="en-US" sz="2400" dirty="0">
                <a:solidFill>
                  <a:srgbClr val="000000"/>
                </a:solidFill>
              </a:rPr>
              <a:t>Azure virtual disk files copy and snapshot: </a:t>
            </a:r>
          </a:p>
          <a:p>
            <a:pPr lvl="1"/>
            <a:r>
              <a:rPr lang="en-US" sz="2000" dirty="0">
                <a:solidFill>
                  <a:srgbClr val="000000"/>
                </a:solidFill>
              </a:rPr>
              <a:t>Managed and non-managed disks (full snapshots only)</a:t>
            </a:r>
          </a:p>
          <a:p>
            <a:pPr lvl="1"/>
            <a:endParaRPr lang="en-US" dirty="0">
              <a:solidFill>
                <a:srgbClr val="000000"/>
              </a:solidFill>
            </a:endParaRPr>
          </a:p>
        </p:txBody>
      </p:sp>
    </p:spTree>
    <p:custDataLst>
      <p:tags r:id="rId1"/>
    </p:custDataLst>
    <p:extLst>
      <p:ext uri="{BB962C8B-B14F-4D97-AF65-F5344CB8AC3E}">
        <p14:creationId xmlns:p14="http://schemas.microsoft.com/office/powerpoint/2010/main" val="565172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Configuring storage in Windows and Linux VMs</a:t>
            </a:r>
            <a:endParaRPr lang="en-GB" dirty="0"/>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CA" dirty="0">
                <a:solidFill>
                  <a:srgbClr val="000000"/>
                </a:solidFill>
              </a:rPr>
              <a:t>The </a:t>
            </a:r>
            <a:r>
              <a:rPr lang="en-US" dirty="0">
                <a:solidFill>
                  <a:srgbClr val="000000"/>
                </a:solidFill>
              </a:rPr>
              <a:t>multi-</a:t>
            </a:r>
            <a:r>
              <a:rPr lang="bs-Latn-BA" dirty="0">
                <a:solidFill>
                  <a:srgbClr val="000000"/>
                </a:solidFill>
              </a:rPr>
              <a:t>disk management tools as on-premise</a:t>
            </a:r>
            <a:r>
              <a:rPr lang="en-CA" dirty="0">
                <a:solidFill>
                  <a:srgbClr val="000000"/>
                </a:solidFill>
              </a:rPr>
              <a:t>s:</a:t>
            </a:r>
          </a:p>
          <a:p>
            <a:pPr lvl="1"/>
            <a:r>
              <a:rPr lang="en-CA" dirty="0">
                <a:solidFill>
                  <a:srgbClr val="000000"/>
                </a:solidFill>
              </a:rPr>
              <a:t>Server Manager (Windows Storage Spaces)</a:t>
            </a:r>
          </a:p>
          <a:p>
            <a:pPr lvl="1"/>
            <a:r>
              <a:rPr lang="en-CA" dirty="0">
                <a:solidFill>
                  <a:srgbClr val="000000"/>
                </a:solidFill>
              </a:rPr>
              <a:t>Windows PowerShell (Windows Storage Spaces)</a:t>
            </a:r>
          </a:p>
          <a:p>
            <a:pPr lvl="1"/>
            <a:r>
              <a:rPr lang="en-CA" dirty="0">
                <a:solidFill>
                  <a:srgbClr val="000000"/>
                </a:solidFill>
              </a:rPr>
              <a:t>LVM (Linux)</a:t>
            </a:r>
          </a:p>
          <a:p>
            <a:pPr lvl="1"/>
            <a:r>
              <a:rPr lang="en-CA" dirty="0">
                <a:solidFill>
                  <a:srgbClr val="000000"/>
                </a:solidFill>
              </a:rPr>
              <a:t>mdadm (Linux)</a:t>
            </a:r>
          </a:p>
          <a:p>
            <a:r>
              <a:rPr lang="en-US" dirty="0">
                <a:solidFill>
                  <a:srgbClr val="000000"/>
                </a:solidFill>
              </a:rPr>
              <a:t>Multi-disk volumes considerations:</a:t>
            </a:r>
          </a:p>
          <a:p>
            <a:pPr lvl="1"/>
            <a:r>
              <a:rPr lang="en-US" dirty="0">
                <a:solidFill>
                  <a:srgbClr val="000000"/>
                </a:solidFill>
              </a:rPr>
              <a:t>Aggregate I/O throughput</a:t>
            </a:r>
          </a:p>
          <a:p>
            <a:pPr lvl="1"/>
            <a:r>
              <a:rPr lang="en-US" dirty="0">
                <a:solidFill>
                  <a:srgbClr val="000000"/>
                </a:solidFill>
              </a:rPr>
              <a:t>Support for volumes larger than 4-TB disk size limit</a:t>
            </a:r>
          </a:p>
          <a:p>
            <a:pPr lvl="1"/>
            <a:r>
              <a:rPr lang="en-US" dirty="0">
                <a:solidFill>
                  <a:srgbClr val="000000"/>
                </a:solidFill>
              </a:rPr>
              <a:t>Maximum number of data disks depends on VM size</a:t>
            </a:r>
          </a:p>
          <a:p>
            <a:pPr lvl="1"/>
            <a:endParaRPr lang="en-US" dirty="0">
              <a:solidFill>
                <a:srgbClr val="000000"/>
              </a:solidFill>
            </a:endParaRPr>
          </a:p>
          <a:p>
            <a:endParaRPr lang="en-US" dirty="0">
              <a:solidFill>
                <a:srgbClr val="000000"/>
              </a:solidFill>
            </a:endParaRPr>
          </a:p>
        </p:txBody>
      </p:sp>
    </p:spTree>
    <p:custDataLst>
      <p:tags r:id="rId1"/>
    </p:custDataLst>
    <p:extLst>
      <p:ext uri="{BB962C8B-B14F-4D97-AF65-F5344CB8AC3E}">
        <p14:creationId xmlns:p14="http://schemas.microsoft.com/office/powerpoint/2010/main" val="3417444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58B209-4E6F-412E-BA33-6903529DB20C}"/>
              </a:ext>
            </a:extLst>
          </p:cNvPr>
          <p:cNvSpPr>
            <a:spLocks noGrp="1"/>
          </p:cNvSpPr>
          <p:nvPr>
            <p:ph type="ctrTitle" sz="quarter"/>
          </p:nvPr>
        </p:nvSpPr>
        <p:spPr/>
        <p:txBody>
          <a:bodyPr/>
          <a:lstStyle/>
          <a:p>
            <a:r>
              <a:rPr lang="en-GB" dirty="0"/>
              <a:t>Configuring disks</a:t>
            </a:r>
            <a:endParaRPr lang="en-US" dirty="0"/>
          </a:p>
        </p:txBody>
      </p:sp>
      <p:sp>
        <p:nvSpPr>
          <p:cNvPr id="4" name="Subtitle 3">
            <a:extLst>
              <a:ext uri="{FF2B5EF4-FFF2-40B4-BE49-F238E27FC236}">
                <a16:creationId xmlns:a16="http://schemas.microsoft.com/office/drawing/2014/main" id="{7D07E0F1-6D44-4173-AA7B-25558381481B}"/>
              </a:ext>
            </a:extLst>
          </p:cNvPr>
          <p:cNvSpPr>
            <a:spLocks noGrp="1"/>
          </p:cNvSpPr>
          <p:nvPr>
            <p:ph type="subTitle" sz="quarter" idx="1"/>
          </p:nvPr>
        </p:nvSpPr>
        <p:spPr/>
        <p:txBody>
          <a:bodyPr/>
          <a:lstStyle/>
          <a:p>
            <a:endParaRPr lang="en-US"/>
          </a:p>
        </p:txBody>
      </p:sp>
      <p:sp>
        <p:nvSpPr>
          <p:cNvPr id="5" name="Text Placeholder 4">
            <a:extLst>
              <a:ext uri="{FF2B5EF4-FFF2-40B4-BE49-F238E27FC236}">
                <a16:creationId xmlns:a16="http://schemas.microsoft.com/office/drawing/2014/main" id="{652FC8F6-9C61-42CD-90A4-1EBDD2FB7210}"/>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80B11388-CFF3-4CFC-99E3-D2D9B375268C}"/>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469569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5">
            <a:extLst>
              <a:ext uri="{FF2B5EF4-FFF2-40B4-BE49-F238E27FC236}">
                <a16:creationId xmlns:a16="http://schemas.microsoft.com/office/drawing/2014/main" id="{6F926A23-FBA8-4330-8DCF-E27F80EE62A6}"/>
              </a:ext>
            </a:extLst>
          </p:cNvPr>
          <p:cNvSpPr>
            <a:spLocks noGrp="1"/>
          </p:cNvSpPr>
          <p:nvPr>
            <p:ph idx="1"/>
          </p:nvPr>
        </p:nvSpPr>
        <p:spPr/>
        <p:txBody>
          <a:bodyPr/>
          <a:lstStyle/>
          <a:p>
            <a:r>
              <a:rPr lang="en-US" dirty="0">
                <a:hlinkClick r:id="rId3"/>
              </a:rPr>
              <a:t>https://github.com/MicrosoftLearning/10979-MicrosoftAzureFundamentals/blob/master/Instructions/10979D_LAB_03.md</a:t>
            </a:r>
            <a:endParaRPr lang="en-US" dirty="0"/>
          </a:p>
          <a:p>
            <a:endParaRPr lang="en-US" dirty="0"/>
          </a:p>
        </p:txBody>
      </p:sp>
      <p:sp>
        <p:nvSpPr>
          <p:cNvPr id="3" name="TextBox 2">
            <a:extLst>
              <a:ext uri="{FF2B5EF4-FFF2-40B4-BE49-F238E27FC236}">
                <a16:creationId xmlns:a16="http://schemas.microsoft.com/office/drawing/2014/main" id="{2AB5F0FC-CD41-4F2F-AA26-A550CA79E834}"/>
              </a:ext>
            </a:extLst>
          </p:cNvPr>
          <p:cNvSpPr txBox="1"/>
          <p:nvPr/>
        </p:nvSpPr>
        <p:spPr>
          <a:xfrm>
            <a:off x="212203" y="3352422"/>
            <a:ext cx="4529573" cy="523220"/>
          </a:xfrm>
          <a:prstGeom prst="rect">
            <a:avLst/>
          </a:prstGeom>
          <a:noFill/>
        </p:spPr>
        <p:txBody>
          <a:bodyPr vert="horz" wrap="none" rtlCol="0">
            <a:spAutoFit/>
          </a:bodyPr>
          <a:lstStyle/>
          <a:p>
            <a:r>
              <a:rPr lang="en-GB" sz="2800" dirty="0">
                <a:latin typeface="Segoe UI"/>
              </a:rPr>
              <a:t>Estimated Time: 30 minutes</a:t>
            </a:r>
          </a:p>
        </p:txBody>
      </p:sp>
    </p:spTree>
    <p:extLst>
      <p:ext uri="{BB962C8B-B14F-4D97-AF65-F5344CB8AC3E}">
        <p14:creationId xmlns:p14="http://schemas.microsoft.com/office/powerpoint/2010/main" val="4242176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7B6AF6-64C0-4374-845D-329649662A59}"/>
              </a:ext>
            </a:extLst>
          </p:cNvPr>
          <p:cNvSpPr>
            <a:spLocks noGrp="1"/>
          </p:cNvSpPr>
          <p:nvPr>
            <p:ph type="title"/>
          </p:nvPr>
        </p:nvSpPr>
        <p:spPr/>
        <p:txBody>
          <a:bodyPr/>
          <a:lstStyle/>
          <a:p>
            <a:r>
              <a:rPr lang="en-US" dirty="0"/>
              <a:t>Web Apps</a:t>
            </a:r>
          </a:p>
        </p:txBody>
      </p:sp>
    </p:spTree>
    <p:extLst>
      <p:ext uri="{BB962C8B-B14F-4D97-AF65-F5344CB8AC3E}">
        <p14:creationId xmlns:p14="http://schemas.microsoft.com/office/powerpoint/2010/main" val="24080549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Creating and configuring web apps</a:t>
            </a:r>
          </a:p>
        </p:txBody>
      </p:sp>
      <p:sp>
        <p:nvSpPr>
          <p:cNvPr id="3" name="Text Placeholder 2"/>
          <p:cNvSpPr>
            <a:spLocks noGrp="1"/>
          </p:cNvSpPr>
          <p:nvPr>
            <p:ph type="body" idx="1"/>
          </p:nvPr>
        </p:nvSpPr>
        <p:spPr/>
        <p:txBody>
          <a:bodyPr/>
          <a:lstStyle/>
          <a:p>
            <a:r>
              <a:rPr lang="en-IN" dirty="0"/>
              <a:t>Web Apps as a component of Azure App Service
Comparing the Web Apps feature, Azure VMs hosting web sites, and Azure Cloud Services
Creating and maintaining web apps
Configuring and scaling web apps
Demonstration: Creating and configuring a </a:t>
            </a:r>
            <a:br>
              <a:rPr lang="en-IN" dirty="0"/>
            </a:br>
            <a:r>
              <a:rPr lang="en-IN" dirty="0"/>
              <a:t>web app</a:t>
            </a:r>
          </a:p>
        </p:txBody>
      </p:sp>
    </p:spTree>
    <p:extLst>
      <p:ext uri="{BB962C8B-B14F-4D97-AF65-F5344CB8AC3E}">
        <p14:creationId xmlns:p14="http://schemas.microsoft.com/office/powerpoint/2010/main" val="14224072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Web Apps as a component of Azure App Service</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3200" dirty="0">
                <a:solidFill>
                  <a:srgbClr val="000000"/>
                </a:solidFill>
              </a:rPr>
              <a:t>App Service:</a:t>
            </a:r>
          </a:p>
          <a:p>
            <a:pPr lvl="1"/>
            <a:r>
              <a:rPr lang="en-US" dirty="0">
                <a:solidFill>
                  <a:srgbClr val="000000"/>
                </a:solidFill>
              </a:rPr>
              <a:t>Web Apps</a:t>
            </a:r>
          </a:p>
          <a:p>
            <a:pPr lvl="1"/>
            <a:r>
              <a:rPr lang="en-US" dirty="0">
                <a:solidFill>
                  <a:srgbClr val="000000"/>
                </a:solidFill>
              </a:rPr>
              <a:t>Mobile Apps</a:t>
            </a:r>
          </a:p>
          <a:p>
            <a:pPr lvl="1"/>
            <a:r>
              <a:rPr lang="en-US" dirty="0">
                <a:solidFill>
                  <a:srgbClr val="000000"/>
                </a:solidFill>
              </a:rPr>
              <a:t>API Apps</a:t>
            </a:r>
          </a:p>
          <a:p>
            <a:pPr lvl="1"/>
            <a:r>
              <a:rPr lang="en-US" dirty="0">
                <a:solidFill>
                  <a:srgbClr val="000000"/>
                </a:solidFill>
              </a:rPr>
              <a:t>Logic Apps</a:t>
            </a:r>
          </a:p>
          <a:p>
            <a:pPr marL="0" indent="0">
              <a:buNone/>
            </a:pPr>
            <a:r>
              <a:rPr lang="en-US" sz="3200" dirty="0">
                <a:solidFill>
                  <a:srgbClr val="000000"/>
                </a:solidFill>
              </a:rPr>
              <a:t>Web Apps features:</a:t>
            </a:r>
          </a:p>
          <a:p>
            <a:pPr lvl="1"/>
            <a:r>
              <a:rPr lang="en-US" dirty="0">
                <a:solidFill>
                  <a:srgbClr val="000000"/>
                </a:solidFill>
              </a:rPr>
              <a:t>Marketplace-based solutions</a:t>
            </a:r>
          </a:p>
          <a:p>
            <a:pPr lvl="1"/>
            <a:r>
              <a:rPr lang="en-US" dirty="0">
                <a:solidFill>
                  <a:srgbClr val="000000"/>
                </a:solidFill>
              </a:rPr>
              <a:t>Autoscaling</a:t>
            </a:r>
          </a:p>
          <a:p>
            <a:pPr lvl="1"/>
            <a:r>
              <a:rPr lang="en-US" dirty="0">
                <a:solidFill>
                  <a:srgbClr val="000000"/>
                </a:solidFill>
              </a:rPr>
              <a:t>Continuous integration</a:t>
            </a:r>
          </a:p>
          <a:p>
            <a:pPr lvl="1"/>
            <a:r>
              <a:rPr lang="en-US" dirty="0">
                <a:solidFill>
                  <a:srgbClr val="000000"/>
                </a:solidFill>
              </a:rPr>
              <a:t>Deployment slots</a:t>
            </a:r>
          </a:p>
          <a:p>
            <a:pPr lvl="1"/>
            <a:r>
              <a:rPr lang="en-US" dirty="0">
                <a:solidFill>
                  <a:srgbClr val="000000"/>
                </a:solidFill>
              </a:rPr>
              <a:t>Azure WebJobs</a:t>
            </a:r>
          </a:p>
          <a:p>
            <a:pPr lvl="1"/>
            <a:r>
              <a:rPr lang="en-US" dirty="0">
                <a:solidFill>
                  <a:srgbClr val="000000"/>
                </a:solidFill>
              </a:rPr>
              <a:t>Hybrid connections</a:t>
            </a:r>
          </a:p>
          <a:p>
            <a:endParaRPr lang="en-US" dirty="0">
              <a:solidFill>
                <a:srgbClr val="000000"/>
              </a:solidFill>
            </a:endParaRPr>
          </a:p>
        </p:txBody>
      </p:sp>
    </p:spTree>
    <p:extLst>
      <p:ext uri="{BB962C8B-B14F-4D97-AF65-F5344CB8AC3E}">
        <p14:creationId xmlns:p14="http://schemas.microsoft.com/office/powerpoint/2010/main" val="3681618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41743-F2C1-49B7-ABF6-BF0C631767B4}"/>
              </a:ext>
            </a:extLst>
          </p:cNvPr>
          <p:cNvSpPr>
            <a:spLocks noGrp="1"/>
          </p:cNvSpPr>
          <p:nvPr>
            <p:ph type="title"/>
          </p:nvPr>
        </p:nvSpPr>
        <p:spPr/>
        <p:txBody>
          <a:bodyPr/>
          <a:lstStyle/>
          <a:p>
            <a:r>
              <a:rPr lang="en-US" dirty="0"/>
              <a:t>Agenda</a:t>
            </a:r>
          </a:p>
        </p:txBody>
      </p:sp>
      <p:graphicFrame>
        <p:nvGraphicFramePr>
          <p:cNvPr id="4" name="Table 3">
            <a:extLst>
              <a:ext uri="{FF2B5EF4-FFF2-40B4-BE49-F238E27FC236}">
                <a16:creationId xmlns:a16="http://schemas.microsoft.com/office/drawing/2014/main" id="{59E5FE51-E78C-4823-BE6D-24217A50C21A}"/>
              </a:ext>
            </a:extLst>
          </p:cNvPr>
          <p:cNvGraphicFramePr>
            <a:graphicFrameLocks noGrp="1"/>
          </p:cNvGraphicFramePr>
          <p:nvPr>
            <p:extLst>
              <p:ext uri="{D42A27DB-BD31-4B8C-83A1-F6EECF244321}">
                <p14:modId xmlns:p14="http://schemas.microsoft.com/office/powerpoint/2010/main" val="3225002066"/>
              </p:ext>
            </p:extLst>
          </p:nvPr>
        </p:nvGraphicFramePr>
        <p:xfrm>
          <a:off x="3338945" y="951710"/>
          <a:ext cx="7301346" cy="4142151"/>
        </p:xfrm>
        <a:graphic>
          <a:graphicData uri="http://schemas.openxmlformats.org/drawingml/2006/table">
            <a:tbl>
              <a:tblPr firstRow="1" firstCol="1" bandRow="1">
                <a:tableStyleId>{5C22544A-7EE6-4342-B048-85BDC9FD1C3A}</a:tableStyleId>
              </a:tblPr>
              <a:tblGrid>
                <a:gridCol w="1775882">
                  <a:extLst>
                    <a:ext uri="{9D8B030D-6E8A-4147-A177-3AD203B41FA5}">
                      <a16:colId xmlns:a16="http://schemas.microsoft.com/office/drawing/2014/main" val="393694667"/>
                    </a:ext>
                  </a:extLst>
                </a:gridCol>
                <a:gridCol w="5525464">
                  <a:extLst>
                    <a:ext uri="{9D8B030D-6E8A-4147-A177-3AD203B41FA5}">
                      <a16:colId xmlns:a16="http://schemas.microsoft.com/office/drawing/2014/main" val="2471813841"/>
                    </a:ext>
                  </a:extLst>
                </a:gridCol>
              </a:tblGrid>
              <a:tr h="379502">
                <a:tc>
                  <a:txBody>
                    <a:bodyPr/>
                    <a:lstStyle/>
                    <a:p>
                      <a:pPr marL="0" marR="0" algn="ctr">
                        <a:lnSpc>
                          <a:spcPct val="107000"/>
                        </a:lnSpc>
                        <a:spcBef>
                          <a:spcPts val="0"/>
                        </a:spcBef>
                        <a:spcAft>
                          <a:spcPts val="0"/>
                        </a:spcAft>
                      </a:pPr>
                      <a:r>
                        <a:rPr lang="en-US" sz="2400">
                          <a:effectLst/>
                        </a:rPr>
                        <a:t>Time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algn="ctr">
                        <a:lnSpc>
                          <a:spcPct val="107000"/>
                        </a:lnSpc>
                        <a:spcBef>
                          <a:spcPts val="0"/>
                        </a:spcBef>
                        <a:spcAft>
                          <a:spcPts val="0"/>
                        </a:spcAft>
                      </a:pPr>
                      <a:r>
                        <a:rPr lang="en-US" sz="2400">
                          <a:effectLst/>
                        </a:rPr>
                        <a:t> Topic</a:t>
                      </a:r>
                      <a:r>
                        <a:rPr lang="en-US" sz="2800" u="sng">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extLst>
                  <a:ext uri="{0D108BD9-81ED-4DB2-BD59-A6C34878D82A}">
                    <a16:rowId xmlns:a16="http://schemas.microsoft.com/office/drawing/2014/main" val="4191503508"/>
                  </a:ext>
                </a:extLst>
              </a:tr>
              <a:tr h="265089">
                <a:tc>
                  <a:txBody>
                    <a:bodyPr/>
                    <a:lstStyle/>
                    <a:p>
                      <a:pPr marL="0" marR="0" algn="r">
                        <a:lnSpc>
                          <a:spcPct val="107000"/>
                        </a:lnSpc>
                        <a:spcBef>
                          <a:spcPts val="0"/>
                        </a:spcBef>
                        <a:spcAft>
                          <a:spcPts val="0"/>
                        </a:spcAft>
                      </a:pPr>
                      <a:r>
                        <a:rPr lang="en-US" sz="2000">
                          <a:effectLst/>
                        </a:rPr>
                        <a:t>9:00 AM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algn="l" defTabSz="914367" rtl="0" eaLnBrk="1" latinLnBrk="0" hangingPunct="1">
                        <a:lnSpc>
                          <a:spcPct val="107000"/>
                        </a:lnSpc>
                        <a:spcBef>
                          <a:spcPts val="0"/>
                        </a:spcBef>
                        <a:spcAft>
                          <a:spcPts val="0"/>
                        </a:spcAft>
                      </a:pPr>
                      <a:r>
                        <a:rPr lang="en-US" sz="2000" kern="1200" dirty="0">
                          <a:solidFill>
                            <a:schemeClr val="dk1"/>
                          </a:solidFill>
                          <a:effectLst/>
                          <a:latin typeface="+mn-lt"/>
                          <a:ea typeface="+mn-ea"/>
                          <a:cs typeface="+mn-cs"/>
                        </a:rPr>
                        <a:t>Introduction to Cloud</a:t>
                      </a:r>
                    </a:p>
                  </a:txBody>
                  <a:tcPr marL="31233" marR="31233" marT="0" marB="0"/>
                </a:tc>
                <a:extLst>
                  <a:ext uri="{0D108BD9-81ED-4DB2-BD59-A6C34878D82A}">
                    <a16:rowId xmlns:a16="http://schemas.microsoft.com/office/drawing/2014/main" val="3467633217"/>
                  </a:ext>
                </a:extLst>
              </a:tr>
              <a:tr h="324502">
                <a:tc>
                  <a:txBody>
                    <a:bodyPr/>
                    <a:lstStyle/>
                    <a:p>
                      <a:pPr marL="0" marR="0" algn="r">
                        <a:lnSpc>
                          <a:spcPct val="107000"/>
                        </a:lnSpc>
                        <a:spcBef>
                          <a:spcPts val="0"/>
                        </a:spcBef>
                        <a:spcAft>
                          <a:spcPts val="0"/>
                        </a:spcAft>
                      </a:pPr>
                      <a:r>
                        <a:rPr lang="en-US" sz="2000" dirty="0">
                          <a:effectLst/>
                        </a:rPr>
                        <a:t>9:30 AM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2000" kern="1200" noProof="0" dirty="0">
                          <a:solidFill>
                            <a:schemeClr val="dk1"/>
                          </a:solidFill>
                          <a:effectLst/>
                          <a:latin typeface="+mn-lt"/>
                          <a:ea typeface="+mn-ea"/>
                          <a:cs typeface="+mn-cs"/>
                        </a:rPr>
                        <a:t>Compute Instances </a:t>
                      </a:r>
                    </a:p>
                  </a:txBody>
                  <a:tcPr marL="31233" marR="31233" marT="0" marB="0"/>
                </a:tc>
                <a:extLst>
                  <a:ext uri="{0D108BD9-81ED-4DB2-BD59-A6C34878D82A}">
                    <a16:rowId xmlns:a16="http://schemas.microsoft.com/office/drawing/2014/main" val="950608911"/>
                  </a:ext>
                </a:extLst>
              </a:tr>
              <a:tr h="361961">
                <a:tc>
                  <a:txBody>
                    <a:bodyPr/>
                    <a:lstStyle/>
                    <a:p>
                      <a:pPr marL="0" marR="0" algn="r">
                        <a:lnSpc>
                          <a:spcPct val="107000"/>
                        </a:lnSpc>
                        <a:spcBef>
                          <a:spcPts val="0"/>
                        </a:spcBef>
                        <a:spcAft>
                          <a:spcPts val="0"/>
                        </a:spcAft>
                      </a:pPr>
                      <a:r>
                        <a:rPr lang="en-US" sz="2000" dirty="0">
                          <a:effectLst/>
                        </a:rPr>
                        <a:t>10:30 AM</a:t>
                      </a:r>
                      <a:endParaRPr lang="en-US" sz="1600" dirty="0">
                        <a:effectLst/>
                        <a:latin typeface="Calibri" panose="020F0502020204030204" pitchFamily="34" charset="0"/>
                        <a:ea typeface="+mn-ea"/>
                        <a:cs typeface="Times New Roman" panose="02020603050405020304" pitchFamily="18" charset="0"/>
                      </a:endParaRPr>
                    </a:p>
                  </a:txBody>
                  <a:tcPr marL="31233" marR="31233" marT="0" marB="0"/>
                </a:tc>
                <a:tc>
                  <a:txBody>
                    <a:bodyPr/>
                    <a:lstStyle/>
                    <a:p>
                      <a:pPr marL="0" marR="0" algn="l" defTabSz="914367" rtl="0" eaLnBrk="1" latinLnBrk="0" hangingPunct="1">
                        <a:lnSpc>
                          <a:spcPct val="107000"/>
                        </a:lnSpc>
                        <a:spcBef>
                          <a:spcPts val="0"/>
                        </a:spcBef>
                        <a:spcAft>
                          <a:spcPts val="0"/>
                        </a:spcAft>
                      </a:pPr>
                      <a:r>
                        <a:rPr lang="en-US" sz="2000" kern="1200" dirty="0">
                          <a:solidFill>
                            <a:schemeClr val="dk1"/>
                          </a:solidFill>
                          <a:effectLst/>
                          <a:latin typeface="+mn-lt"/>
                          <a:ea typeface="+mn-ea"/>
                          <a:cs typeface="+mn-cs"/>
                        </a:rPr>
                        <a:t>Break</a:t>
                      </a:r>
                    </a:p>
                  </a:txBody>
                  <a:tcPr marL="31233" marR="31233" marT="0" marB="0"/>
                </a:tc>
                <a:extLst>
                  <a:ext uri="{0D108BD9-81ED-4DB2-BD59-A6C34878D82A}">
                    <a16:rowId xmlns:a16="http://schemas.microsoft.com/office/drawing/2014/main" val="3876619300"/>
                  </a:ext>
                </a:extLst>
              </a:tr>
              <a:tr h="348987">
                <a:tc>
                  <a:txBody>
                    <a:bodyPr/>
                    <a:lstStyle/>
                    <a:p>
                      <a:pPr marL="0" marR="0" algn="r">
                        <a:lnSpc>
                          <a:spcPct val="107000"/>
                        </a:lnSpc>
                        <a:spcBef>
                          <a:spcPts val="0"/>
                        </a:spcBef>
                        <a:spcAft>
                          <a:spcPts val="0"/>
                        </a:spcAft>
                      </a:pPr>
                      <a:r>
                        <a:rPr lang="en-US" sz="2000" dirty="0">
                          <a:effectLst/>
                        </a:rPr>
                        <a:t>10:45 AM</a:t>
                      </a:r>
                      <a:endParaRPr lang="en-US" sz="1600" dirty="0">
                        <a:effectLst/>
                        <a:latin typeface="Calibri" panose="020F0502020204030204" pitchFamily="34" charset="0"/>
                        <a:ea typeface="+mn-ea"/>
                        <a:cs typeface="Times New Roman" panose="02020603050405020304" pitchFamily="18" charset="0"/>
                      </a:endParaRPr>
                    </a:p>
                  </a:txBody>
                  <a:tcPr marL="31233" marR="31233" marT="0" marB="0"/>
                </a:tc>
                <a:tc>
                  <a:txBody>
                    <a:bodyPr/>
                    <a:lstStyle/>
                    <a:p>
                      <a:pPr marL="0" marR="0" algn="l" defTabSz="914367" rtl="0" eaLnBrk="1" latinLnBrk="0" hangingPunct="1">
                        <a:lnSpc>
                          <a:spcPct val="107000"/>
                        </a:lnSpc>
                        <a:spcBef>
                          <a:spcPts val="0"/>
                        </a:spcBef>
                        <a:spcAft>
                          <a:spcPts val="0"/>
                        </a:spcAft>
                      </a:pPr>
                      <a:r>
                        <a:rPr lang="en-US" sz="2000" kern="1200" dirty="0">
                          <a:solidFill>
                            <a:schemeClr val="dk1"/>
                          </a:solidFill>
                          <a:effectLst/>
                          <a:latin typeface="+mn-lt"/>
                          <a:ea typeface="+mn-ea"/>
                          <a:cs typeface="+mn-cs"/>
                        </a:rPr>
                        <a:t>Web Apps</a:t>
                      </a:r>
                    </a:p>
                  </a:txBody>
                  <a:tcPr marL="31233" marR="31233" marT="0" marB="0"/>
                </a:tc>
                <a:extLst>
                  <a:ext uri="{0D108BD9-81ED-4DB2-BD59-A6C34878D82A}">
                    <a16:rowId xmlns:a16="http://schemas.microsoft.com/office/drawing/2014/main" val="93109916"/>
                  </a:ext>
                </a:extLst>
              </a:tr>
              <a:tr h="376301">
                <a:tc>
                  <a:txBody>
                    <a:bodyPr/>
                    <a:lstStyle/>
                    <a:p>
                      <a:pPr marL="0" marR="0" algn="r">
                        <a:lnSpc>
                          <a:spcPct val="107000"/>
                        </a:lnSpc>
                        <a:spcBef>
                          <a:spcPts val="0"/>
                        </a:spcBef>
                        <a:spcAft>
                          <a:spcPts val="0"/>
                        </a:spcAft>
                      </a:pPr>
                      <a:r>
                        <a:rPr lang="en-US" sz="2000" dirty="0">
                          <a:effectLst/>
                        </a:rPr>
                        <a:t>11:30 AM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algn="l" defTabSz="914367" rtl="0" eaLnBrk="1" latinLnBrk="0" hangingPunct="1">
                        <a:lnSpc>
                          <a:spcPct val="107000"/>
                        </a:lnSpc>
                        <a:spcBef>
                          <a:spcPts val="0"/>
                        </a:spcBef>
                        <a:spcAft>
                          <a:spcPts val="0"/>
                        </a:spcAft>
                      </a:pPr>
                      <a:r>
                        <a:rPr lang="en-US" sz="2000" kern="1200" dirty="0">
                          <a:solidFill>
                            <a:schemeClr val="dk1"/>
                          </a:solidFill>
                          <a:effectLst/>
                          <a:latin typeface="+mn-lt"/>
                          <a:ea typeface="+mn-ea"/>
                          <a:cs typeface="+mn-cs"/>
                        </a:rPr>
                        <a:t>Virtual Networks</a:t>
                      </a:r>
                    </a:p>
                  </a:txBody>
                  <a:tcPr marL="31233" marR="31233" marT="0" marB="0"/>
                </a:tc>
                <a:extLst>
                  <a:ext uri="{0D108BD9-81ED-4DB2-BD59-A6C34878D82A}">
                    <a16:rowId xmlns:a16="http://schemas.microsoft.com/office/drawing/2014/main" val="1010756564"/>
                  </a:ext>
                </a:extLst>
              </a:tr>
              <a:tr h="365515">
                <a:tc>
                  <a:txBody>
                    <a:bodyPr/>
                    <a:lstStyle/>
                    <a:p>
                      <a:pPr marL="0" marR="0" algn="r">
                        <a:lnSpc>
                          <a:spcPct val="107000"/>
                        </a:lnSpc>
                        <a:spcBef>
                          <a:spcPts val="0"/>
                        </a:spcBef>
                        <a:spcAft>
                          <a:spcPts val="0"/>
                        </a:spcAft>
                      </a:pPr>
                      <a:r>
                        <a:rPr lang="en-US" sz="2000" b="1" kern="1200" dirty="0">
                          <a:solidFill>
                            <a:schemeClr val="lt1"/>
                          </a:solidFill>
                          <a:effectLst/>
                          <a:latin typeface="+mn-lt"/>
                          <a:ea typeface="+mn-ea"/>
                          <a:cs typeface="+mn-cs"/>
                        </a:rPr>
                        <a:t>12:00 AM</a:t>
                      </a:r>
                    </a:p>
                  </a:txBody>
                  <a:tcPr marL="31233" marR="31233" marT="0" marB="0"/>
                </a:tc>
                <a:tc>
                  <a:txBody>
                    <a:bodyPr/>
                    <a:lstStyle/>
                    <a:p>
                      <a:pPr marL="0" marR="0" algn="l" defTabSz="914367" rtl="0" eaLnBrk="1" latinLnBrk="0" hangingPunct="1">
                        <a:lnSpc>
                          <a:spcPct val="107000"/>
                        </a:lnSpc>
                        <a:spcBef>
                          <a:spcPts val="0"/>
                        </a:spcBef>
                        <a:spcAft>
                          <a:spcPts val="0"/>
                        </a:spcAft>
                      </a:pPr>
                      <a:r>
                        <a:rPr lang="en-US" sz="2000" kern="1200" dirty="0">
                          <a:solidFill>
                            <a:schemeClr val="dk1"/>
                          </a:solidFill>
                          <a:effectLst/>
                          <a:latin typeface="+mn-lt"/>
                          <a:ea typeface="+mn-ea"/>
                          <a:cs typeface="+mn-cs"/>
                        </a:rPr>
                        <a:t>Lunch Break</a:t>
                      </a:r>
                    </a:p>
                  </a:txBody>
                  <a:tcPr marL="31233" marR="31233" marT="0" marB="0"/>
                </a:tc>
                <a:extLst>
                  <a:ext uri="{0D108BD9-81ED-4DB2-BD59-A6C34878D82A}">
                    <a16:rowId xmlns:a16="http://schemas.microsoft.com/office/drawing/2014/main" val="134154499"/>
                  </a:ext>
                </a:extLst>
              </a:tr>
              <a:tr h="383304">
                <a:tc>
                  <a:txBody>
                    <a:bodyPr/>
                    <a:lstStyle/>
                    <a:p>
                      <a:pPr marL="0" marR="0" algn="r">
                        <a:lnSpc>
                          <a:spcPct val="107000"/>
                        </a:lnSpc>
                        <a:spcBef>
                          <a:spcPts val="0"/>
                        </a:spcBef>
                        <a:spcAft>
                          <a:spcPts val="0"/>
                        </a:spcAft>
                      </a:pPr>
                      <a:r>
                        <a:rPr lang="en-US" sz="2000" dirty="0">
                          <a:effectLst/>
                        </a:rPr>
                        <a:t>1:00 PM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algn="l" defTabSz="914367" rtl="0" eaLnBrk="1" latinLnBrk="0" hangingPunct="1">
                        <a:lnSpc>
                          <a:spcPct val="107000"/>
                        </a:lnSpc>
                        <a:spcBef>
                          <a:spcPts val="0"/>
                        </a:spcBef>
                        <a:spcAft>
                          <a:spcPts val="0"/>
                        </a:spcAft>
                      </a:pPr>
                      <a:r>
                        <a:rPr lang="en-US" sz="2000" kern="1200" dirty="0">
                          <a:solidFill>
                            <a:schemeClr val="dk1"/>
                          </a:solidFill>
                          <a:effectLst/>
                          <a:latin typeface="+mn-lt"/>
                          <a:ea typeface="+mn-ea"/>
                          <a:cs typeface="+mn-cs"/>
                        </a:rPr>
                        <a:t>Azure Storage</a:t>
                      </a:r>
                    </a:p>
                  </a:txBody>
                  <a:tcPr marL="31233" marR="31233" marT="0" marB="0"/>
                </a:tc>
                <a:extLst>
                  <a:ext uri="{0D108BD9-81ED-4DB2-BD59-A6C34878D82A}">
                    <a16:rowId xmlns:a16="http://schemas.microsoft.com/office/drawing/2014/main" val="3643351144"/>
                  </a:ext>
                </a:extLst>
              </a:tr>
              <a:tr h="265089">
                <a:tc>
                  <a:txBody>
                    <a:bodyPr/>
                    <a:lstStyle/>
                    <a:p>
                      <a:pPr marL="0" marR="0" algn="r">
                        <a:lnSpc>
                          <a:spcPct val="107000"/>
                        </a:lnSpc>
                        <a:spcBef>
                          <a:spcPts val="0"/>
                        </a:spcBef>
                        <a:spcAft>
                          <a:spcPts val="0"/>
                        </a:spcAft>
                      </a:pPr>
                      <a:r>
                        <a:rPr lang="en-US" sz="2000" dirty="0">
                          <a:effectLst/>
                        </a:rPr>
                        <a:t>1:45 PM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2000" kern="1200" dirty="0">
                          <a:solidFill>
                            <a:schemeClr val="dk1"/>
                          </a:solidFill>
                          <a:effectLst/>
                          <a:latin typeface="+mn-lt"/>
                          <a:ea typeface="+mn-ea"/>
                          <a:cs typeface="+mn-cs"/>
                        </a:rPr>
                        <a:t>Azure Databases</a:t>
                      </a:r>
                    </a:p>
                  </a:txBody>
                  <a:tcPr marL="0" marR="0" marT="0" marB="0" anchor="ctr"/>
                </a:tc>
                <a:extLst>
                  <a:ext uri="{0D108BD9-81ED-4DB2-BD59-A6C34878D82A}">
                    <a16:rowId xmlns:a16="http://schemas.microsoft.com/office/drawing/2014/main" val="2282204852"/>
                  </a:ext>
                </a:extLst>
              </a:tr>
              <a:tr h="265089">
                <a:tc>
                  <a:txBody>
                    <a:bodyPr/>
                    <a:lstStyle/>
                    <a:p>
                      <a:pPr marL="0" marR="0" algn="r">
                        <a:lnSpc>
                          <a:spcPct val="107000"/>
                        </a:lnSpc>
                        <a:spcBef>
                          <a:spcPts val="0"/>
                        </a:spcBef>
                        <a:spcAft>
                          <a:spcPts val="0"/>
                        </a:spcAft>
                      </a:pPr>
                      <a:r>
                        <a:rPr lang="en-US" sz="2000" dirty="0">
                          <a:effectLst/>
                        </a:rPr>
                        <a:t>2:30 PM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algn="l" defTabSz="914367" rtl="0" eaLnBrk="1" latinLnBrk="0" hangingPunct="1">
                        <a:lnSpc>
                          <a:spcPct val="107000"/>
                        </a:lnSpc>
                        <a:spcBef>
                          <a:spcPts val="0"/>
                        </a:spcBef>
                        <a:spcAft>
                          <a:spcPts val="0"/>
                        </a:spcAft>
                      </a:pPr>
                      <a:r>
                        <a:rPr lang="en-US" sz="2000" kern="1200" dirty="0">
                          <a:solidFill>
                            <a:schemeClr val="dk1"/>
                          </a:solidFill>
                          <a:effectLst/>
                          <a:latin typeface="+mn-lt"/>
                          <a:ea typeface="+mn-ea"/>
                          <a:cs typeface="+mn-cs"/>
                        </a:rPr>
                        <a:t>Break</a:t>
                      </a:r>
                    </a:p>
                  </a:txBody>
                  <a:tcPr marL="31233" marR="31233" marT="0" marB="0"/>
                </a:tc>
                <a:extLst>
                  <a:ext uri="{0D108BD9-81ED-4DB2-BD59-A6C34878D82A}">
                    <a16:rowId xmlns:a16="http://schemas.microsoft.com/office/drawing/2014/main" val="3325843693"/>
                  </a:ext>
                </a:extLst>
              </a:tr>
              <a:tr h="265089">
                <a:tc>
                  <a:txBody>
                    <a:bodyPr/>
                    <a:lstStyle/>
                    <a:p>
                      <a:pPr marL="0" marR="0" algn="r">
                        <a:lnSpc>
                          <a:spcPct val="107000"/>
                        </a:lnSpc>
                        <a:spcBef>
                          <a:spcPts val="0"/>
                        </a:spcBef>
                        <a:spcAft>
                          <a:spcPts val="0"/>
                        </a:spcAft>
                      </a:pPr>
                      <a:r>
                        <a:rPr lang="en-US" sz="2000" dirty="0">
                          <a:effectLst/>
                        </a:rPr>
                        <a:t>3:00 PM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algn="l" defTabSz="914367" rtl="0" eaLnBrk="1" latinLnBrk="0" hangingPunct="1">
                        <a:lnSpc>
                          <a:spcPct val="107000"/>
                        </a:lnSpc>
                        <a:spcBef>
                          <a:spcPts val="0"/>
                        </a:spcBef>
                        <a:spcAft>
                          <a:spcPts val="0"/>
                        </a:spcAft>
                      </a:pPr>
                      <a:r>
                        <a:rPr lang="en-US" sz="2000" kern="1200" dirty="0">
                          <a:solidFill>
                            <a:schemeClr val="dk1"/>
                          </a:solidFill>
                          <a:effectLst/>
                          <a:latin typeface="+mn-lt"/>
                          <a:ea typeface="+mn-ea"/>
                          <a:cs typeface="+mn-cs"/>
                        </a:rPr>
                        <a:t>Active Directory in Azure</a:t>
                      </a:r>
                    </a:p>
                  </a:txBody>
                  <a:tcPr marL="31233" marR="31233" marT="0" marB="0"/>
                </a:tc>
                <a:extLst>
                  <a:ext uri="{0D108BD9-81ED-4DB2-BD59-A6C34878D82A}">
                    <a16:rowId xmlns:a16="http://schemas.microsoft.com/office/drawing/2014/main" val="34069493"/>
                  </a:ext>
                </a:extLst>
              </a:tr>
              <a:tr h="265089">
                <a:tc>
                  <a:txBody>
                    <a:bodyPr/>
                    <a:lstStyle/>
                    <a:p>
                      <a:pPr marL="0" marR="0" algn="r">
                        <a:lnSpc>
                          <a:spcPct val="107000"/>
                        </a:lnSpc>
                        <a:spcBef>
                          <a:spcPts val="0"/>
                        </a:spcBef>
                        <a:spcAft>
                          <a:spcPts val="0"/>
                        </a:spcAft>
                      </a:pPr>
                      <a:r>
                        <a:rPr lang="en-US" sz="2000" dirty="0">
                          <a:effectLst/>
                        </a:rPr>
                        <a:t>4:30 PM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1233" marR="31233" marT="0" marB="0"/>
                </a:tc>
                <a:tc>
                  <a:txBody>
                    <a:bodyPr/>
                    <a:lstStyle/>
                    <a:p>
                      <a:pPr marL="0" marR="0" algn="l">
                        <a:lnSpc>
                          <a:spcPct val="107000"/>
                        </a:lnSpc>
                        <a:spcBef>
                          <a:spcPts val="0"/>
                        </a:spcBef>
                        <a:spcAft>
                          <a:spcPts val="0"/>
                        </a:spcAft>
                      </a:pPr>
                      <a:r>
                        <a:rPr lang="en-US" sz="2000" kern="1200" dirty="0">
                          <a:solidFill>
                            <a:schemeClr val="dk1"/>
                          </a:solidFill>
                          <a:effectLst/>
                          <a:latin typeface="+mn-lt"/>
                          <a:ea typeface="+mn-ea"/>
                          <a:cs typeface="+mn-cs"/>
                        </a:rPr>
                        <a:t>Q &amp; A</a:t>
                      </a:r>
                    </a:p>
                  </a:txBody>
                  <a:tcPr marL="31233" marR="31233" marT="0" marB="0"/>
                </a:tc>
                <a:extLst>
                  <a:ext uri="{0D108BD9-81ED-4DB2-BD59-A6C34878D82A}">
                    <a16:rowId xmlns:a16="http://schemas.microsoft.com/office/drawing/2014/main" val="2751702877"/>
                  </a:ext>
                </a:extLst>
              </a:tr>
            </a:tbl>
          </a:graphicData>
        </a:graphic>
      </p:graphicFrame>
    </p:spTree>
    <p:extLst>
      <p:ext uri="{BB962C8B-B14F-4D97-AF65-F5344CB8AC3E}">
        <p14:creationId xmlns:p14="http://schemas.microsoft.com/office/powerpoint/2010/main" val="95554514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Apps</a:t>
            </a:r>
          </a:p>
        </p:txBody>
      </p:sp>
      <p:sp>
        <p:nvSpPr>
          <p:cNvPr id="4" name="Content Placeholder 2"/>
          <p:cNvSpPr txBox="1">
            <a:spLocks/>
          </p:cNvSpPr>
          <p:nvPr/>
        </p:nvSpPr>
        <p:spPr>
          <a:xfrm>
            <a:off x="203993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dirty="0">
                <a:solidFill>
                  <a:srgbClr val="000000"/>
                </a:solidFill>
              </a:rPr>
              <a:t>Web Apps concepts:</a:t>
            </a:r>
          </a:p>
          <a:p>
            <a:pPr lvl="1"/>
            <a:r>
              <a:rPr lang="en-US" kern="0" dirty="0">
                <a:solidFill>
                  <a:srgbClr val="000000"/>
                </a:solidFill>
              </a:rPr>
              <a:t>Gallery applications</a:t>
            </a:r>
          </a:p>
          <a:p>
            <a:pPr lvl="1"/>
            <a:r>
              <a:rPr lang="en-US" kern="0" dirty="0">
                <a:solidFill>
                  <a:srgbClr val="000000"/>
                </a:solidFill>
              </a:rPr>
              <a:t>Autoscaling</a:t>
            </a:r>
          </a:p>
          <a:p>
            <a:pPr lvl="1"/>
            <a:r>
              <a:rPr lang="en-US" kern="0" dirty="0">
                <a:solidFill>
                  <a:srgbClr val="000000"/>
                </a:solidFill>
              </a:rPr>
              <a:t>Continuous integration and deployment</a:t>
            </a:r>
          </a:p>
          <a:p>
            <a:pPr lvl="1"/>
            <a:r>
              <a:rPr lang="en-US" kern="0" dirty="0">
                <a:solidFill>
                  <a:srgbClr val="000000"/>
                </a:solidFill>
              </a:rPr>
              <a:t>Deployment slots</a:t>
            </a:r>
          </a:p>
          <a:p>
            <a:pPr lvl="1"/>
            <a:r>
              <a:rPr lang="en-US" kern="0" dirty="0">
                <a:solidFill>
                  <a:srgbClr val="000000"/>
                </a:solidFill>
              </a:rPr>
              <a:t>Testing in production</a:t>
            </a:r>
          </a:p>
          <a:p>
            <a:pPr lvl="1"/>
            <a:r>
              <a:rPr lang="en-US" kern="0" dirty="0">
                <a:solidFill>
                  <a:srgbClr val="000000"/>
                </a:solidFill>
              </a:rPr>
              <a:t>Azure WebJobs</a:t>
            </a:r>
          </a:p>
          <a:p>
            <a:pPr lvl="1"/>
            <a:r>
              <a:rPr lang="en-US" kern="0" dirty="0">
                <a:solidFill>
                  <a:srgbClr val="000000"/>
                </a:solidFill>
              </a:rPr>
              <a:t>Hybrid connections</a:t>
            </a:r>
          </a:p>
          <a:p>
            <a:pPr lvl="1"/>
            <a:r>
              <a:rPr lang="en-US" kern="0" dirty="0">
                <a:solidFill>
                  <a:srgbClr val="000000"/>
                </a:solidFill>
              </a:rPr>
              <a:t>Azure virtual network integration</a:t>
            </a:r>
          </a:p>
          <a:p>
            <a:pPr lvl="1"/>
            <a:r>
              <a:rPr lang="en-US" kern="0" dirty="0">
                <a:solidFill>
                  <a:srgbClr val="000000"/>
                </a:solidFill>
              </a:rPr>
              <a:t>Authentication and authorization</a:t>
            </a:r>
          </a:p>
          <a:p>
            <a:pPr marL="0" indent="0">
              <a:buNone/>
            </a:pPr>
            <a:endParaRPr lang="en-US" kern="0" dirty="0">
              <a:solidFill>
                <a:srgbClr val="000000"/>
              </a:solidFill>
            </a:endParaRPr>
          </a:p>
        </p:txBody>
      </p:sp>
    </p:spTree>
    <p:extLst>
      <p:ext uri="{BB962C8B-B14F-4D97-AF65-F5344CB8AC3E}">
        <p14:creationId xmlns:p14="http://schemas.microsoft.com/office/powerpoint/2010/main" val="4283756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Apps</a:t>
            </a:r>
          </a:p>
        </p:txBody>
      </p:sp>
      <p:sp>
        <p:nvSpPr>
          <p:cNvPr id="4" name="Content Placeholder 2"/>
          <p:cNvSpPr txBox="1">
            <a:spLocks/>
          </p:cNvSpPr>
          <p:nvPr/>
        </p:nvSpPr>
        <p:spPr>
          <a:xfrm>
            <a:off x="1736652" y="1021215"/>
            <a:ext cx="8654901"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Requirements of mobile apps:</a:t>
            </a:r>
          </a:p>
          <a:p>
            <a:pPr lvl="1"/>
            <a:r>
              <a:rPr lang="en-US" kern="0" dirty="0">
                <a:solidFill>
                  <a:srgbClr val="000000"/>
                </a:solidFill>
              </a:rPr>
              <a:t>Store and access structured data</a:t>
            </a:r>
          </a:p>
          <a:p>
            <a:pPr lvl="1"/>
            <a:r>
              <a:rPr lang="en-US" kern="0" dirty="0">
                <a:solidFill>
                  <a:srgbClr val="000000"/>
                </a:solidFill>
              </a:rPr>
              <a:t>Receive notifications for alerts and updates</a:t>
            </a:r>
          </a:p>
          <a:p>
            <a:pPr lvl="1"/>
            <a:r>
              <a:rPr lang="en-US" kern="0" dirty="0">
                <a:solidFill>
                  <a:srgbClr val="000000"/>
                </a:solidFill>
              </a:rPr>
              <a:t>Authenticate and authorize</a:t>
            </a:r>
          </a:p>
          <a:p>
            <a:pPr lvl="1"/>
            <a:r>
              <a:rPr lang="en-US" kern="0" dirty="0">
                <a:solidFill>
                  <a:srgbClr val="000000"/>
                </a:solidFill>
              </a:rPr>
              <a:t>Incorporate business logic</a:t>
            </a:r>
          </a:p>
          <a:p>
            <a:pPr lvl="0"/>
            <a:r>
              <a:rPr lang="en-US" kern="0" dirty="0">
                <a:solidFill>
                  <a:srgbClr val="000000"/>
                </a:solidFill>
              </a:rPr>
              <a:t>Mobile Apps is not the same as Azure Mobile Services</a:t>
            </a:r>
          </a:p>
          <a:p>
            <a:pPr lvl="0"/>
            <a:r>
              <a:rPr lang="en-US" kern="0" dirty="0">
                <a:solidFill>
                  <a:srgbClr val="000000"/>
                </a:solidFill>
              </a:rPr>
              <a:t>You can move mobile apps from Mobile Services to Mobile Apps by using:</a:t>
            </a:r>
          </a:p>
          <a:p>
            <a:pPr lvl="1"/>
            <a:r>
              <a:rPr lang="en-US" kern="0" dirty="0">
                <a:solidFill>
                  <a:srgbClr val="000000"/>
                </a:solidFill>
              </a:rPr>
              <a:t>Migration</a:t>
            </a:r>
          </a:p>
          <a:p>
            <a:pPr lvl="1"/>
            <a:r>
              <a:rPr lang="en-US" kern="0" dirty="0">
                <a:solidFill>
                  <a:srgbClr val="000000"/>
                </a:solidFill>
              </a:rPr>
              <a:t>Upgrade</a:t>
            </a:r>
          </a:p>
          <a:p>
            <a:pPr marL="0" indent="0">
              <a:buNone/>
            </a:pPr>
            <a:endParaRPr lang="en-US" kern="0" dirty="0">
              <a:solidFill>
                <a:srgbClr val="000000"/>
              </a:solidFill>
            </a:endParaRPr>
          </a:p>
        </p:txBody>
      </p:sp>
    </p:spTree>
    <p:extLst>
      <p:ext uri="{BB962C8B-B14F-4D97-AF65-F5344CB8AC3E}">
        <p14:creationId xmlns:p14="http://schemas.microsoft.com/office/powerpoint/2010/main" val="2210810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 Apps</a:t>
            </a:r>
          </a:p>
        </p:txBody>
      </p:sp>
      <p:sp>
        <p:nvSpPr>
          <p:cNvPr id="4" name="Content Placeholder 2"/>
          <p:cNvSpPr txBox="1">
            <a:spLocks/>
          </p:cNvSpPr>
          <p:nvPr/>
        </p:nvSpPr>
        <p:spPr>
          <a:xfrm>
            <a:off x="1672856" y="1021215"/>
            <a:ext cx="8995144"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dirty="0">
                <a:solidFill>
                  <a:srgbClr val="000000"/>
                </a:solidFill>
              </a:rPr>
              <a:t>Logic apps integrate apps by using connectors:</a:t>
            </a:r>
          </a:p>
          <a:p>
            <a:pPr lvl="1"/>
            <a:r>
              <a:rPr lang="en-US" kern="0" dirty="0">
                <a:solidFill>
                  <a:srgbClr val="000000"/>
                </a:solidFill>
              </a:rPr>
              <a:t>Core connectors:</a:t>
            </a:r>
          </a:p>
          <a:p>
            <a:pPr lvl="2"/>
            <a:r>
              <a:rPr lang="en-US" kern="0" dirty="0">
                <a:solidFill>
                  <a:srgbClr val="000000"/>
                </a:solidFill>
              </a:rPr>
              <a:t>Office 365 Connector</a:t>
            </a:r>
          </a:p>
          <a:p>
            <a:pPr lvl="2"/>
            <a:r>
              <a:rPr lang="en-US" kern="0" dirty="0">
                <a:solidFill>
                  <a:srgbClr val="000000"/>
                </a:solidFill>
              </a:rPr>
              <a:t>Microsoft OneDrive Connector</a:t>
            </a:r>
          </a:p>
          <a:p>
            <a:pPr lvl="2"/>
            <a:r>
              <a:rPr lang="en-US" kern="0" dirty="0">
                <a:solidFill>
                  <a:srgbClr val="000000"/>
                </a:solidFill>
              </a:rPr>
              <a:t>Yammer Connector</a:t>
            </a:r>
          </a:p>
          <a:p>
            <a:pPr lvl="2"/>
            <a:r>
              <a:rPr lang="en-US" kern="0" dirty="0">
                <a:solidFill>
                  <a:srgbClr val="000000"/>
                </a:solidFill>
              </a:rPr>
              <a:t>Facebook Connector</a:t>
            </a:r>
          </a:p>
          <a:p>
            <a:pPr lvl="2"/>
            <a:r>
              <a:rPr lang="en-US" kern="0" dirty="0">
                <a:solidFill>
                  <a:srgbClr val="000000"/>
                </a:solidFill>
              </a:rPr>
              <a:t>HTTP Connector</a:t>
            </a:r>
          </a:p>
          <a:p>
            <a:pPr lvl="1"/>
            <a:r>
              <a:rPr lang="en-US" kern="0" dirty="0">
                <a:solidFill>
                  <a:srgbClr val="000000"/>
                </a:solidFill>
              </a:rPr>
              <a:t>Enterprise integration connectors:</a:t>
            </a:r>
          </a:p>
          <a:p>
            <a:pPr lvl="2"/>
            <a:r>
              <a:rPr lang="en-US" kern="0" dirty="0">
                <a:solidFill>
                  <a:srgbClr val="000000"/>
                </a:solidFill>
              </a:rPr>
              <a:t>SAP</a:t>
            </a:r>
          </a:p>
          <a:p>
            <a:pPr lvl="2"/>
            <a:r>
              <a:rPr lang="en-US" kern="0" dirty="0">
                <a:solidFill>
                  <a:srgbClr val="000000"/>
                </a:solidFill>
              </a:rPr>
              <a:t>Oracle</a:t>
            </a:r>
          </a:p>
          <a:p>
            <a:pPr lvl="2"/>
            <a:r>
              <a:rPr lang="en-US" kern="0" dirty="0">
                <a:solidFill>
                  <a:srgbClr val="000000"/>
                </a:solidFill>
              </a:rPr>
              <a:t>DB2</a:t>
            </a:r>
          </a:p>
          <a:p>
            <a:pPr lvl="2"/>
            <a:r>
              <a:rPr lang="en-US" kern="0" dirty="0">
                <a:solidFill>
                  <a:srgbClr val="000000"/>
                </a:solidFill>
              </a:rPr>
              <a:t>Informix</a:t>
            </a:r>
          </a:p>
          <a:p>
            <a:pPr marL="0" indent="0">
              <a:buNone/>
            </a:pPr>
            <a:endParaRPr lang="en-US" kern="0" dirty="0">
              <a:solidFill>
                <a:srgbClr val="000000"/>
              </a:solidFill>
            </a:endParaRPr>
          </a:p>
        </p:txBody>
      </p:sp>
    </p:spTree>
    <p:extLst>
      <p:ext uri="{BB962C8B-B14F-4D97-AF65-F5344CB8AC3E}">
        <p14:creationId xmlns:p14="http://schemas.microsoft.com/office/powerpoint/2010/main" val="2227870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Apps</a:t>
            </a:r>
          </a:p>
        </p:txBody>
      </p:sp>
      <p:sp>
        <p:nvSpPr>
          <p:cNvPr id="4" name="Content Placeholder 2"/>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dirty="0">
                <a:solidFill>
                  <a:srgbClr val="000000"/>
                </a:solidFill>
              </a:rPr>
              <a:t>Features of API Apps:</a:t>
            </a:r>
          </a:p>
          <a:p>
            <a:pPr lvl="1"/>
            <a:r>
              <a:rPr lang="en-US" kern="0" dirty="0">
                <a:solidFill>
                  <a:srgbClr val="000000"/>
                </a:solidFill>
              </a:rPr>
              <a:t>Visual Studio integration</a:t>
            </a:r>
          </a:p>
          <a:p>
            <a:pPr lvl="1"/>
            <a:r>
              <a:rPr lang="en-US" kern="0" dirty="0">
                <a:solidFill>
                  <a:srgbClr val="000000"/>
                </a:solidFill>
              </a:rPr>
              <a:t>Consumption model</a:t>
            </a:r>
          </a:p>
          <a:p>
            <a:pPr lvl="1"/>
            <a:r>
              <a:rPr lang="en-US" kern="0" dirty="0">
                <a:solidFill>
                  <a:srgbClr val="000000"/>
                </a:solidFill>
              </a:rPr>
              <a:t>Bring your existing API </a:t>
            </a:r>
          </a:p>
          <a:p>
            <a:pPr lvl="1"/>
            <a:r>
              <a:rPr lang="en-US" kern="0" dirty="0">
                <a:solidFill>
                  <a:srgbClr val="000000"/>
                </a:solidFill>
              </a:rPr>
              <a:t>Support for Swagger metadata</a:t>
            </a:r>
          </a:p>
          <a:p>
            <a:pPr lvl="1"/>
            <a:r>
              <a:rPr lang="en-US" kern="0" dirty="0">
                <a:solidFill>
                  <a:srgbClr val="000000"/>
                </a:solidFill>
              </a:rPr>
              <a:t>Support for cross-origin resource sharing</a:t>
            </a:r>
          </a:p>
          <a:p>
            <a:pPr lvl="1"/>
            <a:r>
              <a:rPr lang="en-US" kern="0" dirty="0">
                <a:solidFill>
                  <a:srgbClr val="000000"/>
                </a:solidFill>
              </a:rPr>
              <a:t>Triggering actions</a:t>
            </a:r>
          </a:p>
          <a:p>
            <a:pPr marL="0" indent="0">
              <a:buNone/>
            </a:pPr>
            <a:endParaRPr lang="en-US" kern="0" dirty="0">
              <a:solidFill>
                <a:srgbClr val="000000"/>
              </a:solidFill>
            </a:endParaRPr>
          </a:p>
        </p:txBody>
      </p:sp>
    </p:spTree>
    <p:extLst>
      <p:ext uri="{BB962C8B-B14F-4D97-AF65-F5344CB8AC3E}">
        <p14:creationId xmlns:p14="http://schemas.microsoft.com/office/powerpoint/2010/main" val="2213982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600" dirty="0"/>
              <a:t>Comparing the Web Apps feature, Azure VMs hosting web sites, and Azure Cloud Services</a:t>
            </a:r>
          </a:p>
        </p:txBody>
      </p:sp>
      <p:sp>
        <p:nvSpPr>
          <p:cNvPr id="4" name="Content Placeholder 2" descr="Illustrative comparison of ease of use versus control features of each of the three main Azure services: Web Apps, Cloud Services, and Virtual Machines. For each service, an arrow rotating on an axis represents the ease of use and control. Arrows positioned farther to the right indicate an improved ease of maintenance or higher level of control. Web apps are easiest to use but provide the least amount of control. For Cloud Services, the ease of use and control are in the middle of the scale. Virtual Machines involve the highest management overhead but offer the most control."/>
          <p:cNvSpPr>
            <a:spLocks noGrp="1"/>
          </p:cNvSpPr>
          <p:nvPr/>
        </p:nvSpPr>
        <p:spPr bwMode="auto">
          <a:xfrm>
            <a:off x="1833666" y="1024844"/>
            <a:ext cx="8910535"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GB" sz="2400" dirty="0">
                <a:solidFill>
                  <a:srgbClr val="000000"/>
                </a:solidFill>
              </a:rPr>
              <a:t>If you want to host a web application in Microsoft Azure, you can choose to use virtual machines, web apps, or cloud services</a:t>
            </a:r>
          </a:p>
          <a:p>
            <a:pPr marL="0" indent="0">
              <a:buNone/>
            </a:pPr>
            <a:r>
              <a:rPr lang="en-GB" sz="2400" dirty="0">
                <a:solidFill>
                  <a:srgbClr val="000000"/>
                </a:solidFill>
              </a:rPr>
              <a:t>                               Ease of use              Control</a:t>
            </a:r>
          </a:p>
          <a:p>
            <a:pPr marL="0" indent="0">
              <a:buNone/>
            </a:pPr>
            <a:endParaRPr lang="en-GB" sz="2400" dirty="0">
              <a:solidFill>
                <a:srgbClr val="000000"/>
              </a:solidFill>
            </a:endParaRPr>
          </a:p>
          <a:p>
            <a:pPr marL="0" indent="0">
              <a:buNone/>
            </a:pPr>
            <a:endParaRPr lang="en-GB" sz="2400" dirty="0">
              <a:solidFill>
                <a:srgbClr val="000000"/>
              </a:solidFill>
            </a:endParaRPr>
          </a:p>
          <a:p>
            <a:pPr marL="0" indent="0">
              <a:spcBef>
                <a:spcPts val="0"/>
              </a:spcBef>
              <a:buNone/>
            </a:pPr>
            <a:r>
              <a:rPr lang="en-GB" sz="2400" dirty="0">
                <a:solidFill>
                  <a:srgbClr val="000000"/>
                </a:solidFill>
              </a:rPr>
              <a:t>                        </a:t>
            </a:r>
            <a:r>
              <a:rPr lang="en-GB" sz="3600" dirty="0">
                <a:solidFill>
                  <a:srgbClr val="000000"/>
                </a:solidFill>
              </a:rPr>
              <a:t>-                 </a:t>
            </a:r>
            <a:r>
              <a:rPr lang="en-GB" dirty="0">
                <a:solidFill>
                  <a:srgbClr val="000000"/>
                </a:solidFill>
              </a:rPr>
              <a:t>+   </a:t>
            </a:r>
            <a:r>
              <a:rPr lang="en-GB" sz="3600" dirty="0">
                <a:solidFill>
                  <a:srgbClr val="000000"/>
                </a:solidFill>
              </a:rPr>
              <a:t>-                 </a:t>
            </a:r>
            <a:r>
              <a:rPr lang="en-GB" dirty="0">
                <a:solidFill>
                  <a:srgbClr val="000000"/>
                </a:solidFill>
              </a:rPr>
              <a:t>+</a:t>
            </a:r>
          </a:p>
          <a:p>
            <a:pPr marL="0" indent="0">
              <a:spcBef>
                <a:spcPts val="0"/>
              </a:spcBef>
              <a:buNone/>
            </a:pPr>
            <a:endParaRPr lang="en-GB" dirty="0">
              <a:solidFill>
                <a:srgbClr val="000000"/>
              </a:solidFill>
            </a:endParaRPr>
          </a:p>
          <a:p>
            <a:pPr marL="0" indent="0">
              <a:spcBef>
                <a:spcPts val="0"/>
              </a:spcBef>
              <a:buNone/>
            </a:pPr>
            <a:endParaRPr lang="en-GB" sz="3600" dirty="0">
              <a:solidFill>
                <a:srgbClr val="000000"/>
              </a:solidFill>
            </a:endParaRPr>
          </a:p>
          <a:p>
            <a:pPr marL="0" indent="0">
              <a:spcBef>
                <a:spcPts val="0"/>
              </a:spcBef>
              <a:buNone/>
            </a:pPr>
            <a:r>
              <a:rPr lang="en-GB" sz="3600" dirty="0">
                <a:solidFill>
                  <a:srgbClr val="000000"/>
                </a:solidFill>
              </a:rPr>
              <a:t>                -                 </a:t>
            </a:r>
            <a:r>
              <a:rPr lang="en-GB" dirty="0">
                <a:solidFill>
                  <a:srgbClr val="000000"/>
                </a:solidFill>
              </a:rPr>
              <a:t>+</a:t>
            </a:r>
            <a:r>
              <a:rPr lang="en-GB" sz="3600" dirty="0">
                <a:solidFill>
                  <a:srgbClr val="000000"/>
                </a:solidFill>
              </a:rPr>
              <a:t>   -                 </a:t>
            </a:r>
            <a:r>
              <a:rPr lang="en-GB" dirty="0">
                <a:solidFill>
                  <a:srgbClr val="000000"/>
                </a:solidFill>
              </a:rPr>
              <a:t>+</a:t>
            </a:r>
            <a:r>
              <a:rPr lang="en-GB" sz="3600" dirty="0">
                <a:solidFill>
                  <a:srgbClr val="000000"/>
                </a:solidFill>
              </a:rPr>
              <a:t> </a:t>
            </a:r>
          </a:p>
          <a:p>
            <a:pPr marL="0" indent="0">
              <a:spcBef>
                <a:spcPts val="0"/>
              </a:spcBef>
              <a:buNone/>
            </a:pPr>
            <a:r>
              <a:rPr lang="en-GB" sz="3600" dirty="0">
                <a:solidFill>
                  <a:srgbClr val="000000"/>
                </a:solidFill>
              </a:rPr>
              <a:t>                </a:t>
            </a:r>
          </a:p>
          <a:p>
            <a:pPr marL="0" indent="0">
              <a:spcBef>
                <a:spcPts val="0"/>
              </a:spcBef>
              <a:buNone/>
            </a:pPr>
            <a:endParaRPr lang="en-GB" sz="3600" dirty="0">
              <a:solidFill>
                <a:srgbClr val="000000"/>
              </a:solidFill>
            </a:endParaRPr>
          </a:p>
          <a:p>
            <a:pPr marL="0" indent="0">
              <a:spcBef>
                <a:spcPts val="0"/>
              </a:spcBef>
              <a:buNone/>
            </a:pPr>
            <a:r>
              <a:rPr lang="en-GB" sz="3600" dirty="0">
                <a:solidFill>
                  <a:srgbClr val="000000"/>
                </a:solidFill>
              </a:rPr>
              <a:t>                -                 </a:t>
            </a:r>
            <a:r>
              <a:rPr lang="en-GB" dirty="0">
                <a:solidFill>
                  <a:srgbClr val="000000"/>
                </a:solidFill>
              </a:rPr>
              <a:t>+</a:t>
            </a:r>
            <a:r>
              <a:rPr lang="en-GB" sz="3600" dirty="0">
                <a:solidFill>
                  <a:srgbClr val="000000"/>
                </a:solidFill>
              </a:rPr>
              <a:t>   -                 </a:t>
            </a:r>
            <a:r>
              <a:rPr lang="en-GB" dirty="0">
                <a:solidFill>
                  <a:srgbClr val="000000"/>
                </a:solidFill>
              </a:rPr>
              <a:t>+</a:t>
            </a:r>
          </a:p>
        </p:txBody>
      </p:sp>
      <p:pic>
        <p:nvPicPr>
          <p:cNvPr id="5" name="Picture 4" descr="Illustrative comparison of ease of use versus control features of each of the three main Azure services: Web Apps, Cloud Services, and Virtual Machines. For each service, an arrow rotating on an axis represents the ease of use and control. Arrows positioned farther to the right indicate an improved ease of maintenance or higher level of control. Web apps are easiest to use but provide the least amount of control. For Cloud Services, the ease of use and control are in the middle of the scale. Virtual Machines involve the highest management overhead but offer the most control."/>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86201" y="2400741"/>
            <a:ext cx="5054535" cy="431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ight Arrow 5" descr="Illustrative comparison of the ease of use versus the control features of each of the three main Microsoft Azure services: Websites, Cloud Services, and Virtual Machines. For each service, an arrow rotating on an axis represents the ease of use and control. Arrows positioned farther to the right indicate better performance, and arrows positioned farther to the left indicate poorer performance. For Websites, ease of use is best, and control is worst. For Cloud Services, ease of use and control are both average. For Virtual Machines, ease of use is worst, and control is best."/>
          <p:cNvSpPr/>
          <p:nvPr/>
        </p:nvSpPr>
        <p:spPr>
          <a:xfrm rot="16200000">
            <a:off x="4556012" y="4270496"/>
            <a:ext cx="936103" cy="3556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CA" dirty="0">
              <a:solidFill>
                <a:srgbClr val="FFFFFF"/>
              </a:solidFill>
              <a:latin typeface="Verdana"/>
            </a:endParaRPr>
          </a:p>
        </p:txBody>
      </p:sp>
      <p:sp>
        <p:nvSpPr>
          <p:cNvPr id="7" name="Right Arrow 6" descr="Illustrative comparison of the ease of use versus the control features of each of the three main Microsoft Azure services: Websites, Cloud Services, and Virtual Machines. For each service, an arrow rotating on an axis represents the ease of use and control. Arrows positioned farther to the right indicate better performance, and arrows positioned farther to the left indicate poorer performance. For Websites, ease of use is best, and control is worst. For Cloud Services, ease of use and control are both average. For Virtual Machines, ease of use is worst, and control is best."/>
          <p:cNvSpPr/>
          <p:nvPr/>
        </p:nvSpPr>
        <p:spPr>
          <a:xfrm rot="16200000">
            <a:off x="7441695" y="4250618"/>
            <a:ext cx="936103" cy="3556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CA" dirty="0">
              <a:solidFill>
                <a:srgbClr val="FFFFFF"/>
              </a:solidFill>
              <a:latin typeface="Verdana"/>
            </a:endParaRPr>
          </a:p>
        </p:txBody>
      </p:sp>
      <p:sp>
        <p:nvSpPr>
          <p:cNvPr id="8" name="Right Arrow 7" descr="Illustrative comparison of the ease of use versus the control features of each of the three main Microsoft Azure services: Websites, Cloud Services, and Virtual Machines. For each service, an arrow rotating on an axis represents the ease of use and control. Arrows positioned farther to the right indicate better performance, and arrows positioned farther to the left indicate poorer performance. For Websites, ease of use is best, and control is worst. For Cloud Services, ease of use and control are both average. For Virtual Machines, ease of use is worst, and control is best."/>
          <p:cNvSpPr/>
          <p:nvPr/>
        </p:nvSpPr>
        <p:spPr>
          <a:xfrm rot="19771614">
            <a:off x="5058969" y="3116086"/>
            <a:ext cx="936103" cy="3556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CA" dirty="0">
              <a:solidFill>
                <a:srgbClr val="FFFFFF"/>
              </a:solidFill>
              <a:latin typeface="Verdana"/>
            </a:endParaRPr>
          </a:p>
        </p:txBody>
      </p:sp>
      <p:sp>
        <p:nvSpPr>
          <p:cNvPr id="9" name="Right Arrow 8" descr="Illustrative comparison of the ease of use versus the control features of each of the three main Microsoft Azure services: Websites, Cloud Services, and Virtual Machines. For each service, an arrow rotating on an axis represents the ease of use and control. Arrows positioned farther to the right indicate better performance, and arrows positioned farther to the left indicate poorer performance. For Websites, ease of use is best, and control is worst. For Cloud Services, ease of use and control are both average. For Virtual Machines, ease of use is worst, and control is best."/>
          <p:cNvSpPr/>
          <p:nvPr/>
        </p:nvSpPr>
        <p:spPr>
          <a:xfrm rot="19686211">
            <a:off x="7990849" y="6092882"/>
            <a:ext cx="936103" cy="3556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CA" dirty="0">
              <a:solidFill>
                <a:srgbClr val="FFFFFF"/>
              </a:solidFill>
              <a:latin typeface="Verdana"/>
            </a:endParaRPr>
          </a:p>
        </p:txBody>
      </p:sp>
      <p:sp>
        <p:nvSpPr>
          <p:cNvPr id="10" name="Right Arrow 9" descr="Illustrative comparison of the ease of use versus the control features of each of the three main Microsoft Azure services: Websites, Cloud Services, and Virtual Machines. For each service, an arrow rotating on an axis represents the ease of use and control. Arrows positioned farther to the right indicate better performance, and arrows positioned farther to the left indicate poorer performance. For Websites, ease of use is best, and control is worst. For Cloud Services, ease of use and control are both average. For Virtual Machines, ease of use is worst, and control is best."/>
          <p:cNvSpPr/>
          <p:nvPr/>
        </p:nvSpPr>
        <p:spPr>
          <a:xfrm rot="12566366">
            <a:off x="4100755" y="6116375"/>
            <a:ext cx="936103" cy="3556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CA" dirty="0">
              <a:solidFill>
                <a:srgbClr val="FFFFFF"/>
              </a:solidFill>
              <a:latin typeface="Verdana"/>
            </a:endParaRPr>
          </a:p>
        </p:txBody>
      </p:sp>
      <p:sp>
        <p:nvSpPr>
          <p:cNvPr id="11" name="Right Arrow 10" descr="Illustrative comparison of the ease of use versus the control features of each of the three main Microsoft Azure services: Websites, Cloud Services, and Virtual Machines. For each service, an arrow rotating on an axis represents the ease of use and control. Arrows positioned farther to the right indicate better performance, and arrows positioned farther to the left indicate poorer performance. For Websites, ease of use is best, and control is worst. For Cloud Services, ease of use and control are both average. For Virtual Machines, ease of use is worst, and control is best."/>
          <p:cNvSpPr/>
          <p:nvPr/>
        </p:nvSpPr>
        <p:spPr>
          <a:xfrm rot="12566366">
            <a:off x="6927162" y="3090494"/>
            <a:ext cx="936103" cy="3556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CA" dirty="0">
              <a:solidFill>
                <a:srgbClr val="FFFFFF"/>
              </a:solidFill>
              <a:latin typeface="Verdana"/>
            </a:endParaRPr>
          </a:p>
        </p:txBody>
      </p:sp>
      <p:sp>
        <p:nvSpPr>
          <p:cNvPr id="12" name="TextBox 1" descr="Illustrative comparison of the ease of use versus the control features of each of the three main Microsoft Azure services: Websites, Cloud Services, and Virtual Machines. For each service, an arrow rotating on an axis represents the ease of use and control. Arrows positioned farther to the right indicate better performance, and arrows positioned farther to the left indicate poorer performance. For Websites, ease of use is best, and control is worst. For Cloud Services, ease of use and control are both average. For Virtual Machines, ease of use is worst, and control is best."/>
          <p:cNvSpPr txBox="1"/>
          <p:nvPr/>
        </p:nvSpPr>
        <p:spPr>
          <a:xfrm>
            <a:off x="1928786" y="3072036"/>
            <a:ext cx="1728815" cy="461665"/>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CA" sz="2400" b="0" dirty="0">
                <a:solidFill>
                  <a:srgbClr val="000000"/>
                </a:solidFill>
                <a:latin typeface="Segoe UI" panose="020B0502040204020203" pitchFamily="34" charset="0"/>
                <a:cs typeface="Segoe UI" panose="020B0502040204020203" pitchFamily="34" charset="0"/>
              </a:rPr>
              <a:t>Web Apps</a:t>
            </a:r>
          </a:p>
        </p:txBody>
      </p:sp>
      <p:sp>
        <p:nvSpPr>
          <p:cNvPr id="13" name="TextBox 11" descr="Illustrative comparison of the ease of use versus the control features of each of the three main Microsoft Azure services: Websites, Cloud Services, and Virtual Machines. For each service, an arrow rotating on an axis represents the ease of use and control. Arrows positioned farther to the right indicate better performance, and arrows positioned farther to the left indicate poorer performance. For Websites, ease of use is best, and control is worst. For Cloud Services, ease of use and control are both average. For Virtual Machines, ease of use is worst, and control is best."/>
          <p:cNvSpPr txBox="1"/>
          <p:nvPr/>
        </p:nvSpPr>
        <p:spPr>
          <a:xfrm>
            <a:off x="1928785" y="4474771"/>
            <a:ext cx="1282890" cy="830997"/>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CA" sz="2400" b="0" dirty="0">
                <a:solidFill>
                  <a:srgbClr val="000000"/>
                </a:solidFill>
                <a:latin typeface="Segoe UI" panose="020B0502040204020203" pitchFamily="34" charset="0"/>
                <a:cs typeface="Segoe UI" panose="020B0502040204020203" pitchFamily="34" charset="0"/>
              </a:rPr>
              <a:t>Cloud Services </a:t>
            </a:r>
          </a:p>
        </p:txBody>
      </p:sp>
      <p:sp>
        <p:nvSpPr>
          <p:cNvPr id="14" name="TextBox 12" descr="Illustrative comparison of the ease of use versus the control features of each of the three main Microsoft Azure services: Websites, Cloud Services, and Virtual Machines. For each service, an arrow rotating on an axis represents the ease of use and control. Arrows positioned farther to the right indicate better performance, and arrows positioned farther to the left indicate poorer performance. For Websites, ease of use is best, and control is worst. For Cloud Services, ease of use and control are both average. For Virtual Machines, ease of use is worst, and control is best."/>
          <p:cNvSpPr txBox="1"/>
          <p:nvPr/>
        </p:nvSpPr>
        <p:spPr>
          <a:xfrm>
            <a:off x="1875357" y="5895060"/>
            <a:ext cx="1633085" cy="830997"/>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CA" sz="2400" b="0" dirty="0">
                <a:solidFill>
                  <a:srgbClr val="000000"/>
                </a:solidFill>
                <a:latin typeface="Segoe UI" panose="020B0502040204020203" pitchFamily="34" charset="0"/>
                <a:cs typeface="Segoe UI" panose="020B0502040204020203" pitchFamily="34" charset="0"/>
              </a:rPr>
              <a:t>Virtual Machines </a:t>
            </a:r>
          </a:p>
        </p:txBody>
      </p:sp>
    </p:spTree>
    <p:extLst>
      <p:ext uri="{BB962C8B-B14F-4D97-AF65-F5344CB8AC3E}">
        <p14:creationId xmlns:p14="http://schemas.microsoft.com/office/powerpoint/2010/main" val="2473390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App Service plans</a:t>
            </a:r>
          </a:p>
        </p:txBody>
      </p:sp>
      <p:graphicFrame>
        <p:nvGraphicFramePr>
          <p:cNvPr id="4" name="Content Placeholder 7"/>
          <p:cNvGraphicFramePr>
            <a:graphicFrameLocks/>
          </p:cNvGraphicFramePr>
          <p:nvPr>
            <p:extLst/>
          </p:nvPr>
        </p:nvGraphicFramePr>
        <p:xfrm>
          <a:off x="1777996" y="1020764"/>
          <a:ext cx="8585208" cy="5557835"/>
        </p:xfrm>
        <a:graphic>
          <a:graphicData uri="http://schemas.openxmlformats.org/drawingml/2006/table">
            <a:tbl>
              <a:tblPr firstRow="1" bandRow="1">
                <a:tableStyleId>{21E4AEA4-8DFA-4A89-87EB-49C32662AFE0}</a:tableStyleId>
              </a:tblPr>
              <a:tblGrid>
                <a:gridCol w="1073151">
                  <a:extLst>
                    <a:ext uri="{9D8B030D-6E8A-4147-A177-3AD203B41FA5}">
                      <a16:colId xmlns:a16="http://schemas.microsoft.com/office/drawing/2014/main" val="3772795314"/>
                    </a:ext>
                  </a:extLst>
                </a:gridCol>
                <a:gridCol w="1073151">
                  <a:extLst>
                    <a:ext uri="{9D8B030D-6E8A-4147-A177-3AD203B41FA5}">
                      <a16:colId xmlns:a16="http://schemas.microsoft.com/office/drawing/2014/main" val="330785066"/>
                    </a:ext>
                  </a:extLst>
                </a:gridCol>
                <a:gridCol w="1073151">
                  <a:extLst>
                    <a:ext uri="{9D8B030D-6E8A-4147-A177-3AD203B41FA5}">
                      <a16:colId xmlns:a16="http://schemas.microsoft.com/office/drawing/2014/main" val="3979094647"/>
                    </a:ext>
                  </a:extLst>
                </a:gridCol>
                <a:gridCol w="1073151">
                  <a:extLst>
                    <a:ext uri="{9D8B030D-6E8A-4147-A177-3AD203B41FA5}">
                      <a16:colId xmlns:a16="http://schemas.microsoft.com/office/drawing/2014/main" val="3224508177"/>
                    </a:ext>
                  </a:extLst>
                </a:gridCol>
                <a:gridCol w="1073151">
                  <a:extLst>
                    <a:ext uri="{9D8B030D-6E8A-4147-A177-3AD203B41FA5}">
                      <a16:colId xmlns:a16="http://schemas.microsoft.com/office/drawing/2014/main" val="3167959485"/>
                    </a:ext>
                  </a:extLst>
                </a:gridCol>
                <a:gridCol w="1073151">
                  <a:extLst>
                    <a:ext uri="{9D8B030D-6E8A-4147-A177-3AD203B41FA5}">
                      <a16:colId xmlns:a16="http://schemas.microsoft.com/office/drawing/2014/main" val="4041325291"/>
                    </a:ext>
                  </a:extLst>
                </a:gridCol>
                <a:gridCol w="1073151">
                  <a:extLst>
                    <a:ext uri="{9D8B030D-6E8A-4147-A177-3AD203B41FA5}">
                      <a16:colId xmlns:a16="http://schemas.microsoft.com/office/drawing/2014/main" val="3430734127"/>
                    </a:ext>
                  </a:extLst>
                </a:gridCol>
                <a:gridCol w="1073151">
                  <a:extLst>
                    <a:ext uri="{9D8B030D-6E8A-4147-A177-3AD203B41FA5}">
                      <a16:colId xmlns:a16="http://schemas.microsoft.com/office/drawing/2014/main" val="2550132786"/>
                    </a:ext>
                  </a:extLst>
                </a:gridCol>
              </a:tblGrid>
              <a:tr h="485381">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Tier</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Free</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Shared</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Basic</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Standard</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Premium</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Premium V2</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Isolated</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extLst>
                  <a:ext uri="{0D108BD9-81ED-4DB2-BD59-A6C34878D82A}">
                    <a16:rowId xmlns:a16="http://schemas.microsoft.com/office/drawing/2014/main" val="1375511019"/>
                  </a:ext>
                </a:extLst>
              </a:tr>
              <a:tr h="409272">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Websites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10</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100</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Unlimited</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Unlimited</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Unlimited</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Unlimited</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Unlimited</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extLst>
                  <a:ext uri="{0D108BD9-81ED-4DB2-BD59-A6C34878D82A}">
                    <a16:rowId xmlns:a16="http://schemas.microsoft.com/office/drawing/2014/main" val="807937072"/>
                  </a:ext>
                </a:extLst>
              </a:tr>
              <a:tr h="409272">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Storage</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1 GB</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1 GB</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10 GB</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50 GB</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250 GB</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250 GB</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1 TB</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extLst>
                  <a:ext uri="{0D108BD9-81ED-4DB2-BD59-A6C34878D82A}">
                    <a16:rowId xmlns:a16="http://schemas.microsoft.com/office/drawing/2014/main" val="1933923218"/>
                  </a:ext>
                </a:extLst>
              </a:tr>
              <a:tr h="586296">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Compute instance</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Shared</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Shared</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Dedicated</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Dedicated</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Dedicated</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Dedicated</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Dedicated</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extLst>
                  <a:ext uri="{0D108BD9-81ED-4DB2-BD59-A6C34878D82A}">
                    <a16:rowId xmlns:a16="http://schemas.microsoft.com/office/drawing/2014/main" val="1691971071"/>
                  </a:ext>
                </a:extLst>
              </a:tr>
              <a:tr h="586296">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Custom domains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No</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extLst>
                  <a:ext uri="{0D108BD9-81ED-4DB2-BD59-A6C34878D82A}">
                    <a16:rowId xmlns:a16="http://schemas.microsoft.com/office/drawing/2014/main" val="1638290057"/>
                  </a:ext>
                </a:extLst>
              </a:tr>
              <a:tr h="838239">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SSL for custom domains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No</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No</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extLst>
                  <a:ext uri="{0D108BD9-81ED-4DB2-BD59-A6C34878D82A}">
                    <a16:rowId xmlns:a16="http://schemas.microsoft.com/office/drawing/2014/main" val="3484026701"/>
                  </a:ext>
                </a:extLst>
              </a:tr>
              <a:tr h="838239">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Integrated load balancer</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No</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extLst>
                  <a:ext uri="{0D108BD9-81ED-4DB2-BD59-A6C34878D82A}">
                    <a16:rowId xmlns:a16="http://schemas.microsoft.com/office/drawing/2014/main" val="3340486748"/>
                  </a:ext>
                </a:extLst>
              </a:tr>
              <a:tr h="409272">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AlwaysOn</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No</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No</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extLst>
                  <a:ext uri="{0D108BD9-81ED-4DB2-BD59-A6C34878D82A}">
                    <a16:rowId xmlns:a16="http://schemas.microsoft.com/office/drawing/2014/main" val="538262507"/>
                  </a:ext>
                </a:extLst>
              </a:tr>
              <a:tr h="586296">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Staged publishing</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No</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No</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No</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Yes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extLst>
                  <a:ext uri="{0D108BD9-81ED-4DB2-BD59-A6C34878D82A}">
                    <a16:rowId xmlns:a16="http://schemas.microsoft.com/office/drawing/2014/main" val="1639786116"/>
                  </a:ext>
                </a:extLst>
              </a:tr>
              <a:tr h="409272">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SLA</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None</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None</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99.95%</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99.95%</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99.95%</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99.95%</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algn="ctr">
                        <a:lnSpc>
                          <a:spcPct val="107000"/>
                        </a:lnSpc>
                        <a:spcBef>
                          <a:spcPts val="0"/>
                        </a:spcBef>
                        <a:spcAft>
                          <a:spcPts val="800"/>
                        </a:spcAft>
                      </a:pPr>
                      <a:r>
                        <a:rPr lang="en-GB" sz="1400" dirty="0">
                          <a:effectLst/>
                          <a:latin typeface="Segoe UI" panose="020B0502040204020203" pitchFamily="34" charset="0"/>
                          <a:cs typeface="Segoe UI" panose="020B0502040204020203" pitchFamily="34" charset="0"/>
                        </a:rPr>
                        <a:t>99.95%</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0" marR="0" marT="0" marB="0" anchor="ctr"/>
                </a:tc>
                <a:extLst>
                  <a:ext uri="{0D108BD9-81ED-4DB2-BD59-A6C34878D82A}">
                    <a16:rowId xmlns:a16="http://schemas.microsoft.com/office/drawing/2014/main" val="1593769561"/>
                  </a:ext>
                </a:extLst>
              </a:tr>
            </a:tbl>
          </a:graphicData>
        </a:graphic>
      </p:graphicFrame>
    </p:spTree>
    <p:extLst>
      <p:ext uri="{BB962C8B-B14F-4D97-AF65-F5344CB8AC3E}">
        <p14:creationId xmlns:p14="http://schemas.microsoft.com/office/powerpoint/2010/main" val="3766100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Configuring and scaling web apps</a:t>
            </a:r>
          </a:p>
        </p:txBody>
      </p:sp>
      <p:sp>
        <p:nvSpPr>
          <p:cNvPr id="4" name="Content Placeholder 2"/>
          <p:cNvSpPr>
            <a:spLocks noGrp="1"/>
          </p:cNvSpPr>
          <p:nvPr/>
        </p:nvSpPr>
        <p:spPr bwMode="auto">
          <a:xfrm>
            <a:off x="1828802" y="1021215"/>
            <a:ext cx="8667749"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000" dirty="0">
                <a:solidFill>
                  <a:srgbClr val="000000"/>
                </a:solidFill>
              </a:rPr>
              <a:t>General (frameworks, managed pipeline, platform, web sockets, Always On)</a:t>
            </a:r>
          </a:p>
          <a:p>
            <a:r>
              <a:rPr lang="en-US" sz="2000" dirty="0">
                <a:solidFill>
                  <a:srgbClr val="000000"/>
                </a:solidFill>
              </a:rPr>
              <a:t>Auto swap</a:t>
            </a:r>
          </a:p>
          <a:p>
            <a:r>
              <a:rPr lang="en-US" sz="2000" dirty="0">
                <a:solidFill>
                  <a:srgbClr val="000000"/>
                </a:solidFill>
              </a:rPr>
              <a:t>Debugging (VS 2012 and newer)</a:t>
            </a:r>
          </a:p>
          <a:p>
            <a:r>
              <a:rPr lang="en-US" sz="2000" dirty="0">
                <a:solidFill>
                  <a:srgbClr val="000000"/>
                </a:solidFill>
              </a:rPr>
              <a:t>App settings </a:t>
            </a:r>
          </a:p>
          <a:p>
            <a:r>
              <a:rPr lang="en-US" sz="2000" dirty="0">
                <a:solidFill>
                  <a:srgbClr val="000000"/>
                </a:solidFill>
              </a:rPr>
              <a:t>Connection strings</a:t>
            </a:r>
          </a:p>
          <a:p>
            <a:r>
              <a:rPr lang="en-US" sz="2000" dirty="0">
                <a:solidFill>
                  <a:srgbClr val="000000"/>
                </a:solidFill>
              </a:rPr>
              <a:t>Default documents</a:t>
            </a:r>
          </a:p>
          <a:p>
            <a:r>
              <a:rPr lang="en-US" sz="2000" dirty="0">
                <a:solidFill>
                  <a:srgbClr val="000000"/>
                </a:solidFill>
              </a:rPr>
              <a:t>Handler mappings</a:t>
            </a:r>
          </a:p>
          <a:p>
            <a:r>
              <a:rPr lang="en-US" sz="2000" dirty="0">
                <a:solidFill>
                  <a:srgbClr val="000000"/>
                </a:solidFill>
              </a:rPr>
              <a:t>Virtual applications and directories</a:t>
            </a:r>
          </a:p>
          <a:p>
            <a:r>
              <a:rPr lang="en-US" sz="2000" dirty="0">
                <a:solidFill>
                  <a:srgbClr val="000000"/>
                </a:solidFill>
              </a:rPr>
              <a:t>WebJobs</a:t>
            </a:r>
          </a:p>
          <a:p>
            <a:r>
              <a:rPr lang="en-US" sz="2000" dirty="0">
                <a:solidFill>
                  <a:srgbClr val="000000"/>
                </a:solidFill>
              </a:rPr>
              <a:t>Scaling up: increasing a pricing tier</a:t>
            </a:r>
          </a:p>
          <a:p>
            <a:r>
              <a:rPr lang="en-US" sz="2000" dirty="0">
                <a:solidFill>
                  <a:srgbClr val="000000"/>
                </a:solidFill>
              </a:rPr>
              <a:t>Scaling out:</a:t>
            </a:r>
          </a:p>
          <a:p>
            <a:pPr lvl="1"/>
            <a:r>
              <a:rPr lang="en-US" sz="1800" dirty="0">
                <a:solidFill>
                  <a:srgbClr val="000000"/>
                </a:solidFill>
              </a:rPr>
              <a:t>Free and Shared. Not supported (but you can scale them up)</a:t>
            </a:r>
          </a:p>
          <a:p>
            <a:pPr lvl="1"/>
            <a:r>
              <a:rPr lang="en-US" sz="1800" dirty="0">
                <a:solidFill>
                  <a:srgbClr val="000000"/>
                </a:solidFill>
              </a:rPr>
              <a:t>Basic. Manual (instance size, instance count)</a:t>
            </a:r>
          </a:p>
          <a:p>
            <a:pPr lvl="1"/>
            <a:r>
              <a:rPr lang="en-US" sz="1800" dirty="0">
                <a:solidFill>
                  <a:srgbClr val="000000"/>
                </a:solidFill>
              </a:rPr>
              <a:t>Standard and Premium. Automatic (instance size, instance count, and autoscaling)</a:t>
            </a:r>
          </a:p>
        </p:txBody>
      </p:sp>
    </p:spTree>
    <p:extLst>
      <p:ext uri="{BB962C8B-B14F-4D97-AF65-F5344CB8AC3E}">
        <p14:creationId xmlns:p14="http://schemas.microsoft.com/office/powerpoint/2010/main" val="1320278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WebJobs</a:t>
            </a:r>
          </a:p>
        </p:txBody>
      </p:sp>
      <p:sp>
        <p:nvSpPr>
          <p:cNvPr id="4" name="Content Placeholder 2"/>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sz="2400" kern="0" dirty="0">
                <a:solidFill>
                  <a:srgbClr val="000000"/>
                </a:solidFill>
              </a:rPr>
              <a:t>WebJobs are scripts that run:</a:t>
            </a:r>
          </a:p>
          <a:p>
            <a:pPr marL="365760" lvl="1"/>
            <a:r>
              <a:rPr lang="en-US" sz="2000" kern="0" dirty="0">
                <a:solidFill>
                  <a:srgbClr val="000000"/>
                </a:solidFill>
              </a:rPr>
              <a:t>Continuously</a:t>
            </a:r>
          </a:p>
          <a:p>
            <a:pPr marL="365760" lvl="1"/>
            <a:r>
              <a:rPr lang="en-US" sz="2000" kern="0" dirty="0">
                <a:solidFill>
                  <a:srgbClr val="000000"/>
                </a:solidFill>
              </a:rPr>
              <a:t>Triggered</a:t>
            </a:r>
          </a:p>
          <a:p>
            <a:pPr marL="761047" lvl="2"/>
            <a:r>
              <a:rPr lang="en-US" sz="1800" kern="0" dirty="0">
                <a:solidFill>
                  <a:srgbClr val="000000"/>
                </a:solidFill>
              </a:rPr>
              <a:t>Scheduled</a:t>
            </a:r>
          </a:p>
          <a:p>
            <a:pPr marL="761047" lvl="2"/>
            <a:r>
              <a:rPr lang="en-US" sz="1800" kern="0" dirty="0">
                <a:solidFill>
                  <a:srgbClr val="000000"/>
                </a:solidFill>
              </a:rPr>
              <a:t>Manual</a:t>
            </a:r>
          </a:p>
          <a:p>
            <a:pPr lvl="0"/>
            <a:r>
              <a:rPr lang="en-US" sz="2400" kern="0" dirty="0">
                <a:solidFill>
                  <a:srgbClr val="000000"/>
                </a:solidFill>
              </a:rPr>
              <a:t>WebJobs can be:</a:t>
            </a:r>
          </a:p>
          <a:p>
            <a:pPr marL="365760" lvl="1"/>
            <a:r>
              <a:rPr lang="en-US" sz="2000" kern="0" dirty="0">
                <a:solidFill>
                  <a:srgbClr val="000000"/>
                </a:solidFill>
              </a:rPr>
              <a:t>Batch files (.cmd, .bat)</a:t>
            </a:r>
          </a:p>
          <a:p>
            <a:pPr marL="365760" lvl="1"/>
            <a:r>
              <a:rPr lang="en-US" sz="2000" kern="0" dirty="0">
                <a:solidFill>
                  <a:srgbClr val="000000"/>
                </a:solidFill>
              </a:rPr>
              <a:t>PowerShell scripts (.ps1)</a:t>
            </a:r>
          </a:p>
          <a:p>
            <a:pPr marL="365760" lvl="1"/>
            <a:r>
              <a:rPr lang="en-US" sz="2000" kern="0" dirty="0">
                <a:solidFill>
                  <a:srgbClr val="000000"/>
                </a:solidFill>
              </a:rPr>
              <a:t>Bash shell scripts (.sh)</a:t>
            </a:r>
          </a:p>
          <a:p>
            <a:pPr marL="365760" lvl="1"/>
            <a:r>
              <a:rPr lang="en-US" sz="2000" kern="0" dirty="0">
                <a:solidFill>
                  <a:srgbClr val="000000"/>
                </a:solidFill>
              </a:rPr>
              <a:t>PHP scripts (.php)</a:t>
            </a:r>
          </a:p>
          <a:p>
            <a:pPr marL="365760" lvl="1"/>
            <a:r>
              <a:rPr lang="en-US" sz="2000" kern="0" dirty="0">
                <a:solidFill>
                  <a:srgbClr val="000000"/>
                </a:solidFill>
              </a:rPr>
              <a:t>Python scripts (.py)</a:t>
            </a:r>
          </a:p>
          <a:p>
            <a:pPr marL="365760" lvl="1"/>
            <a:r>
              <a:rPr lang="en-US" sz="2000" kern="0" dirty="0">
                <a:solidFill>
                  <a:srgbClr val="000000"/>
                </a:solidFill>
              </a:rPr>
              <a:t>Node.js JavaScripts (.js)</a:t>
            </a:r>
          </a:p>
          <a:p>
            <a:pPr marL="365760" lvl="1"/>
            <a:r>
              <a:rPr lang="en-US" sz="2000" kern="0" dirty="0">
                <a:solidFill>
                  <a:srgbClr val="000000"/>
                </a:solidFill>
              </a:rPr>
              <a:t>JavaScript (.jar)</a:t>
            </a:r>
          </a:p>
        </p:txBody>
      </p:sp>
    </p:spTree>
    <p:extLst>
      <p:ext uri="{BB962C8B-B14F-4D97-AF65-F5344CB8AC3E}">
        <p14:creationId xmlns:p14="http://schemas.microsoft.com/office/powerpoint/2010/main" val="29945490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19A09-B49A-4571-9092-1052FBF2AA13}"/>
              </a:ext>
            </a:extLst>
          </p:cNvPr>
          <p:cNvSpPr>
            <a:spLocks noGrp="1"/>
          </p:cNvSpPr>
          <p:nvPr>
            <p:ph type="title"/>
          </p:nvPr>
        </p:nvSpPr>
        <p:spPr/>
        <p:txBody>
          <a:bodyPr/>
          <a:lstStyle/>
          <a:p>
            <a:r>
              <a:rPr lang="en-US" dirty="0"/>
              <a:t>Design for Scalability and Performance</a:t>
            </a:r>
          </a:p>
        </p:txBody>
      </p:sp>
      <p:sp>
        <p:nvSpPr>
          <p:cNvPr id="3" name="Content Placeholder 2">
            <a:extLst>
              <a:ext uri="{FF2B5EF4-FFF2-40B4-BE49-F238E27FC236}">
                <a16:creationId xmlns:a16="http://schemas.microsoft.com/office/drawing/2014/main" id="{D7A86C12-65CF-445A-A889-2F6D02BC8408}"/>
              </a:ext>
            </a:extLst>
          </p:cNvPr>
          <p:cNvSpPr>
            <a:spLocks noGrp="1"/>
          </p:cNvSpPr>
          <p:nvPr>
            <p:ph idx="1"/>
          </p:nvPr>
        </p:nvSpPr>
        <p:spPr/>
        <p:txBody>
          <a:bodyPr>
            <a:normAutofit/>
          </a:bodyPr>
          <a:lstStyle/>
          <a:p>
            <a:pPr marL="0" indent="0">
              <a:buNone/>
            </a:pPr>
            <a:r>
              <a:rPr lang="en-US" dirty="0"/>
              <a:t>Scale Up – Change pricing tiers: Free, Shared, Basic, Standard, Premium</a:t>
            </a:r>
          </a:p>
          <a:p>
            <a:pPr marL="0" indent="0">
              <a:buNone/>
            </a:pPr>
            <a:r>
              <a:rPr lang="en-US" dirty="0"/>
              <a:t>Scale Out – Change instance count: manually, auto</a:t>
            </a:r>
          </a:p>
          <a:p>
            <a:pPr marL="0" indent="0">
              <a:buNone/>
            </a:pPr>
            <a:endParaRPr lang="en-US" dirty="0"/>
          </a:p>
          <a:p>
            <a:pPr marL="0" indent="0">
              <a:buNone/>
            </a:pPr>
            <a:r>
              <a:rPr lang="en-US" dirty="0"/>
              <a:t>Scaling condition rules: Scheduled or Metric</a:t>
            </a:r>
          </a:p>
          <a:p>
            <a:pPr marL="0" indent="0">
              <a:buNone/>
            </a:pPr>
            <a:endParaRPr lang="en-US" dirty="0"/>
          </a:p>
          <a:p>
            <a:pPr marL="0" indent="0">
              <a:buNone/>
            </a:pPr>
            <a:endParaRPr lang="en-US" dirty="0"/>
          </a:p>
          <a:p>
            <a:pPr marL="0" indent="0">
              <a:buNone/>
            </a:pPr>
            <a:r>
              <a:rPr lang="en-US" dirty="0"/>
              <a:t>Can have multiple condition rules</a:t>
            </a:r>
          </a:p>
          <a:p>
            <a:pPr marL="0" indent="0">
              <a:buNone/>
            </a:pPr>
            <a:r>
              <a:rPr lang="en-US" dirty="0"/>
              <a:t>Can notify via email or </a:t>
            </a:r>
            <a:r>
              <a:rPr lang="en-US" dirty="0" err="1"/>
              <a:t>webhook</a:t>
            </a:r>
            <a:r>
              <a:rPr lang="en-US" dirty="0"/>
              <a:t> when </a:t>
            </a:r>
            <a:r>
              <a:rPr lang="en-US" dirty="0" err="1"/>
              <a:t>autoscale</a:t>
            </a:r>
            <a:r>
              <a:rPr lang="en-US" dirty="0"/>
              <a:t> events occur</a:t>
            </a:r>
          </a:p>
        </p:txBody>
      </p:sp>
      <p:pic>
        <p:nvPicPr>
          <p:cNvPr id="4" name="Picture 3">
            <a:extLst>
              <a:ext uri="{FF2B5EF4-FFF2-40B4-BE49-F238E27FC236}">
                <a16:creationId xmlns:a16="http://schemas.microsoft.com/office/drawing/2014/main" id="{BD7FF7A9-FAB5-4DE6-B4F1-96255B4DEBD8}"/>
              </a:ext>
            </a:extLst>
          </p:cNvPr>
          <p:cNvPicPr>
            <a:picLocks noChangeAspect="1"/>
          </p:cNvPicPr>
          <p:nvPr/>
        </p:nvPicPr>
        <p:blipFill>
          <a:blip r:embed="rId3"/>
          <a:stretch>
            <a:fillRect/>
          </a:stretch>
        </p:blipFill>
        <p:spPr>
          <a:xfrm>
            <a:off x="7493544" y="2913829"/>
            <a:ext cx="4210776" cy="2442472"/>
          </a:xfrm>
          <a:prstGeom prst="rect">
            <a:avLst/>
          </a:prstGeom>
        </p:spPr>
      </p:pic>
    </p:spTree>
    <p:extLst>
      <p:ext uri="{BB962C8B-B14F-4D97-AF65-F5344CB8AC3E}">
        <p14:creationId xmlns:p14="http://schemas.microsoft.com/office/powerpoint/2010/main" val="22169424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FD71A-E130-480D-B8D7-B478034F9F05}"/>
              </a:ext>
            </a:extLst>
          </p:cNvPr>
          <p:cNvSpPr>
            <a:spLocks noGrp="1"/>
          </p:cNvSpPr>
          <p:nvPr>
            <p:ph type="title"/>
          </p:nvPr>
        </p:nvSpPr>
        <p:spPr/>
        <p:txBody>
          <a:bodyPr>
            <a:normAutofit/>
          </a:bodyPr>
          <a:lstStyle/>
          <a:p>
            <a:r>
              <a:rPr lang="en-US" dirty="0"/>
              <a:t>Deploy Azure Web Apps to Multiple Regions</a:t>
            </a:r>
          </a:p>
        </p:txBody>
      </p:sp>
      <p:sp>
        <p:nvSpPr>
          <p:cNvPr id="3" name="Content Placeholder 2">
            <a:extLst>
              <a:ext uri="{FF2B5EF4-FFF2-40B4-BE49-F238E27FC236}">
                <a16:creationId xmlns:a16="http://schemas.microsoft.com/office/drawing/2014/main" id="{F3D0F589-4BF4-4BF1-8CB1-F3E415D5EEC0}"/>
              </a:ext>
            </a:extLst>
          </p:cNvPr>
          <p:cNvSpPr>
            <a:spLocks noGrp="1"/>
          </p:cNvSpPr>
          <p:nvPr>
            <p:ph idx="1"/>
          </p:nvPr>
        </p:nvSpPr>
        <p:spPr/>
        <p:txBody>
          <a:bodyPr/>
          <a:lstStyle/>
          <a:p>
            <a:pPr marL="0" indent="0">
              <a:buNone/>
            </a:pPr>
            <a:r>
              <a:rPr lang="en-US" dirty="0"/>
              <a:t>Traffic Manager for routing traffic between regions</a:t>
            </a:r>
          </a:p>
          <a:p>
            <a:pPr marL="0" indent="0">
              <a:buNone/>
            </a:pPr>
            <a:r>
              <a:rPr lang="en-US" dirty="0"/>
              <a:t>    Performance – for directing user to closest region</a:t>
            </a:r>
            <a:br>
              <a:rPr lang="en-US" dirty="0"/>
            </a:br>
            <a:r>
              <a:rPr lang="en-US" dirty="0"/>
              <a:t>    Failover – for secondary site</a:t>
            </a:r>
            <a:br>
              <a:rPr lang="en-US" dirty="0"/>
            </a:br>
            <a:r>
              <a:rPr lang="en-US" dirty="0"/>
              <a:t>    Round Robin – for balancing traffic</a:t>
            </a:r>
          </a:p>
          <a:p>
            <a:pPr marL="0" indent="0">
              <a:buNone/>
            </a:pPr>
            <a:r>
              <a:rPr lang="en-US" dirty="0"/>
              <a:t>CDN</a:t>
            </a:r>
          </a:p>
          <a:p>
            <a:pPr marL="0" indent="0">
              <a:buNone/>
            </a:pPr>
            <a:r>
              <a:rPr lang="en-US" dirty="0"/>
              <a:t>    Places static content close</a:t>
            </a:r>
            <a:br>
              <a:rPr lang="en-US" dirty="0"/>
            </a:br>
            <a:r>
              <a:rPr lang="en-US" dirty="0"/>
              <a:t>    to user (images, media, </a:t>
            </a:r>
            <a:r>
              <a:rPr lang="en-US" dirty="0" err="1"/>
              <a:t>etc</a:t>
            </a:r>
            <a:r>
              <a:rPr lang="en-US" dirty="0"/>
              <a:t>)</a:t>
            </a:r>
          </a:p>
        </p:txBody>
      </p:sp>
      <p:pic>
        <p:nvPicPr>
          <p:cNvPr id="4" name="Picture 3">
            <a:extLst>
              <a:ext uri="{FF2B5EF4-FFF2-40B4-BE49-F238E27FC236}">
                <a16:creationId xmlns:a16="http://schemas.microsoft.com/office/drawing/2014/main" id="{CFD1AA3F-6454-4893-9AD4-D4DEC15757E6}"/>
              </a:ext>
            </a:extLst>
          </p:cNvPr>
          <p:cNvPicPr>
            <a:picLocks noChangeAspect="1"/>
          </p:cNvPicPr>
          <p:nvPr/>
        </p:nvPicPr>
        <p:blipFill>
          <a:blip r:embed="rId3"/>
          <a:stretch>
            <a:fillRect/>
          </a:stretch>
        </p:blipFill>
        <p:spPr>
          <a:xfrm>
            <a:off x="5364887" y="3467295"/>
            <a:ext cx="6514286" cy="3123809"/>
          </a:xfrm>
          <a:prstGeom prst="rect">
            <a:avLst/>
          </a:prstGeom>
        </p:spPr>
      </p:pic>
    </p:spTree>
    <p:extLst>
      <p:ext uri="{BB962C8B-B14F-4D97-AF65-F5344CB8AC3E}">
        <p14:creationId xmlns:p14="http://schemas.microsoft.com/office/powerpoint/2010/main" val="233106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7B6AF6-64C0-4374-845D-329649662A59}"/>
              </a:ext>
            </a:extLst>
          </p:cNvPr>
          <p:cNvSpPr>
            <a:spLocks noGrp="1"/>
          </p:cNvSpPr>
          <p:nvPr>
            <p:ph type="title"/>
          </p:nvPr>
        </p:nvSpPr>
        <p:spPr/>
        <p:txBody>
          <a:bodyPr/>
          <a:lstStyle/>
          <a:p>
            <a:r>
              <a:rPr lang="en-US" dirty="0"/>
              <a:t>Cloud Computing</a:t>
            </a:r>
          </a:p>
        </p:txBody>
      </p:sp>
    </p:spTree>
    <p:extLst>
      <p:ext uri="{BB962C8B-B14F-4D97-AF65-F5344CB8AC3E}">
        <p14:creationId xmlns:p14="http://schemas.microsoft.com/office/powerpoint/2010/main" val="29131646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Kudu</a:t>
            </a:r>
          </a:p>
        </p:txBody>
      </p:sp>
      <p:sp>
        <p:nvSpPr>
          <p:cNvPr id="4" name="Content Placeholder 2"/>
          <p:cNvSpPr txBox="1">
            <a:spLocks/>
          </p:cNvSpPr>
          <p:nvPr/>
        </p:nvSpPr>
        <p:spPr>
          <a:xfrm>
            <a:off x="1738010" y="1021215"/>
            <a:ext cx="8754893"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Kudu:</a:t>
            </a:r>
          </a:p>
          <a:p>
            <a:pPr marL="365760" lvl="1"/>
            <a:r>
              <a:rPr lang="en-US" kern="0" dirty="0">
                <a:solidFill>
                  <a:srgbClr val="000000"/>
                </a:solidFill>
              </a:rPr>
              <a:t>Provides Git support for web apps</a:t>
            </a:r>
          </a:p>
          <a:p>
            <a:pPr marL="365760" lvl="1"/>
            <a:r>
              <a:rPr lang="en-US" kern="0" dirty="0">
                <a:solidFill>
                  <a:srgbClr val="000000"/>
                </a:solidFill>
              </a:rPr>
              <a:t>Runs WebJobs</a:t>
            </a:r>
          </a:p>
          <a:p>
            <a:pPr marL="365760" lvl="1"/>
            <a:r>
              <a:rPr lang="en-US" kern="0" dirty="0">
                <a:solidFill>
                  <a:srgbClr val="000000"/>
                </a:solidFill>
              </a:rPr>
              <a:t>Implements a diagnostic and troubleshooting user interface</a:t>
            </a:r>
          </a:p>
          <a:p>
            <a:pPr lvl="0"/>
            <a:r>
              <a:rPr lang="en-US" kern="0" dirty="0">
                <a:solidFill>
                  <a:srgbClr val="000000"/>
                </a:solidFill>
              </a:rPr>
              <a:t>To access the Kudu user interface for a web app, enter https://mysite.scm.azurewebsites.net</a:t>
            </a:r>
          </a:p>
          <a:p>
            <a:pPr lvl="0"/>
            <a:r>
              <a:rPr lang="en-US" kern="0" dirty="0">
                <a:solidFill>
                  <a:srgbClr val="000000"/>
                </a:solidFill>
              </a:rPr>
              <a:t>In the Kudu user interface, you can:</a:t>
            </a:r>
          </a:p>
          <a:p>
            <a:pPr marL="365760" lvl="1"/>
            <a:r>
              <a:rPr lang="en-US" kern="0" dirty="0">
                <a:solidFill>
                  <a:srgbClr val="000000"/>
                </a:solidFill>
              </a:rPr>
              <a:t>Run commands</a:t>
            </a:r>
          </a:p>
          <a:p>
            <a:pPr marL="365760" lvl="1"/>
            <a:r>
              <a:rPr lang="en-US" kern="0" dirty="0">
                <a:solidFill>
                  <a:srgbClr val="000000"/>
                </a:solidFill>
              </a:rPr>
              <a:t>View processes</a:t>
            </a:r>
          </a:p>
          <a:p>
            <a:pPr marL="365760" lvl="1"/>
            <a:r>
              <a:rPr lang="en-US" kern="0" dirty="0">
                <a:solidFill>
                  <a:srgbClr val="000000"/>
                </a:solidFill>
              </a:rPr>
              <a:t>Access log files</a:t>
            </a:r>
          </a:p>
          <a:p>
            <a:pPr marL="365760" lvl="1"/>
            <a:r>
              <a:rPr lang="en-US" kern="0" dirty="0">
                <a:solidFill>
                  <a:srgbClr val="000000"/>
                </a:solidFill>
              </a:rPr>
              <a:t>Add extensions</a:t>
            </a:r>
          </a:p>
          <a:p>
            <a:pPr lvl="1"/>
            <a:endParaRPr lang="en-US" kern="0" dirty="0">
              <a:solidFill>
                <a:srgbClr val="000000"/>
              </a:solidFill>
            </a:endParaRPr>
          </a:p>
        </p:txBody>
      </p:sp>
    </p:spTree>
    <p:extLst>
      <p:ext uri="{BB962C8B-B14F-4D97-AF65-F5344CB8AC3E}">
        <p14:creationId xmlns:p14="http://schemas.microsoft.com/office/powerpoint/2010/main" val="31209992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58B209-4E6F-412E-BA33-6903529DB20C}"/>
              </a:ext>
            </a:extLst>
          </p:cNvPr>
          <p:cNvSpPr>
            <a:spLocks noGrp="1"/>
          </p:cNvSpPr>
          <p:nvPr>
            <p:ph type="ctrTitle" sz="quarter"/>
          </p:nvPr>
        </p:nvSpPr>
        <p:spPr/>
        <p:txBody>
          <a:bodyPr/>
          <a:lstStyle/>
          <a:p>
            <a:r>
              <a:rPr lang="en-IN" dirty="0"/>
              <a:t>Creating and configuring a web app</a:t>
            </a:r>
            <a:endParaRPr lang="en-US" dirty="0"/>
          </a:p>
        </p:txBody>
      </p:sp>
      <p:sp>
        <p:nvSpPr>
          <p:cNvPr id="4" name="Subtitle 3">
            <a:extLst>
              <a:ext uri="{FF2B5EF4-FFF2-40B4-BE49-F238E27FC236}">
                <a16:creationId xmlns:a16="http://schemas.microsoft.com/office/drawing/2014/main" id="{7D07E0F1-6D44-4173-AA7B-25558381481B}"/>
              </a:ext>
            </a:extLst>
          </p:cNvPr>
          <p:cNvSpPr>
            <a:spLocks noGrp="1"/>
          </p:cNvSpPr>
          <p:nvPr>
            <p:ph type="subTitle" sz="quarter" idx="1"/>
          </p:nvPr>
        </p:nvSpPr>
        <p:spPr/>
        <p:txBody>
          <a:bodyPr/>
          <a:lstStyle/>
          <a:p>
            <a:r>
              <a:rPr lang="en-US" dirty="0"/>
              <a:t>Create a new web app in Azure by using the Azure portal</a:t>
            </a:r>
          </a:p>
          <a:p>
            <a:r>
              <a:rPr lang="en-US" dirty="0"/>
              <a:t>Browse the new web app</a:t>
            </a:r>
          </a:p>
          <a:p>
            <a:r>
              <a:rPr lang="en-US" dirty="0"/>
              <a:t>View scaling and configuration options in the  Azure portal</a:t>
            </a:r>
          </a:p>
          <a:p>
            <a:endParaRPr lang="en-US" dirty="0"/>
          </a:p>
        </p:txBody>
      </p:sp>
      <p:sp>
        <p:nvSpPr>
          <p:cNvPr id="5" name="Text Placeholder 4">
            <a:extLst>
              <a:ext uri="{FF2B5EF4-FFF2-40B4-BE49-F238E27FC236}">
                <a16:creationId xmlns:a16="http://schemas.microsoft.com/office/drawing/2014/main" id="{652FC8F6-9C61-42CD-90A4-1EBDD2FB7210}"/>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80B11388-CFF3-4CFC-99E3-D2D9B375268C}"/>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8454804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Deploying and monitoring web apps</a:t>
            </a:r>
          </a:p>
        </p:txBody>
      </p:sp>
      <p:sp>
        <p:nvSpPr>
          <p:cNvPr id="3" name="Text Placeholder 2"/>
          <p:cNvSpPr>
            <a:spLocks noGrp="1"/>
          </p:cNvSpPr>
          <p:nvPr>
            <p:ph type="body" idx="1"/>
          </p:nvPr>
        </p:nvSpPr>
        <p:spPr/>
        <p:txBody>
          <a:bodyPr/>
          <a:lstStyle/>
          <a:p>
            <a:r>
              <a:rPr lang="en-IN" dirty="0"/>
              <a:t>Options for creating and publishing web app content
Publishing a web app from Visual Studio
Performing staged deployments
Monitoring web apps</a:t>
            </a:r>
          </a:p>
        </p:txBody>
      </p:sp>
    </p:spTree>
    <p:extLst>
      <p:ext uri="{BB962C8B-B14F-4D97-AF65-F5344CB8AC3E}">
        <p14:creationId xmlns:p14="http://schemas.microsoft.com/office/powerpoint/2010/main" val="38172207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4375" y="-2"/>
            <a:ext cx="8455025" cy="740664"/>
          </a:xfrm>
        </p:spPr>
        <p:txBody>
          <a:bodyPr/>
          <a:lstStyle/>
          <a:p>
            <a:r>
              <a:rPr lang="en-IN" dirty="0"/>
              <a:t>Options for creating and publishing web app content</a:t>
            </a:r>
          </a:p>
        </p:txBody>
      </p:sp>
      <p:sp>
        <p:nvSpPr>
          <p:cNvPr id="4" name="Content Placeholder 2"/>
          <p:cNvSpPr>
            <a:spLocks noGrp="1"/>
          </p:cNvSpPr>
          <p:nvPr/>
        </p:nvSpPr>
        <p:spPr bwMode="auto">
          <a:xfrm>
            <a:off x="1982788" y="1021215"/>
            <a:ext cx="829610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GB" dirty="0">
                <a:solidFill>
                  <a:srgbClr val="000000"/>
                </a:solidFill>
              </a:rPr>
              <a:t>To create and publish a web app, you can use: </a:t>
            </a:r>
          </a:p>
          <a:p>
            <a:pPr lvl="1"/>
            <a:r>
              <a:rPr lang="en-GB" dirty="0">
                <a:solidFill>
                  <a:srgbClr val="000000"/>
                </a:solidFill>
              </a:rPr>
              <a:t>Microsoft Visual Studio</a:t>
            </a:r>
          </a:p>
          <a:p>
            <a:pPr lvl="1"/>
            <a:r>
              <a:rPr lang="en-GB" dirty="0">
                <a:solidFill>
                  <a:srgbClr val="000000"/>
                </a:solidFill>
              </a:rPr>
              <a:t>Visual Studio Team Services</a:t>
            </a:r>
          </a:p>
          <a:p>
            <a:pPr lvl="1"/>
            <a:r>
              <a:rPr lang="en-GB" dirty="0">
                <a:solidFill>
                  <a:srgbClr val="000000"/>
                </a:solidFill>
              </a:rPr>
              <a:t>Microsoft WebMatrix</a:t>
            </a:r>
          </a:p>
          <a:p>
            <a:pPr lvl="1"/>
            <a:r>
              <a:rPr lang="en-GB" dirty="0">
                <a:solidFill>
                  <a:srgbClr val="000000"/>
                </a:solidFill>
              </a:rPr>
              <a:t>Azure Marketplace</a:t>
            </a:r>
          </a:p>
          <a:p>
            <a:pPr marL="0" indent="0">
              <a:buNone/>
            </a:pPr>
            <a:r>
              <a:rPr lang="en-US" dirty="0">
                <a:solidFill>
                  <a:srgbClr val="000000"/>
                </a:solidFill>
              </a:rPr>
              <a:t>To deploy a web app, you can use:</a:t>
            </a:r>
          </a:p>
          <a:p>
            <a:pPr lvl="1"/>
            <a:r>
              <a:rPr lang="en-US" dirty="0">
                <a:solidFill>
                  <a:srgbClr val="000000"/>
                </a:solidFill>
              </a:rPr>
              <a:t>Web Deploy</a:t>
            </a:r>
          </a:p>
          <a:p>
            <a:pPr lvl="2"/>
            <a:r>
              <a:rPr lang="en-US" dirty="0">
                <a:solidFill>
                  <a:srgbClr val="000000"/>
                </a:solidFill>
              </a:rPr>
              <a:t>Visual Studio</a:t>
            </a:r>
          </a:p>
          <a:p>
            <a:pPr lvl="2"/>
            <a:r>
              <a:rPr lang="en-US" dirty="0">
                <a:solidFill>
                  <a:srgbClr val="000000"/>
                </a:solidFill>
              </a:rPr>
              <a:t>MSDeploy.exe</a:t>
            </a:r>
          </a:p>
          <a:p>
            <a:pPr lvl="2"/>
            <a:r>
              <a:rPr lang="en-US" dirty="0">
                <a:solidFill>
                  <a:srgbClr val="000000"/>
                </a:solidFill>
              </a:rPr>
              <a:t>WebMatrix</a:t>
            </a:r>
          </a:p>
          <a:p>
            <a:pPr lvl="2"/>
            <a:r>
              <a:rPr lang="en-US" dirty="0">
                <a:solidFill>
                  <a:srgbClr val="000000"/>
                </a:solidFill>
              </a:rPr>
              <a:t>New-AzureRmResourceGroupDeployment</a:t>
            </a:r>
          </a:p>
          <a:p>
            <a:pPr lvl="1"/>
            <a:r>
              <a:rPr lang="en-US" dirty="0">
                <a:solidFill>
                  <a:srgbClr val="000000"/>
                </a:solidFill>
              </a:rPr>
              <a:t>FTP</a:t>
            </a:r>
          </a:p>
          <a:p>
            <a:pPr lvl="2"/>
            <a:r>
              <a:rPr lang="en-US" dirty="0">
                <a:solidFill>
                  <a:srgbClr val="000000"/>
                </a:solidFill>
              </a:rPr>
              <a:t>No support for advanced features</a:t>
            </a:r>
          </a:p>
        </p:txBody>
      </p:sp>
      <p:grpSp>
        <p:nvGrpSpPr>
          <p:cNvPr id="5" name="Group 4" descr="The image depicts a computer, shown at the bottom, with a vertical arrow pointing up labeled with a sequence of zeros and ones, representing data transfer. The arrow points to an Internet Explorer page with a circular arrow within it, representing an Azure web app."/>
          <p:cNvGrpSpPr/>
          <p:nvPr/>
        </p:nvGrpSpPr>
        <p:grpSpPr>
          <a:xfrm>
            <a:off x="6915849" y="1364537"/>
            <a:ext cx="3604287" cy="5096300"/>
            <a:chOff x="5297255" y="1364537"/>
            <a:chExt cx="3604287" cy="5096300"/>
          </a:xfrm>
        </p:grpSpPr>
        <p:grpSp>
          <p:nvGrpSpPr>
            <p:cNvPr id="6" name="Group 5"/>
            <p:cNvGrpSpPr>
              <a:grpSpLocks noChangeAspect="1"/>
            </p:cNvGrpSpPr>
            <p:nvPr/>
          </p:nvGrpSpPr>
          <p:grpSpPr bwMode="auto">
            <a:xfrm>
              <a:off x="5297255" y="1364537"/>
              <a:ext cx="3604287" cy="2046218"/>
              <a:chOff x="6696" y="1932"/>
              <a:chExt cx="539" cy="306"/>
            </a:xfrm>
          </p:grpSpPr>
          <p:sp>
            <p:nvSpPr>
              <p:cNvPr id="65" name="AutoShape 3"/>
              <p:cNvSpPr>
                <a:spLocks noChangeAspect="1" noChangeArrowheads="1" noTextEdit="1"/>
              </p:cNvSpPr>
              <p:nvPr/>
            </p:nvSpPr>
            <p:spPr bwMode="auto">
              <a:xfrm>
                <a:off x="6696" y="1934"/>
                <a:ext cx="539"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66" name="Freeform 65"/>
              <p:cNvSpPr>
                <a:spLocks/>
              </p:cNvSpPr>
              <p:nvPr/>
            </p:nvSpPr>
            <p:spPr bwMode="auto">
              <a:xfrm>
                <a:off x="6699" y="1932"/>
                <a:ext cx="536" cy="304"/>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grpSp>
        <p:grpSp>
          <p:nvGrpSpPr>
            <p:cNvPr id="7" name="Group 6"/>
            <p:cNvGrpSpPr>
              <a:grpSpLocks noChangeAspect="1"/>
            </p:cNvGrpSpPr>
            <p:nvPr/>
          </p:nvGrpSpPr>
          <p:grpSpPr>
            <a:xfrm>
              <a:off x="6258762" y="2449824"/>
              <a:ext cx="1519884" cy="1185636"/>
              <a:chOff x="1507436" y="1799127"/>
              <a:chExt cx="3681068" cy="2752580"/>
            </a:xfrm>
          </p:grpSpPr>
          <p:sp>
            <p:nvSpPr>
              <p:cNvPr id="58" name="Rectangle 57"/>
              <p:cNvSpPr/>
              <p:nvPr/>
            </p:nvSpPr>
            <p:spPr bwMode="auto">
              <a:xfrm>
                <a:off x="1507436" y="1808507"/>
                <a:ext cx="3657600" cy="2743200"/>
              </a:xfrm>
              <a:prstGeom prst="rect">
                <a:avLst/>
              </a:prstGeom>
              <a:solidFill>
                <a:schemeClr val="bg1"/>
              </a:solid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59" name="Rectangle 58"/>
              <p:cNvSpPr/>
              <p:nvPr/>
            </p:nvSpPr>
            <p:spPr bwMode="auto">
              <a:xfrm>
                <a:off x="1507436" y="1799127"/>
                <a:ext cx="3681068" cy="4572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60" name="Rectangle 59"/>
              <p:cNvSpPr/>
              <p:nvPr/>
            </p:nvSpPr>
            <p:spPr bwMode="auto">
              <a:xfrm>
                <a:off x="4022473" y="1999656"/>
                <a:ext cx="182880" cy="1371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61" name="Isosceles Triangle 60"/>
              <p:cNvSpPr/>
              <p:nvPr/>
            </p:nvSpPr>
            <p:spPr bwMode="auto">
              <a:xfrm>
                <a:off x="3963592" y="1875760"/>
                <a:ext cx="300643" cy="151967"/>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62" name="Rectangle 61"/>
              <p:cNvSpPr/>
              <p:nvPr/>
            </p:nvSpPr>
            <p:spPr bwMode="auto">
              <a:xfrm>
                <a:off x="4079873" y="2034112"/>
                <a:ext cx="45719" cy="10270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63" name="Freeform 62"/>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64" name="5-Point Star 63"/>
              <p:cNvSpPr/>
              <p:nvPr/>
            </p:nvSpPr>
            <p:spPr bwMode="auto">
              <a:xfrm>
                <a:off x="4384515" y="1879724"/>
                <a:ext cx="304800" cy="268792"/>
              </a:xfrm>
              <a:prstGeom prst="star5">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grpSp>
          <p:nvGrpSpPr>
            <p:cNvPr id="8" name="Group 7"/>
            <p:cNvGrpSpPr>
              <a:grpSpLocks noChangeAspect="1"/>
            </p:cNvGrpSpPr>
            <p:nvPr/>
          </p:nvGrpSpPr>
          <p:grpSpPr bwMode="auto">
            <a:xfrm>
              <a:off x="6000139" y="5220014"/>
              <a:ext cx="2154481" cy="1240823"/>
              <a:chOff x="102" y="1145"/>
              <a:chExt cx="3049" cy="1756"/>
            </a:xfrm>
          </p:grpSpPr>
          <p:sp>
            <p:nvSpPr>
              <p:cNvPr id="28" name="AutoShape 3"/>
              <p:cNvSpPr>
                <a:spLocks noChangeAspect="1" noChangeArrowheads="1" noTextEdit="1"/>
              </p:cNvSpPr>
              <p:nvPr/>
            </p:nvSpPr>
            <p:spPr bwMode="auto">
              <a:xfrm>
                <a:off x="102" y="1147"/>
                <a:ext cx="3047" cy="1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29" name="Rectangle 28"/>
              <p:cNvSpPr>
                <a:spLocks noChangeArrowheads="1"/>
              </p:cNvSpPr>
              <p:nvPr/>
            </p:nvSpPr>
            <p:spPr bwMode="auto">
              <a:xfrm>
                <a:off x="468" y="1145"/>
                <a:ext cx="2361" cy="16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30" name="Oval 29"/>
              <p:cNvSpPr>
                <a:spLocks noChangeArrowheads="1"/>
              </p:cNvSpPr>
              <p:nvPr/>
            </p:nvSpPr>
            <p:spPr bwMode="auto">
              <a:xfrm>
                <a:off x="1628" y="1181"/>
                <a:ext cx="42" cy="4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31" name="Rectangle 30"/>
              <p:cNvSpPr>
                <a:spLocks noChangeArrowheads="1"/>
              </p:cNvSpPr>
              <p:nvPr/>
            </p:nvSpPr>
            <p:spPr bwMode="auto">
              <a:xfrm>
                <a:off x="548" y="1271"/>
                <a:ext cx="2201" cy="140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32" name="Freeform 31"/>
              <p:cNvSpPr>
                <a:spLocks/>
              </p:cNvSpPr>
              <p:nvPr/>
            </p:nvSpPr>
            <p:spPr bwMode="auto">
              <a:xfrm>
                <a:off x="104" y="2779"/>
                <a:ext cx="3047" cy="120"/>
              </a:xfrm>
              <a:custGeom>
                <a:avLst/>
                <a:gdLst>
                  <a:gd name="T0" fmla="*/ 0 w 1524"/>
                  <a:gd name="T1" fmla="*/ 0 h 60"/>
                  <a:gd name="T2" fmla="*/ 0 w 1524"/>
                  <a:gd name="T3" fmla="*/ 4 h 60"/>
                  <a:gd name="T4" fmla="*/ 56 w 1524"/>
                  <a:gd name="T5" fmla="*/ 60 h 60"/>
                  <a:gd name="T6" fmla="*/ 1468 w 1524"/>
                  <a:gd name="T7" fmla="*/ 60 h 60"/>
                  <a:gd name="T8" fmla="*/ 1524 w 1524"/>
                  <a:gd name="T9" fmla="*/ 4 h 60"/>
                  <a:gd name="T10" fmla="*/ 1524 w 1524"/>
                  <a:gd name="T11" fmla="*/ 0 h 60"/>
                  <a:gd name="T12" fmla="*/ 0 w 1524"/>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524" h="60">
                    <a:moveTo>
                      <a:pt x="0" y="0"/>
                    </a:moveTo>
                    <a:cubicBezTo>
                      <a:pt x="0" y="4"/>
                      <a:pt x="0" y="4"/>
                      <a:pt x="0" y="4"/>
                    </a:cubicBezTo>
                    <a:cubicBezTo>
                      <a:pt x="0" y="35"/>
                      <a:pt x="25" y="60"/>
                      <a:pt x="56" y="60"/>
                    </a:cubicBezTo>
                    <a:cubicBezTo>
                      <a:pt x="1468" y="60"/>
                      <a:pt x="1468" y="60"/>
                      <a:pt x="1468" y="60"/>
                    </a:cubicBezTo>
                    <a:cubicBezTo>
                      <a:pt x="1499" y="60"/>
                      <a:pt x="1524" y="35"/>
                      <a:pt x="1524" y="4"/>
                    </a:cubicBezTo>
                    <a:cubicBezTo>
                      <a:pt x="1524" y="0"/>
                      <a:pt x="1524" y="0"/>
                      <a:pt x="152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33" name="Rectangle 32"/>
              <p:cNvSpPr>
                <a:spLocks noChangeArrowheads="1"/>
              </p:cNvSpPr>
              <p:nvPr/>
            </p:nvSpPr>
            <p:spPr bwMode="auto">
              <a:xfrm>
                <a:off x="648" y="1645"/>
                <a:ext cx="528" cy="257"/>
              </a:xfrm>
              <a:prstGeom prst="rect">
                <a:avLst/>
              </a:prstGeom>
              <a:solidFill>
                <a:srgbClr val="F9EC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34" name="Rectangle 33"/>
              <p:cNvSpPr>
                <a:spLocks noChangeArrowheads="1"/>
              </p:cNvSpPr>
              <p:nvPr/>
            </p:nvSpPr>
            <p:spPr bwMode="auto">
              <a:xfrm>
                <a:off x="1196" y="1645"/>
                <a:ext cx="530" cy="257"/>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35" name="Rectangle 34"/>
              <p:cNvSpPr>
                <a:spLocks noChangeArrowheads="1"/>
              </p:cNvSpPr>
              <p:nvPr/>
            </p:nvSpPr>
            <p:spPr bwMode="auto">
              <a:xfrm>
                <a:off x="1742" y="1645"/>
                <a:ext cx="256" cy="257"/>
              </a:xfrm>
              <a:prstGeom prst="rect">
                <a:avLst/>
              </a:prstGeom>
              <a:solidFill>
                <a:srgbClr val="4573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36" name="Rectangle 35"/>
              <p:cNvSpPr>
                <a:spLocks noChangeArrowheads="1"/>
              </p:cNvSpPr>
              <p:nvPr/>
            </p:nvSpPr>
            <p:spPr bwMode="auto">
              <a:xfrm>
                <a:off x="2012" y="1645"/>
                <a:ext cx="255" cy="257"/>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37" name="Rectangle 36"/>
              <p:cNvSpPr>
                <a:spLocks noChangeArrowheads="1"/>
              </p:cNvSpPr>
              <p:nvPr/>
            </p:nvSpPr>
            <p:spPr bwMode="auto">
              <a:xfrm>
                <a:off x="1742" y="1918"/>
                <a:ext cx="256" cy="256"/>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38" name="Rectangle 37"/>
              <p:cNvSpPr>
                <a:spLocks noChangeArrowheads="1"/>
              </p:cNvSpPr>
              <p:nvPr/>
            </p:nvSpPr>
            <p:spPr bwMode="auto">
              <a:xfrm>
                <a:off x="648" y="1918"/>
                <a:ext cx="256" cy="256"/>
              </a:xfrm>
              <a:prstGeom prst="rect">
                <a:avLst/>
              </a:prstGeom>
              <a:solidFill>
                <a:srgbClr val="5884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39" name="Rectangle 38"/>
              <p:cNvSpPr>
                <a:spLocks noChangeArrowheads="1"/>
              </p:cNvSpPr>
              <p:nvPr/>
            </p:nvSpPr>
            <p:spPr bwMode="auto">
              <a:xfrm>
                <a:off x="648" y="2192"/>
                <a:ext cx="256" cy="256"/>
              </a:xfrm>
              <a:prstGeom prst="rect">
                <a:avLst/>
              </a:prstGeom>
              <a:solidFill>
                <a:srgbClr val="5894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40" name="Rectangle 39"/>
              <p:cNvSpPr>
                <a:spLocks noChangeArrowheads="1"/>
              </p:cNvSpPr>
              <p:nvPr/>
            </p:nvSpPr>
            <p:spPr bwMode="auto">
              <a:xfrm>
                <a:off x="924" y="2192"/>
                <a:ext cx="256" cy="256"/>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41" name="Rectangle 40"/>
              <p:cNvSpPr>
                <a:spLocks noChangeArrowheads="1"/>
              </p:cNvSpPr>
              <p:nvPr/>
            </p:nvSpPr>
            <p:spPr bwMode="auto">
              <a:xfrm>
                <a:off x="1196" y="1918"/>
                <a:ext cx="530" cy="256"/>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42" name="Rectangle 41"/>
              <p:cNvSpPr>
                <a:spLocks noChangeArrowheads="1"/>
              </p:cNvSpPr>
              <p:nvPr/>
            </p:nvSpPr>
            <p:spPr bwMode="auto">
              <a:xfrm>
                <a:off x="1196" y="2192"/>
                <a:ext cx="530" cy="256"/>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43" name="Rectangle 42"/>
              <p:cNvSpPr>
                <a:spLocks noChangeArrowheads="1"/>
              </p:cNvSpPr>
              <p:nvPr/>
            </p:nvSpPr>
            <p:spPr bwMode="auto">
              <a:xfrm>
                <a:off x="1740" y="2362"/>
                <a:ext cx="527" cy="86"/>
              </a:xfrm>
              <a:prstGeom prst="rect">
                <a:avLst/>
              </a:prstGeom>
              <a:solidFill>
                <a:srgbClr val="BC1F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44" name="Rectangle 43"/>
              <p:cNvSpPr>
                <a:spLocks noChangeArrowheads="1"/>
              </p:cNvSpPr>
              <p:nvPr/>
            </p:nvSpPr>
            <p:spPr bwMode="auto">
              <a:xfrm>
                <a:off x="1740" y="2192"/>
                <a:ext cx="527" cy="170"/>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45" name="Rectangle 44"/>
              <p:cNvSpPr>
                <a:spLocks noChangeArrowheads="1"/>
              </p:cNvSpPr>
              <p:nvPr/>
            </p:nvSpPr>
            <p:spPr bwMode="auto">
              <a:xfrm>
                <a:off x="2012" y="1918"/>
                <a:ext cx="255" cy="256"/>
              </a:xfrm>
              <a:prstGeom prst="rect">
                <a:avLst/>
              </a:prstGeom>
              <a:solidFill>
                <a:srgbClr val="315D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46" name="Rectangle 45"/>
              <p:cNvSpPr>
                <a:spLocks noChangeArrowheads="1"/>
              </p:cNvSpPr>
              <p:nvPr/>
            </p:nvSpPr>
            <p:spPr bwMode="auto">
              <a:xfrm>
                <a:off x="2391" y="1918"/>
                <a:ext cx="256" cy="256"/>
              </a:xfrm>
              <a:prstGeom prst="rect">
                <a:avLst/>
              </a:prstGeom>
              <a:solidFill>
                <a:srgbClr val="109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47" name="Rectangle 46"/>
              <p:cNvSpPr>
                <a:spLocks noChangeArrowheads="1"/>
              </p:cNvSpPr>
              <p:nvPr/>
            </p:nvSpPr>
            <p:spPr bwMode="auto">
              <a:xfrm>
                <a:off x="2391" y="2190"/>
                <a:ext cx="256" cy="254"/>
              </a:xfrm>
              <a:prstGeom prst="rect">
                <a:avLst/>
              </a:prstGeom>
              <a:solidFill>
                <a:srgbClr val="DA5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48" name="Rectangle 47"/>
              <p:cNvSpPr>
                <a:spLocks noChangeArrowheads="1"/>
              </p:cNvSpPr>
              <p:nvPr/>
            </p:nvSpPr>
            <p:spPr bwMode="auto">
              <a:xfrm>
                <a:off x="2657" y="1918"/>
                <a:ext cx="92" cy="256"/>
              </a:xfrm>
              <a:prstGeom prst="rect">
                <a:avLst/>
              </a:prstGeom>
              <a:solidFill>
                <a:srgbClr val="8A2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49" name="Rectangle 48"/>
              <p:cNvSpPr>
                <a:spLocks noChangeArrowheads="1"/>
              </p:cNvSpPr>
              <p:nvPr/>
            </p:nvSpPr>
            <p:spPr bwMode="auto">
              <a:xfrm>
                <a:off x="2657" y="2190"/>
                <a:ext cx="92" cy="254"/>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50" name="Rectangle 49"/>
              <p:cNvSpPr>
                <a:spLocks noChangeArrowheads="1"/>
              </p:cNvSpPr>
              <p:nvPr/>
            </p:nvSpPr>
            <p:spPr bwMode="auto">
              <a:xfrm>
                <a:off x="2391" y="1645"/>
                <a:ext cx="358" cy="257"/>
              </a:xfrm>
              <a:prstGeom prst="rect">
                <a:avLst/>
              </a:prstGeom>
              <a:solidFill>
                <a:srgbClr val="9E1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51" name="Freeform 50"/>
              <p:cNvSpPr>
                <a:spLocks/>
              </p:cNvSpPr>
              <p:nvPr/>
            </p:nvSpPr>
            <p:spPr bwMode="auto">
              <a:xfrm>
                <a:off x="922" y="1918"/>
                <a:ext cx="258" cy="256"/>
              </a:xfrm>
              <a:custGeom>
                <a:avLst/>
                <a:gdLst>
                  <a:gd name="T0" fmla="*/ 130 w 258"/>
                  <a:gd name="T1" fmla="*/ 0 h 256"/>
                  <a:gd name="T2" fmla="*/ 0 w 258"/>
                  <a:gd name="T3" fmla="*/ 0 h 256"/>
                  <a:gd name="T4" fmla="*/ 0 w 258"/>
                  <a:gd name="T5" fmla="*/ 128 h 256"/>
                  <a:gd name="T6" fmla="*/ 0 w 258"/>
                  <a:gd name="T7" fmla="*/ 256 h 256"/>
                  <a:gd name="T8" fmla="*/ 130 w 258"/>
                  <a:gd name="T9" fmla="*/ 256 h 256"/>
                  <a:gd name="T10" fmla="*/ 258 w 258"/>
                  <a:gd name="T11" fmla="*/ 256 h 256"/>
                  <a:gd name="T12" fmla="*/ 258 w 258"/>
                  <a:gd name="T13" fmla="*/ 128 h 256"/>
                  <a:gd name="T14" fmla="*/ 258 w 258"/>
                  <a:gd name="T15" fmla="*/ 0 h 256"/>
                  <a:gd name="T16" fmla="*/ 130 w 258"/>
                  <a:gd name="T17"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8" h="256">
                    <a:moveTo>
                      <a:pt x="130" y="0"/>
                    </a:moveTo>
                    <a:lnTo>
                      <a:pt x="0" y="0"/>
                    </a:lnTo>
                    <a:lnTo>
                      <a:pt x="0" y="128"/>
                    </a:lnTo>
                    <a:lnTo>
                      <a:pt x="0" y="256"/>
                    </a:lnTo>
                    <a:lnTo>
                      <a:pt x="130" y="256"/>
                    </a:lnTo>
                    <a:lnTo>
                      <a:pt x="258" y="256"/>
                    </a:lnTo>
                    <a:lnTo>
                      <a:pt x="258" y="128"/>
                    </a:lnTo>
                    <a:lnTo>
                      <a:pt x="258" y="0"/>
                    </a:lnTo>
                    <a:lnTo>
                      <a:pt x="130" y="0"/>
                    </a:lnTo>
                    <a:close/>
                  </a:path>
                </a:pathLst>
              </a:custGeom>
              <a:solidFill>
                <a:srgbClr val="DA5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52" name="Rectangle 51"/>
              <p:cNvSpPr>
                <a:spLocks noChangeArrowheads="1"/>
              </p:cNvSpPr>
              <p:nvPr/>
            </p:nvSpPr>
            <p:spPr bwMode="auto">
              <a:xfrm>
                <a:off x="2627" y="1441"/>
                <a:ext cx="70" cy="66"/>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53" name="Freeform 52"/>
              <p:cNvSpPr>
                <a:spLocks/>
              </p:cNvSpPr>
              <p:nvPr/>
            </p:nvSpPr>
            <p:spPr bwMode="auto">
              <a:xfrm>
                <a:off x="654" y="1445"/>
                <a:ext cx="34" cy="66"/>
              </a:xfrm>
              <a:custGeom>
                <a:avLst/>
                <a:gdLst>
                  <a:gd name="T0" fmla="*/ 0 w 17"/>
                  <a:gd name="T1" fmla="*/ 32 h 33"/>
                  <a:gd name="T2" fmla="*/ 0 w 17"/>
                  <a:gd name="T3" fmla="*/ 29 h 33"/>
                  <a:gd name="T4" fmla="*/ 7 w 17"/>
                  <a:gd name="T5" fmla="*/ 31 h 33"/>
                  <a:gd name="T6" fmla="*/ 13 w 17"/>
                  <a:gd name="T7" fmla="*/ 30 h 33"/>
                  <a:gd name="T8" fmla="*/ 15 w 17"/>
                  <a:gd name="T9" fmla="*/ 25 h 33"/>
                  <a:gd name="T10" fmla="*/ 13 w 17"/>
                  <a:gd name="T11" fmla="*/ 21 h 33"/>
                  <a:gd name="T12" fmla="*/ 8 w 17"/>
                  <a:gd name="T13" fmla="*/ 17 h 33"/>
                  <a:gd name="T14" fmla="*/ 1 w 17"/>
                  <a:gd name="T15" fmla="*/ 12 h 33"/>
                  <a:gd name="T16" fmla="*/ 0 w 17"/>
                  <a:gd name="T17" fmla="*/ 8 h 33"/>
                  <a:gd name="T18" fmla="*/ 3 w 17"/>
                  <a:gd name="T19" fmla="*/ 2 h 33"/>
                  <a:gd name="T20" fmla="*/ 10 w 17"/>
                  <a:gd name="T21" fmla="*/ 0 h 33"/>
                  <a:gd name="T22" fmla="*/ 16 w 17"/>
                  <a:gd name="T23" fmla="*/ 1 h 33"/>
                  <a:gd name="T24" fmla="*/ 16 w 17"/>
                  <a:gd name="T25" fmla="*/ 3 h 33"/>
                  <a:gd name="T26" fmla="*/ 10 w 17"/>
                  <a:gd name="T27" fmla="*/ 2 h 33"/>
                  <a:gd name="T28" fmla="*/ 4 w 17"/>
                  <a:gd name="T29" fmla="*/ 3 h 33"/>
                  <a:gd name="T30" fmla="*/ 2 w 17"/>
                  <a:gd name="T31" fmla="*/ 8 h 33"/>
                  <a:gd name="T32" fmla="*/ 4 w 17"/>
                  <a:gd name="T33" fmla="*/ 12 h 33"/>
                  <a:gd name="T34" fmla="*/ 9 w 17"/>
                  <a:gd name="T35" fmla="*/ 16 h 33"/>
                  <a:gd name="T36" fmla="*/ 16 w 17"/>
                  <a:gd name="T37" fmla="*/ 20 h 33"/>
                  <a:gd name="T38" fmla="*/ 17 w 17"/>
                  <a:gd name="T39" fmla="*/ 25 h 33"/>
                  <a:gd name="T40" fmla="*/ 14 w 17"/>
                  <a:gd name="T41" fmla="*/ 31 h 33"/>
                  <a:gd name="T42" fmla="*/ 7 w 17"/>
                  <a:gd name="T43" fmla="*/ 33 h 33"/>
                  <a:gd name="T44" fmla="*/ 3 w 17"/>
                  <a:gd name="T45" fmla="*/ 33 h 33"/>
                  <a:gd name="T46" fmla="*/ 0 w 17"/>
                  <a:gd name="T4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33">
                    <a:moveTo>
                      <a:pt x="0" y="32"/>
                    </a:moveTo>
                    <a:cubicBezTo>
                      <a:pt x="0" y="29"/>
                      <a:pt x="0" y="29"/>
                      <a:pt x="0" y="29"/>
                    </a:cubicBezTo>
                    <a:cubicBezTo>
                      <a:pt x="2" y="31"/>
                      <a:pt x="5" y="31"/>
                      <a:pt x="7" y="31"/>
                    </a:cubicBezTo>
                    <a:cubicBezTo>
                      <a:pt x="10" y="31"/>
                      <a:pt x="11" y="31"/>
                      <a:pt x="13" y="30"/>
                    </a:cubicBezTo>
                    <a:cubicBezTo>
                      <a:pt x="14" y="29"/>
                      <a:pt x="15" y="27"/>
                      <a:pt x="15" y="25"/>
                    </a:cubicBezTo>
                    <a:cubicBezTo>
                      <a:pt x="15" y="24"/>
                      <a:pt x="14" y="22"/>
                      <a:pt x="13" y="21"/>
                    </a:cubicBezTo>
                    <a:cubicBezTo>
                      <a:pt x="13" y="20"/>
                      <a:pt x="11" y="19"/>
                      <a:pt x="8" y="17"/>
                    </a:cubicBezTo>
                    <a:cubicBezTo>
                      <a:pt x="4" y="15"/>
                      <a:pt x="2" y="14"/>
                      <a:pt x="1" y="12"/>
                    </a:cubicBezTo>
                    <a:cubicBezTo>
                      <a:pt x="1" y="11"/>
                      <a:pt x="0" y="10"/>
                      <a:pt x="0" y="8"/>
                    </a:cubicBezTo>
                    <a:cubicBezTo>
                      <a:pt x="0" y="6"/>
                      <a:pt x="1" y="4"/>
                      <a:pt x="3" y="2"/>
                    </a:cubicBezTo>
                    <a:cubicBezTo>
                      <a:pt x="5" y="0"/>
                      <a:pt x="7" y="0"/>
                      <a:pt x="10" y="0"/>
                    </a:cubicBezTo>
                    <a:cubicBezTo>
                      <a:pt x="12" y="0"/>
                      <a:pt x="14" y="0"/>
                      <a:pt x="16" y="1"/>
                    </a:cubicBezTo>
                    <a:cubicBezTo>
                      <a:pt x="16" y="3"/>
                      <a:pt x="16" y="3"/>
                      <a:pt x="16" y="3"/>
                    </a:cubicBezTo>
                    <a:cubicBezTo>
                      <a:pt x="14" y="2"/>
                      <a:pt x="12" y="2"/>
                      <a:pt x="10" y="2"/>
                    </a:cubicBezTo>
                    <a:cubicBezTo>
                      <a:pt x="7" y="2"/>
                      <a:pt x="6" y="2"/>
                      <a:pt x="4" y="3"/>
                    </a:cubicBezTo>
                    <a:cubicBezTo>
                      <a:pt x="3" y="5"/>
                      <a:pt x="2" y="6"/>
                      <a:pt x="2" y="8"/>
                    </a:cubicBezTo>
                    <a:cubicBezTo>
                      <a:pt x="2" y="9"/>
                      <a:pt x="3" y="11"/>
                      <a:pt x="4" y="12"/>
                    </a:cubicBezTo>
                    <a:cubicBezTo>
                      <a:pt x="5" y="13"/>
                      <a:pt x="7" y="14"/>
                      <a:pt x="9" y="16"/>
                    </a:cubicBezTo>
                    <a:cubicBezTo>
                      <a:pt x="13" y="17"/>
                      <a:pt x="15" y="19"/>
                      <a:pt x="16" y="20"/>
                    </a:cubicBezTo>
                    <a:cubicBezTo>
                      <a:pt x="17" y="22"/>
                      <a:pt x="17" y="23"/>
                      <a:pt x="17" y="25"/>
                    </a:cubicBezTo>
                    <a:cubicBezTo>
                      <a:pt x="17" y="27"/>
                      <a:pt x="16" y="29"/>
                      <a:pt x="14" y="31"/>
                    </a:cubicBezTo>
                    <a:cubicBezTo>
                      <a:pt x="13" y="33"/>
                      <a:pt x="10" y="33"/>
                      <a:pt x="7" y="33"/>
                    </a:cubicBezTo>
                    <a:cubicBezTo>
                      <a:pt x="6" y="33"/>
                      <a:pt x="5" y="33"/>
                      <a:pt x="3" y="33"/>
                    </a:cubicBezTo>
                    <a:cubicBezTo>
                      <a:pt x="2" y="32"/>
                      <a:pt x="1" y="32"/>
                      <a:pt x="0"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54" name="Freeform 53"/>
              <p:cNvSpPr>
                <a:spLocks/>
              </p:cNvSpPr>
              <p:nvPr/>
            </p:nvSpPr>
            <p:spPr bwMode="auto">
              <a:xfrm>
                <a:off x="694" y="1451"/>
                <a:ext cx="26" cy="60"/>
              </a:xfrm>
              <a:custGeom>
                <a:avLst/>
                <a:gdLst>
                  <a:gd name="T0" fmla="*/ 13 w 13"/>
                  <a:gd name="T1" fmla="*/ 29 h 30"/>
                  <a:gd name="T2" fmla="*/ 10 w 13"/>
                  <a:gd name="T3" fmla="*/ 30 h 30"/>
                  <a:gd name="T4" fmla="*/ 5 w 13"/>
                  <a:gd name="T5" fmla="*/ 24 h 30"/>
                  <a:gd name="T6" fmla="*/ 5 w 13"/>
                  <a:gd name="T7" fmla="*/ 8 h 30"/>
                  <a:gd name="T8" fmla="*/ 0 w 13"/>
                  <a:gd name="T9" fmla="*/ 8 h 30"/>
                  <a:gd name="T10" fmla="*/ 0 w 13"/>
                  <a:gd name="T11" fmla="*/ 7 h 30"/>
                  <a:gd name="T12" fmla="*/ 5 w 13"/>
                  <a:gd name="T13" fmla="*/ 7 h 30"/>
                  <a:gd name="T14" fmla="*/ 5 w 13"/>
                  <a:gd name="T15" fmla="*/ 0 h 30"/>
                  <a:gd name="T16" fmla="*/ 6 w 13"/>
                  <a:gd name="T17" fmla="*/ 0 h 30"/>
                  <a:gd name="T18" fmla="*/ 7 w 13"/>
                  <a:gd name="T19" fmla="*/ 0 h 30"/>
                  <a:gd name="T20" fmla="*/ 7 w 13"/>
                  <a:gd name="T21" fmla="*/ 7 h 30"/>
                  <a:gd name="T22" fmla="*/ 13 w 13"/>
                  <a:gd name="T23" fmla="*/ 7 h 30"/>
                  <a:gd name="T24" fmla="*/ 13 w 13"/>
                  <a:gd name="T25" fmla="*/ 8 h 30"/>
                  <a:gd name="T26" fmla="*/ 7 w 13"/>
                  <a:gd name="T27" fmla="*/ 8 h 30"/>
                  <a:gd name="T28" fmla="*/ 7 w 13"/>
                  <a:gd name="T29" fmla="*/ 24 h 30"/>
                  <a:gd name="T30" fmla="*/ 7 w 13"/>
                  <a:gd name="T31" fmla="*/ 27 h 30"/>
                  <a:gd name="T32" fmla="*/ 10 w 13"/>
                  <a:gd name="T33" fmla="*/ 28 h 30"/>
                  <a:gd name="T34" fmla="*/ 13 w 13"/>
                  <a:gd name="T35" fmla="*/ 27 h 30"/>
                  <a:gd name="T36" fmla="*/ 13 w 13"/>
                  <a:gd name="T3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30">
                    <a:moveTo>
                      <a:pt x="13" y="29"/>
                    </a:moveTo>
                    <a:cubicBezTo>
                      <a:pt x="12" y="30"/>
                      <a:pt x="11" y="30"/>
                      <a:pt x="10" y="30"/>
                    </a:cubicBezTo>
                    <a:cubicBezTo>
                      <a:pt x="6" y="30"/>
                      <a:pt x="5" y="28"/>
                      <a:pt x="5" y="24"/>
                    </a:cubicBezTo>
                    <a:cubicBezTo>
                      <a:pt x="5" y="8"/>
                      <a:pt x="5" y="8"/>
                      <a:pt x="5" y="8"/>
                    </a:cubicBezTo>
                    <a:cubicBezTo>
                      <a:pt x="0" y="8"/>
                      <a:pt x="0" y="8"/>
                      <a:pt x="0" y="8"/>
                    </a:cubicBezTo>
                    <a:cubicBezTo>
                      <a:pt x="0" y="7"/>
                      <a:pt x="0" y="7"/>
                      <a:pt x="0" y="7"/>
                    </a:cubicBezTo>
                    <a:cubicBezTo>
                      <a:pt x="5" y="7"/>
                      <a:pt x="5" y="7"/>
                      <a:pt x="5" y="7"/>
                    </a:cubicBezTo>
                    <a:cubicBezTo>
                      <a:pt x="5" y="0"/>
                      <a:pt x="5" y="0"/>
                      <a:pt x="5" y="0"/>
                    </a:cubicBezTo>
                    <a:cubicBezTo>
                      <a:pt x="5" y="0"/>
                      <a:pt x="5" y="0"/>
                      <a:pt x="6" y="0"/>
                    </a:cubicBezTo>
                    <a:cubicBezTo>
                      <a:pt x="6" y="0"/>
                      <a:pt x="6" y="0"/>
                      <a:pt x="7" y="0"/>
                    </a:cubicBezTo>
                    <a:cubicBezTo>
                      <a:pt x="7" y="7"/>
                      <a:pt x="7" y="7"/>
                      <a:pt x="7" y="7"/>
                    </a:cubicBezTo>
                    <a:cubicBezTo>
                      <a:pt x="13" y="7"/>
                      <a:pt x="13" y="7"/>
                      <a:pt x="13" y="7"/>
                    </a:cubicBezTo>
                    <a:cubicBezTo>
                      <a:pt x="13" y="8"/>
                      <a:pt x="13" y="8"/>
                      <a:pt x="13" y="8"/>
                    </a:cubicBezTo>
                    <a:cubicBezTo>
                      <a:pt x="7" y="8"/>
                      <a:pt x="7" y="8"/>
                      <a:pt x="7" y="8"/>
                    </a:cubicBezTo>
                    <a:cubicBezTo>
                      <a:pt x="7" y="24"/>
                      <a:pt x="7" y="24"/>
                      <a:pt x="7" y="24"/>
                    </a:cubicBezTo>
                    <a:cubicBezTo>
                      <a:pt x="7" y="25"/>
                      <a:pt x="7" y="27"/>
                      <a:pt x="7" y="27"/>
                    </a:cubicBezTo>
                    <a:cubicBezTo>
                      <a:pt x="8" y="28"/>
                      <a:pt x="9" y="28"/>
                      <a:pt x="10" y="28"/>
                    </a:cubicBezTo>
                    <a:cubicBezTo>
                      <a:pt x="11" y="28"/>
                      <a:pt x="12" y="28"/>
                      <a:pt x="13" y="27"/>
                    </a:cubicBezTo>
                    <a:lnTo>
                      <a:pt x="13"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55" name="Freeform 54"/>
              <p:cNvSpPr>
                <a:spLocks noEditPoints="1"/>
              </p:cNvSpPr>
              <p:nvPr/>
            </p:nvSpPr>
            <p:spPr bwMode="auto">
              <a:xfrm>
                <a:off x="728" y="1463"/>
                <a:ext cx="36" cy="48"/>
              </a:xfrm>
              <a:custGeom>
                <a:avLst/>
                <a:gdLst>
                  <a:gd name="T0" fmla="*/ 15 w 18"/>
                  <a:gd name="T1" fmla="*/ 24 h 24"/>
                  <a:gd name="T2" fmla="*/ 15 w 18"/>
                  <a:gd name="T3" fmla="*/ 19 h 24"/>
                  <a:gd name="T4" fmla="*/ 15 w 18"/>
                  <a:gd name="T5" fmla="*/ 19 h 24"/>
                  <a:gd name="T6" fmla="*/ 12 w 18"/>
                  <a:gd name="T7" fmla="*/ 23 h 24"/>
                  <a:gd name="T8" fmla="*/ 7 w 18"/>
                  <a:gd name="T9" fmla="*/ 24 h 24"/>
                  <a:gd name="T10" fmla="*/ 2 w 18"/>
                  <a:gd name="T11" fmla="*/ 22 h 24"/>
                  <a:gd name="T12" fmla="*/ 0 w 18"/>
                  <a:gd name="T13" fmla="*/ 18 h 24"/>
                  <a:gd name="T14" fmla="*/ 8 w 18"/>
                  <a:gd name="T15" fmla="*/ 10 h 24"/>
                  <a:gd name="T16" fmla="*/ 15 w 18"/>
                  <a:gd name="T17" fmla="*/ 9 h 24"/>
                  <a:gd name="T18" fmla="*/ 10 w 18"/>
                  <a:gd name="T19" fmla="*/ 2 h 24"/>
                  <a:gd name="T20" fmla="*/ 2 w 18"/>
                  <a:gd name="T21" fmla="*/ 5 h 24"/>
                  <a:gd name="T22" fmla="*/ 2 w 18"/>
                  <a:gd name="T23" fmla="*/ 2 h 24"/>
                  <a:gd name="T24" fmla="*/ 6 w 18"/>
                  <a:gd name="T25" fmla="*/ 1 h 24"/>
                  <a:gd name="T26" fmla="*/ 10 w 18"/>
                  <a:gd name="T27" fmla="*/ 0 h 24"/>
                  <a:gd name="T28" fmla="*/ 16 w 18"/>
                  <a:gd name="T29" fmla="*/ 2 h 24"/>
                  <a:gd name="T30" fmla="*/ 18 w 18"/>
                  <a:gd name="T31" fmla="*/ 9 h 24"/>
                  <a:gd name="T32" fmla="*/ 18 w 18"/>
                  <a:gd name="T33" fmla="*/ 24 h 24"/>
                  <a:gd name="T34" fmla="*/ 15 w 18"/>
                  <a:gd name="T35" fmla="*/ 24 h 24"/>
                  <a:gd name="T36" fmla="*/ 9 w 18"/>
                  <a:gd name="T37" fmla="*/ 12 h 24"/>
                  <a:gd name="T38" fmla="*/ 4 w 18"/>
                  <a:gd name="T39" fmla="*/ 14 h 24"/>
                  <a:gd name="T40" fmla="*/ 3 w 18"/>
                  <a:gd name="T41" fmla="*/ 18 h 24"/>
                  <a:gd name="T42" fmla="*/ 4 w 18"/>
                  <a:gd name="T43" fmla="*/ 21 h 24"/>
                  <a:gd name="T44" fmla="*/ 8 w 18"/>
                  <a:gd name="T45" fmla="*/ 22 h 24"/>
                  <a:gd name="T46" fmla="*/ 13 w 18"/>
                  <a:gd name="T47" fmla="*/ 20 h 24"/>
                  <a:gd name="T48" fmla="*/ 15 w 18"/>
                  <a:gd name="T49" fmla="*/ 14 h 24"/>
                  <a:gd name="T50" fmla="*/ 15 w 18"/>
                  <a:gd name="T51" fmla="*/ 11 h 24"/>
                  <a:gd name="T52" fmla="*/ 9 w 18"/>
                  <a:gd name="T53"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 h="24">
                    <a:moveTo>
                      <a:pt x="15" y="24"/>
                    </a:moveTo>
                    <a:cubicBezTo>
                      <a:pt x="15" y="19"/>
                      <a:pt x="15" y="19"/>
                      <a:pt x="15" y="19"/>
                    </a:cubicBezTo>
                    <a:cubicBezTo>
                      <a:pt x="15" y="19"/>
                      <a:pt x="15" y="19"/>
                      <a:pt x="15" y="19"/>
                    </a:cubicBezTo>
                    <a:cubicBezTo>
                      <a:pt x="15" y="21"/>
                      <a:pt x="14" y="22"/>
                      <a:pt x="12" y="23"/>
                    </a:cubicBezTo>
                    <a:cubicBezTo>
                      <a:pt x="11" y="24"/>
                      <a:pt x="9" y="24"/>
                      <a:pt x="7" y="24"/>
                    </a:cubicBezTo>
                    <a:cubicBezTo>
                      <a:pt x="5" y="24"/>
                      <a:pt x="4" y="24"/>
                      <a:pt x="2" y="22"/>
                    </a:cubicBezTo>
                    <a:cubicBezTo>
                      <a:pt x="1" y="21"/>
                      <a:pt x="0" y="20"/>
                      <a:pt x="0" y="18"/>
                    </a:cubicBezTo>
                    <a:cubicBezTo>
                      <a:pt x="0" y="14"/>
                      <a:pt x="3" y="11"/>
                      <a:pt x="8" y="10"/>
                    </a:cubicBezTo>
                    <a:cubicBezTo>
                      <a:pt x="15" y="9"/>
                      <a:pt x="15" y="9"/>
                      <a:pt x="15" y="9"/>
                    </a:cubicBezTo>
                    <a:cubicBezTo>
                      <a:pt x="15" y="4"/>
                      <a:pt x="14" y="2"/>
                      <a:pt x="10" y="2"/>
                    </a:cubicBezTo>
                    <a:cubicBezTo>
                      <a:pt x="7" y="2"/>
                      <a:pt x="5" y="3"/>
                      <a:pt x="2" y="5"/>
                    </a:cubicBezTo>
                    <a:cubicBezTo>
                      <a:pt x="2" y="2"/>
                      <a:pt x="2" y="2"/>
                      <a:pt x="2" y="2"/>
                    </a:cubicBezTo>
                    <a:cubicBezTo>
                      <a:pt x="3" y="2"/>
                      <a:pt x="4" y="1"/>
                      <a:pt x="6" y="1"/>
                    </a:cubicBezTo>
                    <a:cubicBezTo>
                      <a:pt x="7" y="0"/>
                      <a:pt x="9" y="0"/>
                      <a:pt x="10" y="0"/>
                    </a:cubicBezTo>
                    <a:cubicBezTo>
                      <a:pt x="12" y="0"/>
                      <a:pt x="14" y="1"/>
                      <a:pt x="16" y="2"/>
                    </a:cubicBezTo>
                    <a:cubicBezTo>
                      <a:pt x="17" y="4"/>
                      <a:pt x="18" y="6"/>
                      <a:pt x="18" y="9"/>
                    </a:cubicBezTo>
                    <a:cubicBezTo>
                      <a:pt x="18" y="24"/>
                      <a:pt x="18" y="24"/>
                      <a:pt x="18" y="24"/>
                    </a:cubicBezTo>
                    <a:lnTo>
                      <a:pt x="15" y="24"/>
                    </a:lnTo>
                    <a:close/>
                    <a:moveTo>
                      <a:pt x="9" y="12"/>
                    </a:moveTo>
                    <a:cubicBezTo>
                      <a:pt x="7" y="13"/>
                      <a:pt x="5" y="13"/>
                      <a:pt x="4" y="14"/>
                    </a:cubicBezTo>
                    <a:cubicBezTo>
                      <a:pt x="3" y="15"/>
                      <a:pt x="3" y="16"/>
                      <a:pt x="3" y="18"/>
                    </a:cubicBezTo>
                    <a:cubicBezTo>
                      <a:pt x="3" y="19"/>
                      <a:pt x="3" y="20"/>
                      <a:pt x="4" y="21"/>
                    </a:cubicBezTo>
                    <a:cubicBezTo>
                      <a:pt x="5" y="22"/>
                      <a:pt x="6" y="22"/>
                      <a:pt x="8" y="22"/>
                    </a:cubicBezTo>
                    <a:cubicBezTo>
                      <a:pt x="10" y="22"/>
                      <a:pt x="12" y="22"/>
                      <a:pt x="13" y="20"/>
                    </a:cubicBezTo>
                    <a:cubicBezTo>
                      <a:pt x="15" y="18"/>
                      <a:pt x="15" y="16"/>
                      <a:pt x="15" y="14"/>
                    </a:cubicBezTo>
                    <a:cubicBezTo>
                      <a:pt x="15" y="11"/>
                      <a:pt x="15" y="11"/>
                      <a:pt x="15" y="11"/>
                    </a:cubicBezTo>
                    <a:lnTo>
                      <a:pt x="9"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56" name="Freeform 55"/>
              <p:cNvSpPr>
                <a:spLocks/>
              </p:cNvSpPr>
              <p:nvPr/>
            </p:nvSpPr>
            <p:spPr bwMode="auto">
              <a:xfrm>
                <a:off x="778" y="1463"/>
                <a:ext cx="22" cy="48"/>
              </a:xfrm>
              <a:custGeom>
                <a:avLst/>
                <a:gdLst>
                  <a:gd name="T0" fmla="*/ 11 w 11"/>
                  <a:gd name="T1" fmla="*/ 3 h 24"/>
                  <a:gd name="T2" fmla="*/ 9 w 11"/>
                  <a:gd name="T3" fmla="*/ 2 h 24"/>
                  <a:gd name="T4" fmla="*/ 4 w 11"/>
                  <a:gd name="T5" fmla="*/ 5 h 24"/>
                  <a:gd name="T6" fmla="*/ 3 w 11"/>
                  <a:gd name="T7" fmla="*/ 13 h 24"/>
                  <a:gd name="T8" fmla="*/ 3 w 11"/>
                  <a:gd name="T9" fmla="*/ 24 h 24"/>
                  <a:gd name="T10" fmla="*/ 0 w 11"/>
                  <a:gd name="T11" fmla="*/ 24 h 24"/>
                  <a:gd name="T12" fmla="*/ 0 w 11"/>
                  <a:gd name="T13" fmla="*/ 1 h 24"/>
                  <a:gd name="T14" fmla="*/ 3 w 11"/>
                  <a:gd name="T15" fmla="*/ 1 h 24"/>
                  <a:gd name="T16" fmla="*/ 3 w 11"/>
                  <a:gd name="T17" fmla="*/ 6 h 24"/>
                  <a:gd name="T18" fmla="*/ 3 w 11"/>
                  <a:gd name="T19" fmla="*/ 6 h 24"/>
                  <a:gd name="T20" fmla="*/ 5 w 11"/>
                  <a:gd name="T21" fmla="*/ 2 h 24"/>
                  <a:gd name="T22" fmla="*/ 9 w 11"/>
                  <a:gd name="T23" fmla="*/ 0 h 24"/>
                  <a:gd name="T24" fmla="*/ 11 w 11"/>
                  <a:gd name="T25" fmla="*/ 0 h 24"/>
                  <a:gd name="T26" fmla="*/ 11 w 11"/>
                  <a:gd name="T2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24">
                    <a:moveTo>
                      <a:pt x="11" y="3"/>
                    </a:moveTo>
                    <a:cubicBezTo>
                      <a:pt x="11" y="2"/>
                      <a:pt x="10" y="2"/>
                      <a:pt x="9" y="2"/>
                    </a:cubicBezTo>
                    <a:cubicBezTo>
                      <a:pt x="7" y="2"/>
                      <a:pt x="6" y="3"/>
                      <a:pt x="4" y="5"/>
                    </a:cubicBezTo>
                    <a:cubicBezTo>
                      <a:pt x="3" y="7"/>
                      <a:pt x="3" y="9"/>
                      <a:pt x="3" y="13"/>
                    </a:cubicBezTo>
                    <a:cubicBezTo>
                      <a:pt x="3" y="24"/>
                      <a:pt x="3" y="24"/>
                      <a:pt x="3" y="24"/>
                    </a:cubicBezTo>
                    <a:cubicBezTo>
                      <a:pt x="0" y="24"/>
                      <a:pt x="0" y="24"/>
                      <a:pt x="0" y="24"/>
                    </a:cubicBezTo>
                    <a:cubicBezTo>
                      <a:pt x="0" y="1"/>
                      <a:pt x="0" y="1"/>
                      <a:pt x="0" y="1"/>
                    </a:cubicBezTo>
                    <a:cubicBezTo>
                      <a:pt x="3" y="1"/>
                      <a:pt x="3" y="1"/>
                      <a:pt x="3" y="1"/>
                    </a:cubicBezTo>
                    <a:cubicBezTo>
                      <a:pt x="3" y="6"/>
                      <a:pt x="3" y="6"/>
                      <a:pt x="3" y="6"/>
                    </a:cubicBezTo>
                    <a:cubicBezTo>
                      <a:pt x="3" y="6"/>
                      <a:pt x="3" y="6"/>
                      <a:pt x="3" y="6"/>
                    </a:cubicBezTo>
                    <a:cubicBezTo>
                      <a:pt x="3" y="4"/>
                      <a:pt x="4" y="3"/>
                      <a:pt x="5" y="2"/>
                    </a:cubicBezTo>
                    <a:cubicBezTo>
                      <a:pt x="6" y="1"/>
                      <a:pt x="8" y="0"/>
                      <a:pt x="9" y="0"/>
                    </a:cubicBezTo>
                    <a:cubicBezTo>
                      <a:pt x="10" y="0"/>
                      <a:pt x="11" y="0"/>
                      <a:pt x="11" y="0"/>
                    </a:cubicBezTo>
                    <a:lnTo>
                      <a:pt x="1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sp>
            <p:nvSpPr>
              <p:cNvPr id="57" name="Freeform 56"/>
              <p:cNvSpPr>
                <a:spLocks/>
              </p:cNvSpPr>
              <p:nvPr/>
            </p:nvSpPr>
            <p:spPr bwMode="auto">
              <a:xfrm>
                <a:off x="808" y="1451"/>
                <a:ext cx="26" cy="60"/>
              </a:xfrm>
              <a:custGeom>
                <a:avLst/>
                <a:gdLst>
                  <a:gd name="T0" fmla="*/ 13 w 13"/>
                  <a:gd name="T1" fmla="*/ 29 h 30"/>
                  <a:gd name="T2" fmla="*/ 9 w 13"/>
                  <a:gd name="T3" fmla="*/ 30 h 30"/>
                  <a:gd name="T4" fmla="*/ 4 w 13"/>
                  <a:gd name="T5" fmla="*/ 24 h 30"/>
                  <a:gd name="T6" fmla="*/ 4 w 13"/>
                  <a:gd name="T7" fmla="*/ 8 h 30"/>
                  <a:gd name="T8" fmla="*/ 0 w 13"/>
                  <a:gd name="T9" fmla="*/ 8 h 30"/>
                  <a:gd name="T10" fmla="*/ 0 w 13"/>
                  <a:gd name="T11" fmla="*/ 7 h 30"/>
                  <a:gd name="T12" fmla="*/ 4 w 13"/>
                  <a:gd name="T13" fmla="*/ 7 h 30"/>
                  <a:gd name="T14" fmla="*/ 4 w 13"/>
                  <a:gd name="T15" fmla="*/ 0 h 30"/>
                  <a:gd name="T16" fmla="*/ 5 w 13"/>
                  <a:gd name="T17" fmla="*/ 0 h 30"/>
                  <a:gd name="T18" fmla="*/ 6 w 13"/>
                  <a:gd name="T19" fmla="*/ 0 h 30"/>
                  <a:gd name="T20" fmla="*/ 6 w 13"/>
                  <a:gd name="T21" fmla="*/ 7 h 30"/>
                  <a:gd name="T22" fmla="*/ 13 w 13"/>
                  <a:gd name="T23" fmla="*/ 7 h 30"/>
                  <a:gd name="T24" fmla="*/ 13 w 13"/>
                  <a:gd name="T25" fmla="*/ 8 h 30"/>
                  <a:gd name="T26" fmla="*/ 6 w 13"/>
                  <a:gd name="T27" fmla="*/ 8 h 30"/>
                  <a:gd name="T28" fmla="*/ 6 w 13"/>
                  <a:gd name="T29" fmla="*/ 24 h 30"/>
                  <a:gd name="T30" fmla="*/ 7 w 13"/>
                  <a:gd name="T31" fmla="*/ 27 h 30"/>
                  <a:gd name="T32" fmla="*/ 10 w 13"/>
                  <a:gd name="T33" fmla="*/ 28 h 30"/>
                  <a:gd name="T34" fmla="*/ 13 w 13"/>
                  <a:gd name="T35" fmla="*/ 27 h 30"/>
                  <a:gd name="T36" fmla="*/ 13 w 13"/>
                  <a:gd name="T3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30">
                    <a:moveTo>
                      <a:pt x="13" y="29"/>
                    </a:moveTo>
                    <a:cubicBezTo>
                      <a:pt x="11" y="30"/>
                      <a:pt x="10" y="30"/>
                      <a:pt x="9" y="30"/>
                    </a:cubicBezTo>
                    <a:cubicBezTo>
                      <a:pt x="6" y="30"/>
                      <a:pt x="4" y="28"/>
                      <a:pt x="4" y="24"/>
                    </a:cubicBezTo>
                    <a:cubicBezTo>
                      <a:pt x="4" y="8"/>
                      <a:pt x="4" y="8"/>
                      <a:pt x="4" y="8"/>
                    </a:cubicBezTo>
                    <a:cubicBezTo>
                      <a:pt x="0" y="8"/>
                      <a:pt x="0" y="8"/>
                      <a:pt x="0" y="8"/>
                    </a:cubicBezTo>
                    <a:cubicBezTo>
                      <a:pt x="0" y="7"/>
                      <a:pt x="0" y="7"/>
                      <a:pt x="0" y="7"/>
                    </a:cubicBezTo>
                    <a:cubicBezTo>
                      <a:pt x="4" y="7"/>
                      <a:pt x="4" y="7"/>
                      <a:pt x="4" y="7"/>
                    </a:cubicBezTo>
                    <a:cubicBezTo>
                      <a:pt x="4" y="0"/>
                      <a:pt x="4" y="0"/>
                      <a:pt x="4" y="0"/>
                    </a:cubicBezTo>
                    <a:cubicBezTo>
                      <a:pt x="5" y="0"/>
                      <a:pt x="5" y="0"/>
                      <a:pt x="5" y="0"/>
                    </a:cubicBezTo>
                    <a:cubicBezTo>
                      <a:pt x="6" y="0"/>
                      <a:pt x="6" y="0"/>
                      <a:pt x="6" y="0"/>
                    </a:cubicBezTo>
                    <a:cubicBezTo>
                      <a:pt x="6" y="7"/>
                      <a:pt x="6" y="7"/>
                      <a:pt x="6" y="7"/>
                    </a:cubicBezTo>
                    <a:cubicBezTo>
                      <a:pt x="13" y="7"/>
                      <a:pt x="13" y="7"/>
                      <a:pt x="13" y="7"/>
                    </a:cubicBezTo>
                    <a:cubicBezTo>
                      <a:pt x="13" y="8"/>
                      <a:pt x="13" y="8"/>
                      <a:pt x="13" y="8"/>
                    </a:cubicBezTo>
                    <a:cubicBezTo>
                      <a:pt x="6" y="8"/>
                      <a:pt x="6" y="8"/>
                      <a:pt x="6" y="8"/>
                    </a:cubicBezTo>
                    <a:cubicBezTo>
                      <a:pt x="6" y="24"/>
                      <a:pt x="6" y="24"/>
                      <a:pt x="6" y="24"/>
                    </a:cubicBezTo>
                    <a:cubicBezTo>
                      <a:pt x="6" y="25"/>
                      <a:pt x="7" y="27"/>
                      <a:pt x="7" y="27"/>
                    </a:cubicBezTo>
                    <a:cubicBezTo>
                      <a:pt x="8" y="28"/>
                      <a:pt x="9" y="28"/>
                      <a:pt x="10" y="28"/>
                    </a:cubicBezTo>
                    <a:cubicBezTo>
                      <a:pt x="11" y="28"/>
                      <a:pt x="12" y="28"/>
                      <a:pt x="13" y="27"/>
                    </a:cubicBezTo>
                    <a:lnTo>
                      <a:pt x="13"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505050"/>
                  </a:solidFill>
                </a:endParaRPr>
              </a:p>
            </p:txBody>
          </p:sp>
        </p:grpSp>
        <p:sp>
          <p:nvSpPr>
            <p:cNvPr id="9" name="Freeform 8"/>
            <p:cNvSpPr>
              <a:spLocks noChangeAspect="1"/>
            </p:cNvSpPr>
            <p:nvPr/>
          </p:nvSpPr>
          <p:spPr bwMode="black">
            <a:xfrm>
              <a:off x="6893236" y="2954680"/>
              <a:ext cx="366873" cy="370036"/>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000000"/>
            </a:solidFill>
            <a:ln>
              <a:noFill/>
            </a:ln>
            <a:extLst/>
          </p:spPr>
          <p:txBody>
            <a:bodyPr vert="horz" wrap="square" lIns="93278" tIns="46639" rIns="93278" bIns="46639"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defTabSz="932742"/>
              <a:endParaRPr lang="en-US" dirty="0">
                <a:solidFill>
                  <a:srgbClr val="000000"/>
                </a:solidFill>
              </a:endParaRPr>
            </a:p>
          </p:txBody>
        </p:sp>
        <p:sp>
          <p:nvSpPr>
            <p:cNvPr id="10" name="Up Arrow 9"/>
            <p:cNvSpPr/>
            <p:nvPr/>
          </p:nvSpPr>
          <p:spPr bwMode="auto">
            <a:xfrm>
              <a:off x="6442275" y="3524868"/>
              <a:ext cx="1181113" cy="1600458"/>
            </a:xfrm>
            <a:prstGeom prst="upArrow">
              <a:avLst>
                <a:gd name="adj1" fmla="val 50000"/>
                <a:gd name="adj2" fmla="val 32183"/>
              </a:avLst>
            </a:prstGeom>
            <a:solidFill>
              <a:srgbClr val="4668C5"/>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GB" dirty="0">
                <a:solidFill>
                  <a:srgbClr val="000000"/>
                </a:solidFill>
              </a:endParaRPr>
            </a:p>
          </p:txBody>
        </p:sp>
        <p:grpSp>
          <p:nvGrpSpPr>
            <p:cNvPr id="11" name="Group 10"/>
            <p:cNvGrpSpPr>
              <a:grpSpLocks noChangeAspect="1"/>
            </p:cNvGrpSpPr>
            <p:nvPr/>
          </p:nvGrpSpPr>
          <p:grpSpPr>
            <a:xfrm>
              <a:off x="6646730" y="4159856"/>
              <a:ext cx="793145" cy="790003"/>
              <a:chOff x="7296944" y="5021262"/>
              <a:chExt cx="801688" cy="798513"/>
            </a:xfrm>
          </p:grpSpPr>
          <p:sp>
            <p:nvSpPr>
              <p:cNvPr id="12" name="Rectangle 11"/>
              <p:cNvSpPr>
                <a:spLocks noChangeArrowheads="1"/>
              </p:cNvSpPr>
              <p:nvPr/>
            </p:nvSpPr>
            <p:spPr bwMode="auto">
              <a:xfrm>
                <a:off x="7296944" y="5021262"/>
                <a:ext cx="801688" cy="798513"/>
              </a:xfrm>
              <a:prstGeom prst="rect">
                <a:avLst/>
              </a:prstGeom>
              <a:solidFill>
                <a:srgbClr val="002060"/>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3" name="Freeform 12"/>
              <p:cNvSpPr>
                <a:spLocks/>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4" name="Freeform 13"/>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5" name="Freeform 14"/>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6" name="Freeform 15"/>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7" name="Freeform 16"/>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8" name="Freeform 17"/>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19" name="Freeform 18"/>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20" name="Freeform 19"/>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21" name="Freeform 20"/>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22" name="Freeform 21"/>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23" name="Freeform 22"/>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24" name="Freeform 23"/>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25" name="Freeform 24"/>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26" name="Freeform 25"/>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27" name="Freeform 26"/>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grpSp>
      </p:grpSp>
    </p:spTree>
    <p:extLst>
      <p:ext uri="{BB962C8B-B14F-4D97-AF65-F5344CB8AC3E}">
        <p14:creationId xmlns:p14="http://schemas.microsoft.com/office/powerpoint/2010/main" val="35112029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Publishing a web app from Visual Studio</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endParaRPr lang="en-US" dirty="0">
              <a:solidFill>
                <a:srgbClr val="000000"/>
              </a:solidFill>
            </a:endParaRPr>
          </a:p>
        </p:txBody>
      </p:sp>
      <p:pic>
        <p:nvPicPr>
          <p:cNvPr id="5" name="Picture 4" descr="Screenshot of the New Web Site window of Microsoft Visual Studio. On the left of the screen, there is a navigation pane with the options Recent, Installed, and Online. Under the Installed option, there are two section labeled Templates and Samples. Under the Templates option, there are two options including Visual C# and Visual Basic. The Visual Basic option is selected. The top of the middle pane has two drop-down lists, in which, the options .NET Framework 4.5.2 and Sort by default are selected. Under these options, the templates listed are ASP.NET Empty Web Site, ASP.NET Web Forms Site, ASP.NET Web Site (Razor v3), ASP.NET Dynamic Data Entities Web Site, and WCF Service. The installer has selected the ASP.NET Empty Web Site template to create a new web app. The right pane has a check box labeled Application Insights and is enabled by default. The right pane also includes the account designating the target subscription and a drop-down list that is labeled Send telemetry to with the New Application Insights resource option selected. In the lower part of the screen, there is the Web location drop-down list with the File System entry and its location in the local file system set to D:\WebSites\WebSite1. An OK button and a Cancel button are in the lower right corner of the screen."/>
          <p:cNvPicPr>
            <a:picLocks noChangeAspect="1"/>
          </p:cNvPicPr>
          <p:nvPr/>
        </p:nvPicPr>
        <p:blipFill>
          <a:blip r:embed="rId3"/>
          <a:stretch>
            <a:fillRect/>
          </a:stretch>
        </p:blipFill>
        <p:spPr>
          <a:xfrm>
            <a:off x="1828801" y="838200"/>
            <a:ext cx="8613631" cy="5951630"/>
          </a:xfrm>
          <a:prstGeom prst="rect">
            <a:avLst/>
          </a:prstGeom>
        </p:spPr>
      </p:pic>
    </p:spTree>
    <p:extLst>
      <p:ext uri="{BB962C8B-B14F-4D97-AF65-F5344CB8AC3E}">
        <p14:creationId xmlns:p14="http://schemas.microsoft.com/office/powerpoint/2010/main" val="18183276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Performing staged deployments</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dirty="0">
                <a:solidFill>
                  <a:srgbClr val="000000"/>
                </a:solidFill>
              </a:rPr>
              <a:t>Deploy updates by using:</a:t>
            </a:r>
          </a:p>
          <a:p>
            <a:pPr lvl="1"/>
            <a:r>
              <a:rPr lang="en-US" dirty="0">
                <a:solidFill>
                  <a:srgbClr val="000000"/>
                </a:solidFill>
              </a:rPr>
              <a:t>FTP</a:t>
            </a:r>
          </a:p>
          <a:p>
            <a:pPr lvl="1"/>
            <a:r>
              <a:rPr lang="en-US" dirty="0">
                <a:solidFill>
                  <a:srgbClr val="000000"/>
                </a:solidFill>
              </a:rPr>
              <a:t>Web Deploy</a:t>
            </a:r>
          </a:p>
          <a:p>
            <a:pPr marL="0" indent="0">
              <a:buNone/>
            </a:pPr>
            <a:r>
              <a:rPr lang="en-US" dirty="0">
                <a:solidFill>
                  <a:srgbClr val="000000"/>
                </a:solidFill>
              </a:rPr>
              <a:t>Continuous deployment:</a:t>
            </a:r>
          </a:p>
          <a:p>
            <a:pPr lvl="1"/>
            <a:r>
              <a:rPr lang="en-US" dirty="0">
                <a:solidFill>
                  <a:srgbClr val="000000"/>
                </a:solidFill>
              </a:rPr>
              <a:t>Connect a project to a web app in Azure</a:t>
            </a:r>
          </a:p>
          <a:p>
            <a:pPr lvl="1"/>
            <a:r>
              <a:rPr lang="en-US" dirty="0">
                <a:solidFill>
                  <a:srgbClr val="000000"/>
                </a:solidFill>
              </a:rPr>
              <a:t>Check in the changes</a:t>
            </a:r>
          </a:p>
          <a:p>
            <a:pPr lvl="1"/>
            <a:r>
              <a:rPr lang="en-US" dirty="0">
                <a:solidFill>
                  <a:srgbClr val="000000"/>
                </a:solidFill>
              </a:rPr>
              <a:t>Build and deploy automatically to a staging slot</a:t>
            </a:r>
          </a:p>
          <a:p>
            <a:pPr lvl="1"/>
            <a:r>
              <a:rPr lang="en-US" dirty="0">
                <a:solidFill>
                  <a:srgbClr val="000000"/>
                </a:solidFill>
              </a:rPr>
              <a:t>Swap to the production slot</a:t>
            </a:r>
          </a:p>
          <a:p>
            <a:pPr lvl="1"/>
            <a:r>
              <a:rPr lang="en-US" dirty="0">
                <a:solidFill>
                  <a:srgbClr val="000000"/>
                </a:solidFill>
              </a:rPr>
              <a:t>Adjust (if needed):</a:t>
            </a:r>
          </a:p>
          <a:p>
            <a:pPr lvl="2"/>
            <a:r>
              <a:rPr lang="en-US" dirty="0">
                <a:solidFill>
                  <a:srgbClr val="000000"/>
                </a:solidFill>
              </a:rPr>
              <a:t>Connection strings</a:t>
            </a:r>
          </a:p>
          <a:p>
            <a:pPr lvl="2"/>
            <a:r>
              <a:rPr lang="en-US" dirty="0">
                <a:solidFill>
                  <a:srgbClr val="000000"/>
                </a:solidFill>
              </a:rPr>
              <a:t>Handler mappings</a:t>
            </a:r>
          </a:p>
          <a:p>
            <a:pPr lvl="2"/>
            <a:r>
              <a:rPr lang="en-US" dirty="0">
                <a:solidFill>
                  <a:srgbClr val="000000"/>
                </a:solidFill>
              </a:rPr>
              <a:t>Monitoring and diagnostic settings</a:t>
            </a:r>
          </a:p>
          <a:p>
            <a:pPr lvl="2"/>
            <a:endParaRPr lang="en-US" dirty="0">
              <a:solidFill>
                <a:srgbClr val="000000"/>
              </a:solidFill>
            </a:endParaRPr>
          </a:p>
          <a:p>
            <a:endParaRPr lang="en-US" dirty="0">
              <a:solidFill>
                <a:srgbClr val="000000"/>
              </a:solidFill>
            </a:endParaRPr>
          </a:p>
        </p:txBody>
      </p:sp>
    </p:spTree>
    <p:extLst>
      <p:ext uri="{BB962C8B-B14F-4D97-AF65-F5344CB8AC3E}">
        <p14:creationId xmlns:p14="http://schemas.microsoft.com/office/powerpoint/2010/main" val="22549934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0F499-1E80-4B20-8F27-A0EF79866D19}"/>
              </a:ext>
            </a:extLst>
          </p:cNvPr>
          <p:cNvSpPr>
            <a:spLocks noGrp="1"/>
          </p:cNvSpPr>
          <p:nvPr>
            <p:ph type="title"/>
          </p:nvPr>
        </p:nvSpPr>
        <p:spPr/>
        <p:txBody>
          <a:bodyPr/>
          <a:lstStyle/>
          <a:p>
            <a:r>
              <a:rPr lang="en-US" dirty="0"/>
              <a:t>Update Web Apps with Minimal Downtime</a:t>
            </a:r>
          </a:p>
        </p:txBody>
      </p:sp>
      <p:sp>
        <p:nvSpPr>
          <p:cNvPr id="3" name="Content Placeholder 2">
            <a:extLst>
              <a:ext uri="{FF2B5EF4-FFF2-40B4-BE49-F238E27FC236}">
                <a16:creationId xmlns:a16="http://schemas.microsoft.com/office/drawing/2014/main" id="{E67C3018-2418-4254-B8C3-C3BA70F29454}"/>
              </a:ext>
            </a:extLst>
          </p:cNvPr>
          <p:cNvSpPr>
            <a:spLocks noGrp="1"/>
          </p:cNvSpPr>
          <p:nvPr>
            <p:ph idx="1"/>
          </p:nvPr>
        </p:nvSpPr>
        <p:spPr/>
        <p:txBody>
          <a:bodyPr/>
          <a:lstStyle/>
          <a:p>
            <a:pPr marL="0" indent="0">
              <a:buNone/>
            </a:pPr>
            <a:r>
              <a:rPr lang="en-US" dirty="0"/>
              <a:t>Deployment Slots are live apps with their own hostnames</a:t>
            </a:r>
          </a:p>
          <a:p>
            <a:pPr marL="0" indent="0">
              <a:buNone/>
            </a:pPr>
            <a:r>
              <a:rPr lang="en-US" dirty="0"/>
              <a:t>    Only available for Standard or Premium App Service plans</a:t>
            </a:r>
          </a:p>
          <a:p>
            <a:pPr marL="0" indent="0">
              <a:buNone/>
            </a:pPr>
            <a:r>
              <a:rPr lang="en-US" dirty="0"/>
              <a:t>Number of slots available depend on App Service Plan</a:t>
            </a:r>
          </a:p>
          <a:p>
            <a:pPr marL="0" indent="0">
              <a:buNone/>
            </a:pPr>
            <a:r>
              <a:rPr lang="en-US" dirty="0"/>
              <a:t>App content and configurations can be swapped between two deployment slots</a:t>
            </a:r>
          </a:p>
          <a:p>
            <a:pPr marL="0" indent="0">
              <a:buNone/>
            </a:pPr>
            <a:r>
              <a:rPr lang="en-US" dirty="0"/>
              <a:t>    Not all settings and configurations are swapped</a:t>
            </a:r>
          </a:p>
          <a:p>
            <a:pPr marL="0" indent="0">
              <a:buNone/>
            </a:pPr>
            <a:r>
              <a:rPr lang="en-US" dirty="0"/>
              <a:t>    Some settings can be marked to not swap</a:t>
            </a:r>
          </a:p>
          <a:p>
            <a:pPr marL="0" indent="0">
              <a:buNone/>
            </a:pPr>
            <a:r>
              <a:rPr lang="en-US" dirty="0"/>
              <a:t>Testing in Production feature allows you to spread traffic across multiple deployment slots</a:t>
            </a:r>
          </a:p>
        </p:txBody>
      </p:sp>
    </p:spTree>
    <p:extLst>
      <p:ext uri="{BB962C8B-B14F-4D97-AF65-F5344CB8AC3E}">
        <p14:creationId xmlns:p14="http://schemas.microsoft.com/office/powerpoint/2010/main" val="39852458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62C07-1015-4D24-8D91-970D8847F52A}"/>
              </a:ext>
            </a:extLst>
          </p:cNvPr>
          <p:cNvSpPr>
            <a:spLocks noGrp="1"/>
          </p:cNvSpPr>
          <p:nvPr>
            <p:ph type="title"/>
          </p:nvPr>
        </p:nvSpPr>
        <p:spPr/>
        <p:txBody>
          <a:bodyPr/>
          <a:lstStyle/>
          <a:p>
            <a:r>
              <a:rPr lang="en-US" dirty="0"/>
              <a:t>What gets Swapped with a Deployment Slot?</a:t>
            </a:r>
          </a:p>
        </p:txBody>
      </p:sp>
      <p:graphicFrame>
        <p:nvGraphicFramePr>
          <p:cNvPr id="4" name="Content Placeholder 3">
            <a:extLst>
              <a:ext uri="{FF2B5EF4-FFF2-40B4-BE49-F238E27FC236}">
                <a16:creationId xmlns:a16="http://schemas.microsoft.com/office/drawing/2014/main" id="{23013F02-B430-4FD6-95A0-842ECDD25C5B}"/>
              </a:ext>
            </a:extLst>
          </p:cNvPr>
          <p:cNvGraphicFramePr>
            <a:graphicFrameLocks noGrp="1"/>
          </p:cNvGraphicFramePr>
          <p:nvPr>
            <p:ph idx="1"/>
            <p:extLst/>
          </p:nvPr>
        </p:nvGraphicFramePr>
        <p:xfrm>
          <a:off x="838200" y="1825624"/>
          <a:ext cx="10706100" cy="3636327"/>
        </p:xfrm>
        <a:graphic>
          <a:graphicData uri="http://schemas.openxmlformats.org/drawingml/2006/table">
            <a:tbl>
              <a:tblPr firstRow="1" bandRow="1">
                <a:tableStyleId>{21E4AEA4-8DFA-4A89-87EB-49C32662AFE0}</a:tableStyleId>
              </a:tblPr>
              <a:tblGrid>
                <a:gridCol w="5353050">
                  <a:extLst>
                    <a:ext uri="{9D8B030D-6E8A-4147-A177-3AD203B41FA5}">
                      <a16:colId xmlns:a16="http://schemas.microsoft.com/office/drawing/2014/main" val="205592187"/>
                    </a:ext>
                  </a:extLst>
                </a:gridCol>
                <a:gridCol w="5353050">
                  <a:extLst>
                    <a:ext uri="{9D8B030D-6E8A-4147-A177-3AD203B41FA5}">
                      <a16:colId xmlns:a16="http://schemas.microsoft.com/office/drawing/2014/main" val="2062387511"/>
                    </a:ext>
                  </a:extLst>
                </a:gridCol>
              </a:tblGrid>
              <a:tr h="511069">
                <a:tc>
                  <a:txBody>
                    <a:bodyPr/>
                    <a:lstStyle/>
                    <a:p>
                      <a:r>
                        <a:rPr lang="en-US" dirty="0"/>
                        <a:t>Swapped</a:t>
                      </a:r>
                    </a:p>
                  </a:txBody>
                  <a:tcPr/>
                </a:tc>
                <a:tc>
                  <a:txBody>
                    <a:bodyPr/>
                    <a:lstStyle/>
                    <a:p>
                      <a:r>
                        <a:rPr lang="en-US" dirty="0"/>
                        <a:t>Not Swapped</a:t>
                      </a:r>
                    </a:p>
                  </a:txBody>
                  <a:tcPr/>
                </a:tc>
                <a:extLst>
                  <a:ext uri="{0D108BD9-81ED-4DB2-BD59-A6C34878D82A}">
                    <a16:rowId xmlns:a16="http://schemas.microsoft.com/office/drawing/2014/main" val="1054934108"/>
                  </a:ext>
                </a:extLst>
              </a:tr>
              <a:tr h="511069">
                <a:tc>
                  <a:txBody>
                    <a:bodyPr/>
                    <a:lstStyle/>
                    <a:p>
                      <a:r>
                        <a:rPr lang="en-US" sz="2000" dirty="0"/>
                        <a:t>App Settings – can be configured to not swap</a:t>
                      </a:r>
                    </a:p>
                  </a:txBody>
                  <a:tcPr/>
                </a:tc>
                <a:tc>
                  <a:txBody>
                    <a:bodyPr/>
                    <a:lstStyle/>
                    <a:p>
                      <a:r>
                        <a:rPr lang="en-US" sz="2000" dirty="0"/>
                        <a:t>Custom Domain Names</a:t>
                      </a:r>
                    </a:p>
                  </a:txBody>
                  <a:tcPr/>
                </a:tc>
                <a:extLst>
                  <a:ext uri="{0D108BD9-81ED-4DB2-BD59-A6C34878D82A}">
                    <a16:rowId xmlns:a16="http://schemas.microsoft.com/office/drawing/2014/main" val="259655956"/>
                  </a:ext>
                </a:extLst>
              </a:tr>
              <a:tr h="511069">
                <a:tc>
                  <a:txBody>
                    <a:bodyPr/>
                    <a:lstStyle/>
                    <a:p>
                      <a:r>
                        <a:rPr lang="en-US" sz="2000" dirty="0"/>
                        <a:t>Connection Strings – can be configured to not swap</a:t>
                      </a:r>
                    </a:p>
                  </a:txBody>
                  <a:tcPr/>
                </a:tc>
                <a:tc>
                  <a:txBody>
                    <a:bodyPr/>
                    <a:lstStyle/>
                    <a:p>
                      <a:r>
                        <a:rPr lang="en-US" sz="2000" dirty="0"/>
                        <a:t>SSL certificates and bindings</a:t>
                      </a:r>
                    </a:p>
                  </a:txBody>
                  <a:tcPr/>
                </a:tc>
                <a:extLst>
                  <a:ext uri="{0D108BD9-81ED-4DB2-BD59-A6C34878D82A}">
                    <a16:rowId xmlns:a16="http://schemas.microsoft.com/office/drawing/2014/main" val="2433537931"/>
                  </a:ext>
                </a:extLst>
              </a:tr>
              <a:tr h="511069">
                <a:tc>
                  <a:txBody>
                    <a:bodyPr/>
                    <a:lstStyle/>
                    <a:p>
                      <a:r>
                        <a:rPr lang="en-US" sz="2000" dirty="0"/>
                        <a:t>General settings</a:t>
                      </a:r>
                    </a:p>
                  </a:txBody>
                  <a:tcPr/>
                </a:tc>
                <a:tc>
                  <a:txBody>
                    <a:bodyPr/>
                    <a:lstStyle/>
                    <a:p>
                      <a:r>
                        <a:rPr lang="en-US" sz="2000" dirty="0"/>
                        <a:t>Scale settings (only production slots are scalable)</a:t>
                      </a:r>
                    </a:p>
                  </a:txBody>
                  <a:tcPr/>
                </a:tc>
                <a:extLst>
                  <a:ext uri="{0D108BD9-81ED-4DB2-BD59-A6C34878D82A}">
                    <a16:rowId xmlns:a16="http://schemas.microsoft.com/office/drawing/2014/main" val="1498419463"/>
                  </a:ext>
                </a:extLst>
              </a:tr>
              <a:tr h="511069">
                <a:tc>
                  <a:txBody>
                    <a:bodyPr/>
                    <a:lstStyle/>
                    <a:p>
                      <a:r>
                        <a:rPr lang="en-US" sz="2000" dirty="0"/>
                        <a:t>Handler mappings</a:t>
                      </a:r>
                    </a:p>
                  </a:txBody>
                  <a:tcPr/>
                </a:tc>
                <a:tc>
                  <a:txBody>
                    <a:bodyPr/>
                    <a:lstStyle/>
                    <a:p>
                      <a:r>
                        <a:rPr lang="en-US" sz="2000" dirty="0"/>
                        <a:t>Publishing endpoints</a:t>
                      </a:r>
                    </a:p>
                  </a:txBody>
                  <a:tcPr/>
                </a:tc>
                <a:extLst>
                  <a:ext uri="{0D108BD9-81ED-4DB2-BD59-A6C34878D82A}">
                    <a16:rowId xmlns:a16="http://schemas.microsoft.com/office/drawing/2014/main" val="820869244"/>
                  </a:ext>
                </a:extLst>
              </a:tr>
              <a:tr h="511069">
                <a:tc>
                  <a:txBody>
                    <a:bodyPr/>
                    <a:lstStyle/>
                    <a:p>
                      <a:r>
                        <a:rPr lang="en-US" sz="2000" dirty="0"/>
                        <a:t>Diagnostic logs settings</a:t>
                      </a:r>
                    </a:p>
                  </a:txBody>
                  <a:tcPr/>
                </a:tc>
                <a:tc>
                  <a:txBody>
                    <a:bodyPr/>
                    <a:lstStyle/>
                    <a:p>
                      <a:endParaRPr lang="en-US" sz="2000" dirty="0"/>
                    </a:p>
                  </a:txBody>
                  <a:tcPr/>
                </a:tc>
                <a:extLst>
                  <a:ext uri="{0D108BD9-81ED-4DB2-BD59-A6C34878D82A}">
                    <a16:rowId xmlns:a16="http://schemas.microsoft.com/office/drawing/2014/main" val="2081598700"/>
                  </a:ext>
                </a:extLst>
              </a:tr>
            </a:tbl>
          </a:graphicData>
        </a:graphic>
      </p:graphicFrame>
    </p:spTree>
    <p:extLst>
      <p:ext uri="{BB962C8B-B14F-4D97-AF65-F5344CB8AC3E}">
        <p14:creationId xmlns:p14="http://schemas.microsoft.com/office/powerpoint/2010/main" val="38774931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Monitoring web apps</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rgbClr val="000000"/>
                </a:solidFill>
              </a:rPr>
              <a:t>Monitor Azure web apps:</a:t>
            </a:r>
          </a:p>
          <a:p>
            <a:pPr lvl="1"/>
            <a:r>
              <a:rPr lang="en-US" dirty="0">
                <a:solidFill>
                  <a:srgbClr val="000000"/>
                </a:solidFill>
              </a:rPr>
              <a:t>Adding metrics </a:t>
            </a:r>
          </a:p>
          <a:p>
            <a:pPr lvl="1"/>
            <a:r>
              <a:rPr lang="en-US" dirty="0">
                <a:solidFill>
                  <a:srgbClr val="000000"/>
                </a:solidFill>
              </a:rPr>
              <a:t>Configuring alerts</a:t>
            </a:r>
          </a:p>
          <a:p>
            <a:r>
              <a:rPr lang="en-US" dirty="0">
                <a:solidFill>
                  <a:srgbClr val="000000"/>
                </a:solidFill>
              </a:rPr>
              <a:t>Configure diagnostics:</a:t>
            </a:r>
          </a:p>
          <a:p>
            <a:pPr lvl="1"/>
            <a:r>
              <a:rPr lang="en-US" dirty="0">
                <a:solidFill>
                  <a:srgbClr val="000000"/>
                </a:solidFill>
              </a:rPr>
              <a:t>Web server logging</a:t>
            </a:r>
          </a:p>
          <a:p>
            <a:pPr lvl="1"/>
            <a:r>
              <a:rPr lang="en-US" dirty="0">
                <a:solidFill>
                  <a:srgbClr val="000000"/>
                </a:solidFill>
              </a:rPr>
              <a:t>Detailed error messages</a:t>
            </a:r>
          </a:p>
          <a:p>
            <a:pPr lvl="1"/>
            <a:r>
              <a:rPr lang="en-US" dirty="0">
                <a:solidFill>
                  <a:srgbClr val="000000"/>
                </a:solidFill>
              </a:rPr>
              <a:t>Failed request tracing</a:t>
            </a:r>
          </a:p>
          <a:p>
            <a:pPr lvl="1"/>
            <a:r>
              <a:rPr lang="en-US" dirty="0">
                <a:solidFill>
                  <a:srgbClr val="000000"/>
                </a:solidFill>
              </a:rPr>
              <a:t>Application logging</a:t>
            </a:r>
          </a:p>
          <a:p>
            <a:r>
              <a:rPr lang="en-US" dirty="0">
                <a:solidFill>
                  <a:srgbClr val="000000"/>
                </a:solidFill>
              </a:rPr>
              <a:t>Store logs:</a:t>
            </a:r>
          </a:p>
          <a:p>
            <a:pPr lvl="1"/>
            <a:r>
              <a:rPr lang="en-US" dirty="0">
                <a:solidFill>
                  <a:srgbClr val="000000"/>
                </a:solidFill>
              </a:rPr>
              <a:t>File system</a:t>
            </a:r>
          </a:p>
          <a:p>
            <a:pPr lvl="1"/>
            <a:r>
              <a:rPr lang="en-US" dirty="0">
                <a:solidFill>
                  <a:srgbClr val="000000"/>
                </a:solidFill>
              </a:rPr>
              <a:t>Azure storage</a:t>
            </a:r>
          </a:p>
          <a:p>
            <a:endParaRPr lang="en-US" sz="1800" dirty="0">
              <a:solidFill>
                <a:srgbClr val="000000"/>
              </a:solidFill>
            </a:endParaRPr>
          </a:p>
        </p:txBody>
      </p:sp>
    </p:spTree>
    <p:extLst>
      <p:ext uri="{BB962C8B-B14F-4D97-AF65-F5344CB8AC3E}">
        <p14:creationId xmlns:p14="http://schemas.microsoft.com/office/powerpoint/2010/main" val="12615461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5">
            <a:extLst>
              <a:ext uri="{FF2B5EF4-FFF2-40B4-BE49-F238E27FC236}">
                <a16:creationId xmlns:a16="http://schemas.microsoft.com/office/drawing/2014/main" id="{6F926A23-FBA8-4330-8DCF-E27F80EE62A6}"/>
              </a:ext>
            </a:extLst>
          </p:cNvPr>
          <p:cNvSpPr>
            <a:spLocks noGrp="1"/>
          </p:cNvSpPr>
          <p:nvPr>
            <p:ph idx="1"/>
          </p:nvPr>
        </p:nvSpPr>
        <p:spPr/>
        <p:txBody>
          <a:bodyPr/>
          <a:lstStyle/>
          <a:p>
            <a:r>
              <a:rPr lang="en-US" dirty="0">
                <a:hlinkClick r:id="rId3"/>
              </a:rPr>
              <a:t>https://github.com/MicrosoftLearning/10979-MicrosoftAzureFundamentals/blob/master/Instructions/10979D_LAB_04.md</a:t>
            </a:r>
            <a:endParaRPr lang="en-US" dirty="0"/>
          </a:p>
          <a:p>
            <a:endParaRPr lang="en-US" dirty="0"/>
          </a:p>
          <a:p>
            <a:r>
              <a:rPr lang="en-US" dirty="0"/>
              <a:t>Exercise 1</a:t>
            </a:r>
          </a:p>
        </p:txBody>
      </p:sp>
      <p:sp>
        <p:nvSpPr>
          <p:cNvPr id="3" name="TextBox 2">
            <a:extLst>
              <a:ext uri="{FF2B5EF4-FFF2-40B4-BE49-F238E27FC236}">
                <a16:creationId xmlns:a16="http://schemas.microsoft.com/office/drawing/2014/main" id="{2AB5F0FC-CD41-4F2F-AA26-A550CA79E834}"/>
              </a:ext>
            </a:extLst>
          </p:cNvPr>
          <p:cNvSpPr txBox="1"/>
          <p:nvPr/>
        </p:nvSpPr>
        <p:spPr>
          <a:xfrm>
            <a:off x="212203" y="3352422"/>
            <a:ext cx="4529573" cy="523220"/>
          </a:xfrm>
          <a:prstGeom prst="rect">
            <a:avLst/>
          </a:prstGeom>
          <a:noFill/>
        </p:spPr>
        <p:txBody>
          <a:bodyPr vert="horz"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Estimated Time: 15 minutes</a:t>
            </a:r>
          </a:p>
        </p:txBody>
      </p:sp>
    </p:spTree>
    <p:extLst>
      <p:ext uri="{BB962C8B-B14F-4D97-AF65-F5344CB8AC3E}">
        <p14:creationId xmlns:p14="http://schemas.microsoft.com/office/powerpoint/2010/main" val="271479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cloud computing</a:t>
            </a:r>
          </a:p>
        </p:txBody>
      </p:sp>
      <p:sp>
        <p:nvSpPr>
          <p:cNvPr id="4" name="Content Placeholder 2"/>
          <p:cNvSpPr>
            <a:spLocks noGrp="1"/>
          </p:cNvSpPr>
          <p:nvPr/>
        </p:nvSpPr>
        <p:spPr bwMode="auto">
          <a:xfrm>
            <a:off x="763588" y="993506"/>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rgbClr val="000000"/>
                </a:solidFill>
              </a:rPr>
              <a:t>Characteristics of cloud-computing solutions:</a:t>
            </a:r>
          </a:p>
          <a:p>
            <a:pPr lvl="1"/>
            <a:r>
              <a:rPr lang="en-US" dirty="0">
                <a:solidFill>
                  <a:srgbClr val="000000"/>
                </a:solidFill>
              </a:rPr>
              <a:t>On-demand self-service</a:t>
            </a:r>
          </a:p>
          <a:p>
            <a:pPr lvl="1"/>
            <a:r>
              <a:rPr lang="en-US" dirty="0">
                <a:solidFill>
                  <a:srgbClr val="000000"/>
                </a:solidFill>
              </a:rPr>
              <a:t>Broad network access</a:t>
            </a:r>
          </a:p>
          <a:p>
            <a:pPr lvl="1"/>
            <a:r>
              <a:rPr lang="en-US" dirty="0">
                <a:solidFill>
                  <a:srgbClr val="000000"/>
                </a:solidFill>
              </a:rPr>
              <a:t>Resource pooling</a:t>
            </a:r>
          </a:p>
          <a:p>
            <a:pPr lvl="1"/>
            <a:r>
              <a:rPr lang="en-US" dirty="0">
                <a:solidFill>
                  <a:srgbClr val="000000"/>
                </a:solidFill>
              </a:rPr>
              <a:t>Rapid elasticity</a:t>
            </a:r>
          </a:p>
          <a:p>
            <a:pPr lvl="1"/>
            <a:r>
              <a:rPr lang="en-US" dirty="0">
                <a:solidFill>
                  <a:srgbClr val="000000"/>
                </a:solidFill>
              </a:rPr>
              <a:t>Measured service</a:t>
            </a:r>
          </a:p>
          <a:p>
            <a:r>
              <a:rPr lang="en-US" dirty="0">
                <a:solidFill>
                  <a:srgbClr val="000000"/>
                </a:solidFill>
              </a:rPr>
              <a:t>Advantages of cloud computing:</a:t>
            </a:r>
            <a:endParaRPr lang="en-GB" dirty="0">
              <a:solidFill>
                <a:srgbClr val="000000"/>
              </a:solidFill>
            </a:endParaRPr>
          </a:p>
          <a:p>
            <a:pPr lvl="1"/>
            <a:r>
              <a:rPr lang="en-GB" dirty="0">
                <a:solidFill>
                  <a:srgbClr val="000000"/>
                </a:solidFill>
              </a:rPr>
              <a:t>Access to a broad range of managed services </a:t>
            </a:r>
          </a:p>
          <a:p>
            <a:pPr lvl="1"/>
            <a:r>
              <a:rPr lang="en-GB" dirty="0">
                <a:solidFill>
                  <a:srgbClr val="000000"/>
                </a:solidFill>
              </a:rPr>
              <a:t>Minimized or eliminated capital expenses</a:t>
            </a:r>
          </a:p>
          <a:p>
            <a:pPr lvl="1"/>
            <a:r>
              <a:rPr lang="en-GB" dirty="0">
                <a:solidFill>
                  <a:srgbClr val="000000"/>
                </a:solidFill>
              </a:rPr>
              <a:t>Lowered operational expenses</a:t>
            </a:r>
          </a:p>
          <a:p>
            <a:pPr lvl="1"/>
            <a:r>
              <a:rPr lang="en-GB" dirty="0">
                <a:solidFill>
                  <a:srgbClr val="000000"/>
                </a:solidFill>
              </a:rPr>
              <a:t>Usage-based billing model</a:t>
            </a:r>
          </a:p>
          <a:p>
            <a:pPr lvl="1"/>
            <a:r>
              <a:rPr lang="en-GB" dirty="0">
                <a:solidFill>
                  <a:srgbClr val="000000"/>
                </a:solidFill>
              </a:rPr>
              <a:t>Improved agility</a:t>
            </a:r>
          </a:p>
          <a:p>
            <a:endParaRPr lang="en-US" dirty="0">
              <a:solidFill>
                <a:srgbClr val="000000"/>
              </a:solidFill>
            </a:endParaRPr>
          </a:p>
        </p:txBody>
      </p:sp>
      <p:pic>
        <p:nvPicPr>
          <p:cNvPr id="5" name="Picture 4">
            <a:extLst>
              <a:ext uri="{FF2B5EF4-FFF2-40B4-BE49-F238E27FC236}">
                <a16:creationId xmlns:a16="http://schemas.microsoft.com/office/drawing/2014/main" id="{C05D1957-0D88-484A-A532-122248DB34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9728" y="-113475"/>
            <a:ext cx="2158845" cy="967610"/>
          </a:xfrm>
          <a:prstGeom prst="rect">
            <a:avLst/>
          </a:prstGeom>
        </p:spPr>
      </p:pic>
    </p:spTree>
    <p:extLst>
      <p:ext uri="{BB962C8B-B14F-4D97-AF65-F5344CB8AC3E}">
        <p14:creationId xmlns:p14="http://schemas.microsoft.com/office/powerpoint/2010/main" val="15630285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ADFF57-8F39-41EB-B3EB-8BF134C0EEE0}"/>
              </a:ext>
            </a:extLst>
          </p:cNvPr>
          <p:cNvSpPr>
            <a:spLocks noGrp="1"/>
          </p:cNvSpPr>
          <p:nvPr>
            <p:ph type="title"/>
          </p:nvPr>
        </p:nvSpPr>
        <p:spPr/>
        <p:txBody>
          <a:bodyPr/>
          <a:lstStyle/>
          <a:p>
            <a:r>
              <a:rPr lang="en-US" dirty="0"/>
              <a:t>Virtual Networks</a:t>
            </a:r>
          </a:p>
        </p:txBody>
      </p:sp>
      <p:sp>
        <p:nvSpPr>
          <p:cNvPr id="6" name="Freeform 5">
            <a:extLst>
              <a:ext uri="{FF2B5EF4-FFF2-40B4-BE49-F238E27FC236}">
                <a16:creationId xmlns:a16="http://schemas.microsoft.com/office/drawing/2014/main" id="{896B7205-FF29-4D67-A27C-D6100899E4C1}"/>
              </a:ext>
            </a:extLst>
          </p:cNvPr>
          <p:cNvSpPr>
            <a:spLocks/>
          </p:cNvSpPr>
          <p:nvPr/>
        </p:nvSpPr>
        <p:spPr bwMode="auto">
          <a:xfrm>
            <a:off x="2280915" y="3009060"/>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5" name="Picture 4">
            <a:extLst>
              <a:ext uri="{FF2B5EF4-FFF2-40B4-BE49-F238E27FC236}">
                <a16:creationId xmlns:a16="http://schemas.microsoft.com/office/drawing/2014/main" id="{673679F0-BBBC-4C24-9932-242CCBC2A8B0}"/>
              </a:ext>
            </a:extLst>
          </p:cNvPr>
          <p:cNvPicPr>
            <a:picLocks noChangeAspect="1"/>
          </p:cNvPicPr>
          <p:nvPr/>
        </p:nvPicPr>
        <p:blipFill rotWithShape="1">
          <a:blip r:embed="rId3"/>
          <a:srcRect l="28591" r="36692" b="58194"/>
          <a:stretch/>
        </p:blipFill>
        <p:spPr>
          <a:xfrm>
            <a:off x="3054058" y="3831452"/>
            <a:ext cx="2220675" cy="2218003"/>
          </a:xfrm>
          <a:prstGeom prst="rect">
            <a:avLst/>
          </a:prstGeom>
        </p:spPr>
      </p:pic>
    </p:spTree>
    <p:extLst>
      <p:ext uri="{BB962C8B-B14F-4D97-AF65-F5344CB8AC3E}">
        <p14:creationId xmlns:p14="http://schemas.microsoft.com/office/powerpoint/2010/main" val="12116710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networks</a:t>
            </a:r>
          </a:p>
        </p:txBody>
      </p:sp>
      <p:sp>
        <p:nvSpPr>
          <p:cNvPr id="3" name="Text Placeholder 2"/>
          <p:cNvSpPr>
            <a:spLocks noGrp="1"/>
          </p:cNvSpPr>
          <p:nvPr>
            <p:ph type="body" idx="1"/>
          </p:nvPr>
        </p:nvSpPr>
        <p:spPr/>
        <p:txBody>
          <a:bodyPr/>
          <a:lstStyle/>
          <a:p>
            <a:r>
              <a:rPr lang="en-US" dirty="0"/>
              <a:t>What are virtual networks?
Determine the need for virtual networks
Virtual network capabilities</a:t>
            </a:r>
          </a:p>
          <a:p>
            <a:r>
              <a:rPr lang="en-US" dirty="0"/>
              <a:t>Creating and configuring Azure virtual networks
Demonstration: Creating a virtual network
Azure networking features</a:t>
            </a:r>
          </a:p>
          <a:p>
            <a:r>
              <a:rPr lang="en-US" dirty="0"/>
              <a:t>Overview of Azure Load Balancer
Creating an Azure load balancer
Demonstration: Creating an Azure load balancer</a:t>
            </a:r>
          </a:p>
          <a:p>
            <a:endParaRPr lang="en-US" dirty="0"/>
          </a:p>
          <a:p>
            <a:endParaRPr lang="en-US" dirty="0"/>
          </a:p>
        </p:txBody>
      </p:sp>
    </p:spTree>
    <p:extLst>
      <p:ext uri="{BB962C8B-B14F-4D97-AF65-F5344CB8AC3E}">
        <p14:creationId xmlns:p14="http://schemas.microsoft.com/office/powerpoint/2010/main" val="15359175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virtual networks?</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dirty="0">
                <a:solidFill>
                  <a:srgbClr val="000000"/>
                </a:solidFill>
              </a:rPr>
              <a:t>Logical network boundary</a:t>
            </a:r>
          </a:p>
          <a:p>
            <a:r>
              <a:rPr lang="en-US" sz="2400" dirty="0">
                <a:solidFill>
                  <a:srgbClr val="000000"/>
                </a:solidFill>
              </a:rPr>
              <a:t>Provided as a managed service:</a:t>
            </a:r>
          </a:p>
          <a:p>
            <a:pPr lvl="1"/>
            <a:r>
              <a:rPr lang="en-US" sz="2000" dirty="0">
                <a:solidFill>
                  <a:srgbClr val="000000"/>
                </a:solidFill>
              </a:rPr>
              <a:t>Automatic routing</a:t>
            </a:r>
          </a:p>
          <a:p>
            <a:pPr lvl="1"/>
            <a:r>
              <a:rPr lang="en-US" sz="2000" dirty="0">
                <a:solidFill>
                  <a:srgbClr val="000000"/>
                </a:solidFill>
              </a:rPr>
              <a:t>Built-in DNS name resolution</a:t>
            </a:r>
          </a:p>
          <a:p>
            <a:pPr lvl="1"/>
            <a:r>
              <a:rPr lang="en-US" sz="2000" dirty="0">
                <a:solidFill>
                  <a:srgbClr val="000000"/>
                </a:solidFill>
              </a:rPr>
              <a:t>Support for customization</a:t>
            </a:r>
          </a:p>
          <a:p>
            <a:r>
              <a:rPr lang="en-US" sz="2400" dirty="0">
                <a:solidFill>
                  <a:srgbClr val="000000"/>
                </a:solidFill>
              </a:rPr>
              <a:t>Private IP address space</a:t>
            </a:r>
          </a:p>
          <a:p>
            <a:r>
              <a:rPr lang="en-US" sz="2400" dirty="0">
                <a:solidFill>
                  <a:srgbClr val="000000"/>
                </a:solidFill>
              </a:rPr>
              <a:t>Divided into one or more IP subnets</a:t>
            </a:r>
          </a:p>
          <a:p>
            <a:endParaRPr lang="en-US" dirty="0">
              <a:solidFill>
                <a:srgbClr val="000000"/>
              </a:solidFill>
            </a:endParaRPr>
          </a:p>
        </p:txBody>
      </p:sp>
    </p:spTree>
    <p:extLst>
      <p:ext uri="{BB962C8B-B14F-4D97-AF65-F5344CB8AC3E}">
        <p14:creationId xmlns:p14="http://schemas.microsoft.com/office/powerpoint/2010/main" val="19707895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Determine the need for virtual networks</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rgbClr val="000000"/>
                </a:solidFill>
              </a:rPr>
              <a:t>Deployment types: </a:t>
            </a:r>
          </a:p>
          <a:p>
            <a:pPr lvl="1"/>
            <a:r>
              <a:rPr lang="en-US" dirty="0">
                <a:solidFill>
                  <a:srgbClr val="000000"/>
                </a:solidFill>
              </a:rPr>
              <a:t>Cloud-only deployments</a:t>
            </a:r>
          </a:p>
          <a:p>
            <a:pPr lvl="1"/>
            <a:r>
              <a:rPr lang="en-US" dirty="0">
                <a:solidFill>
                  <a:srgbClr val="000000"/>
                </a:solidFill>
              </a:rPr>
              <a:t>Cross-premises deployments</a:t>
            </a:r>
          </a:p>
          <a:p>
            <a:pPr lvl="1"/>
            <a:r>
              <a:rPr lang="en-US" dirty="0">
                <a:solidFill>
                  <a:srgbClr val="000000"/>
                </a:solidFill>
              </a:rPr>
              <a:t>Deployments without virtual network dependency</a:t>
            </a:r>
          </a:p>
          <a:p>
            <a:r>
              <a:rPr lang="en-US" dirty="0">
                <a:solidFill>
                  <a:srgbClr val="000000"/>
                </a:solidFill>
              </a:rPr>
              <a:t>Virtual networks and Microsoft cloud resources:</a:t>
            </a:r>
          </a:p>
          <a:p>
            <a:pPr lvl="1"/>
            <a:r>
              <a:rPr lang="en-US" dirty="0">
                <a:solidFill>
                  <a:srgbClr val="000000"/>
                </a:solidFill>
              </a:rPr>
              <a:t>Azure VMs (ARM) – must reside on a virtual network</a:t>
            </a:r>
          </a:p>
          <a:p>
            <a:pPr lvl="1"/>
            <a:r>
              <a:rPr lang="en-US" dirty="0">
                <a:solidFill>
                  <a:srgbClr val="000000"/>
                </a:solidFill>
              </a:rPr>
              <a:t>Azure cloud services and Azure VMs (classic) – can reside on a virtual network</a:t>
            </a:r>
          </a:p>
          <a:p>
            <a:pPr lvl="1"/>
            <a:r>
              <a:rPr lang="en-US" dirty="0">
                <a:solidFill>
                  <a:srgbClr val="000000"/>
                </a:solidFill>
              </a:rPr>
              <a:t>Azure Web apps – can connect to a virtual network via P2S VPN</a:t>
            </a:r>
          </a:p>
          <a:p>
            <a:pPr lvl="1"/>
            <a:r>
              <a:rPr lang="en-US" dirty="0">
                <a:solidFill>
                  <a:srgbClr val="000000"/>
                </a:solidFill>
              </a:rPr>
              <a:t>Azure SQL Database, Azure AD – no direct connectivity to a virtual network</a:t>
            </a:r>
          </a:p>
        </p:txBody>
      </p:sp>
    </p:spTree>
    <p:extLst>
      <p:ext uri="{BB962C8B-B14F-4D97-AF65-F5344CB8AC3E}">
        <p14:creationId xmlns:p14="http://schemas.microsoft.com/office/powerpoint/2010/main" val="3330935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 capabilities</a:t>
            </a:r>
          </a:p>
        </p:txBody>
      </p:sp>
      <p:sp>
        <p:nvSpPr>
          <p:cNvPr id="4" name="Content Placeholder 2"/>
          <p:cNvSpPr>
            <a:spLocks noGrp="1"/>
          </p:cNvSpPr>
          <p:nvPr/>
        </p:nvSpPr>
        <p:spPr bwMode="auto">
          <a:xfrm>
            <a:off x="1963333"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dirty="0">
                <a:solidFill>
                  <a:srgbClr val="000000"/>
                </a:solidFill>
              </a:rPr>
              <a:t>IP address allocation:</a:t>
            </a:r>
          </a:p>
          <a:p>
            <a:pPr lvl="2"/>
            <a:r>
              <a:rPr lang="en-US" dirty="0">
                <a:solidFill>
                  <a:srgbClr val="000000"/>
                </a:solidFill>
              </a:rPr>
              <a:t>Dynamic (default) — support for static IP address assignments</a:t>
            </a:r>
          </a:p>
          <a:p>
            <a:r>
              <a:rPr lang="en-US" sz="2400" dirty="0">
                <a:solidFill>
                  <a:srgbClr val="000000"/>
                </a:solidFill>
              </a:rPr>
              <a:t>Traffic routing:</a:t>
            </a:r>
          </a:p>
          <a:p>
            <a:pPr lvl="2"/>
            <a:r>
              <a:rPr lang="en-US" dirty="0">
                <a:solidFill>
                  <a:srgbClr val="000000"/>
                </a:solidFill>
              </a:rPr>
              <a:t>User defined routes and forced tunneling</a:t>
            </a:r>
          </a:p>
          <a:p>
            <a:r>
              <a:rPr lang="en-US" sz="2400" dirty="0">
                <a:solidFill>
                  <a:srgbClr val="000000"/>
                </a:solidFill>
              </a:rPr>
              <a:t>Traffic filtering:</a:t>
            </a:r>
          </a:p>
          <a:p>
            <a:pPr lvl="2"/>
            <a:r>
              <a:rPr lang="en-US" dirty="0">
                <a:solidFill>
                  <a:srgbClr val="000000"/>
                </a:solidFill>
              </a:rPr>
              <a:t>Network Security Groups</a:t>
            </a:r>
          </a:p>
        </p:txBody>
      </p:sp>
    </p:spTree>
    <p:extLst>
      <p:ext uri="{BB962C8B-B14F-4D97-AF65-F5344CB8AC3E}">
        <p14:creationId xmlns:p14="http://schemas.microsoft.com/office/powerpoint/2010/main" val="16848245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Addresses</a:t>
            </a:r>
          </a:p>
        </p:txBody>
      </p:sp>
      <p:sp>
        <p:nvSpPr>
          <p:cNvPr id="3" name="Content Placeholder 2"/>
          <p:cNvSpPr>
            <a:spLocks noGrp="1"/>
          </p:cNvSpPr>
          <p:nvPr>
            <p:ph idx="1"/>
          </p:nvPr>
        </p:nvSpPr>
        <p:spPr/>
        <p:txBody>
          <a:bodyPr>
            <a:normAutofit fontScale="85000" lnSpcReduction="20000"/>
          </a:bodyPr>
          <a:lstStyle/>
          <a:p>
            <a:r>
              <a:rPr lang="en-US" dirty="0"/>
              <a:t>Public and Private</a:t>
            </a:r>
          </a:p>
          <a:p>
            <a:pPr lvl="1"/>
            <a:r>
              <a:rPr lang="en-US" dirty="0"/>
              <a:t>4096 Private IP addresses per </a:t>
            </a:r>
            <a:r>
              <a:rPr lang="en-US" dirty="0" err="1"/>
              <a:t>vnet</a:t>
            </a:r>
            <a:endParaRPr lang="en-US" dirty="0"/>
          </a:p>
          <a:p>
            <a:pPr lvl="1"/>
            <a:r>
              <a:rPr lang="en-US" b="1" dirty="0">
                <a:solidFill>
                  <a:srgbClr val="FF0000"/>
                </a:solidFill>
              </a:rPr>
              <a:t>60 Dynamic Public IPs</a:t>
            </a:r>
          </a:p>
          <a:p>
            <a:pPr lvl="1"/>
            <a:r>
              <a:rPr lang="en-US" b="1" dirty="0">
                <a:solidFill>
                  <a:srgbClr val="FF0000"/>
                </a:solidFill>
              </a:rPr>
              <a:t>20 Static Public IPs</a:t>
            </a:r>
          </a:p>
          <a:p>
            <a:r>
              <a:rPr lang="en-US" dirty="0"/>
              <a:t>Public IP addresses can be dynamic or static. </a:t>
            </a:r>
          </a:p>
          <a:p>
            <a:pPr lvl="1"/>
            <a:r>
              <a:rPr lang="en-US" b="1" dirty="0">
                <a:solidFill>
                  <a:srgbClr val="FF0000"/>
                </a:solidFill>
              </a:rPr>
              <a:t>Dynamic IP address is not allocated until associated resource is created/started.</a:t>
            </a:r>
          </a:p>
          <a:p>
            <a:pPr lvl="1"/>
            <a:r>
              <a:rPr lang="en-US" b="1" dirty="0">
                <a:solidFill>
                  <a:srgbClr val="FF0000"/>
                </a:solidFill>
              </a:rPr>
              <a:t>Dynamic IP Released when stop/delete resource.</a:t>
            </a:r>
          </a:p>
          <a:p>
            <a:pPr lvl="1"/>
            <a:r>
              <a:rPr lang="en-US" b="1" dirty="0">
                <a:solidFill>
                  <a:srgbClr val="FF0000"/>
                </a:solidFill>
              </a:rPr>
              <a:t>Static IP address allocated immediately. Released only when it is deleted.</a:t>
            </a:r>
          </a:p>
          <a:p>
            <a:r>
              <a:rPr lang="en-US" dirty="0"/>
              <a:t>Use with</a:t>
            </a:r>
          </a:p>
          <a:p>
            <a:pPr lvl="1"/>
            <a:r>
              <a:rPr lang="en-US" dirty="0"/>
              <a:t>Virtual machines (VM)</a:t>
            </a:r>
          </a:p>
          <a:p>
            <a:pPr lvl="1"/>
            <a:r>
              <a:rPr lang="en-US" dirty="0"/>
              <a:t>Internet-facing load balancers</a:t>
            </a:r>
          </a:p>
          <a:p>
            <a:pPr lvl="1"/>
            <a:r>
              <a:rPr lang="en-US" dirty="0"/>
              <a:t>VPN gateways</a:t>
            </a:r>
          </a:p>
          <a:p>
            <a:pPr lvl="1"/>
            <a:r>
              <a:rPr lang="en-US" dirty="0"/>
              <a:t>Application gateway</a:t>
            </a:r>
          </a:p>
          <a:p>
            <a:r>
              <a:rPr lang="en-US" dirty="0"/>
              <a:t>Azure Datacenter IP Ranges: </a:t>
            </a:r>
            <a:r>
              <a:rPr lang="en-US" sz="2300" dirty="0">
                <a:hlinkClick r:id="rId3"/>
              </a:rPr>
              <a:t>https://www.microsoft.com/en-us/download/details.aspx?id=41653</a:t>
            </a:r>
            <a:endParaRPr lang="en-US" sz="2300" dirty="0"/>
          </a:p>
          <a:p>
            <a:pPr marL="0" indent="0">
              <a:buNone/>
            </a:pPr>
            <a:endParaRPr lang="en-US" dirty="0"/>
          </a:p>
          <a:p>
            <a:pPr lvl="1"/>
            <a:endParaRPr lang="en-US" dirty="0"/>
          </a:p>
        </p:txBody>
      </p:sp>
      <p:sp>
        <p:nvSpPr>
          <p:cNvPr id="4" name="TextBox 3"/>
          <p:cNvSpPr txBox="1"/>
          <p:nvPr/>
        </p:nvSpPr>
        <p:spPr>
          <a:xfrm>
            <a:off x="300791" y="6211669"/>
            <a:ext cx="11590417" cy="646331"/>
          </a:xfrm>
          <a:prstGeom prst="rect">
            <a:avLst/>
          </a:prstGeom>
          <a:noFill/>
        </p:spPr>
        <p:txBody>
          <a:bodyPr wrap="none" rtlCol="0">
            <a:spAutoFit/>
          </a:bodyPr>
          <a:lstStyle/>
          <a:p>
            <a:r>
              <a:rPr lang="en-US" dirty="0">
                <a:hlinkClick r:id="rId4"/>
              </a:rPr>
              <a:t>https://docs.microsoft.com/en-us/azure/virtual-network/virtual-network-ip-addresses-overview-arm#public-ip-addresses</a:t>
            </a:r>
            <a:endParaRPr lang="en-US" dirty="0"/>
          </a:p>
          <a:p>
            <a:endParaRPr lang="en-US" dirty="0"/>
          </a:p>
        </p:txBody>
      </p:sp>
    </p:spTree>
    <p:extLst>
      <p:ext uri="{BB962C8B-B14F-4D97-AF65-F5344CB8AC3E}">
        <p14:creationId xmlns:p14="http://schemas.microsoft.com/office/powerpoint/2010/main" val="2233119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DNS 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8553" y="1580260"/>
            <a:ext cx="6043447" cy="41741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221976"/>
            <a:ext cx="10515600" cy="1325563"/>
          </a:xfrm>
        </p:spPr>
        <p:txBody>
          <a:bodyPr/>
          <a:lstStyle/>
          <a:p>
            <a:r>
              <a:rPr lang="en-US" dirty="0"/>
              <a:t>DNS name resolution</a:t>
            </a:r>
          </a:p>
        </p:txBody>
      </p:sp>
      <p:sp>
        <p:nvSpPr>
          <p:cNvPr id="3" name="Content Placeholder 2"/>
          <p:cNvSpPr>
            <a:spLocks noGrp="1"/>
          </p:cNvSpPr>
          <p:nvPr>
            <p:ph idx="1"/>
          </p:nvPr>
        </p:nvSpPr>
        <p:spPr>
          <a:xfrm>
            <a:off x="341555" y="1253331"/>
            <a:ext cx="6224752" cy="4351338"/>
          </a:xfrm>
        </p:spPr>
        <p:txBody>
          <a:bodyPr/>
          <a:lstStyle/>
          <a:p>
            <a:r>
              <a:rPr lang="en-US" dirty="0"/>
              <a:t>Azure Service for managing </a:t>
            </a:r>
            <a:r>
              <a:rPr lang="en-US" b="1" dirty="0">
                <a:solidFill>
                  <a:srgbClr val="FF0000"/>
                </a:solidFill>
              </a:rPr>
              <a:t>Public</a:t>
            </a:r>
            <a:br>
              <a:rPr lang="en-US" b="1" dirty="0">
                <a:solidFill>
                  <a:srgbClr val="FF0000"/>
                </a:solidFill>
              </a:rPr>
            </a:br>
            <a:r>
              <a:rPr lang="en-US" b="1" dirty="0">
                <a:solidFill>
                  <a:srgbClr val="FF0000"/>
                </a:solidFill>
              </a:rPr>
              <a:t>DNS</a:t>
            </a:r>
            <a:r>
              <a:rPr lang="en-US" dirty="0"/>
              <a:t> (99.99% SLA)</a:t>
            </a:r>
          </a:p>
          <a:p>
            <a:r>
              <a:rPr lang="en-US" dirty="0"/>
              <a:t>Integrates with Azure Management Services</a:t>
            </a:r>
          </a:p>
          <a:p>
            <a:r>
              <a:rPr lang="en-US" dirty="0"/>
              <a:t>Controlled with Role Based Access Control</a:t>
            </a:r>
          </a:p>
          <a:p>
            <a:r>
              <a:rPr lang="en-US" dirty="0"/>
              <a:t>100 DNS Zones per subscription</a:t>
            </a:r>
          </a:p>
          <a:p>
            <a:r>
              <a:rPr lang="en-US" dirty="0"/>
              <a:t>5000 Record sets per zone</a:t>
            </a:r>
          </a:p>
          <a:p>
            <a:r>
              <a:rPr lang="en-US" dirty="0"/>
              <a:t>20 Records per record set</a:t>
            </a:r>
          </a:p>
          <a:p>
            <a:endParaRPr lang="en-US" dirty="0"/>
          </a:p>
        </p:txBody>
      </p:sp>
      <p:sp>
        <p:nvSpPr>
          <p:cNvPr id="4" name="TextBox 3"/>
          <p:cNvSpPr txBox="1"/>
          <p:nvPr/>
        </p:nvSpPr>
        <p:spPr>
          <a:xfrm>
            <a:off x="838200" y="6011917"/>
            <a:ext cx="5728107" cy="923330"/>
          </a:xfrm>
          <a:prstGeom prst="rect">
            <a:avLst/>
          </a:prstGeom>
          <a:noFill/>
        </p:spPr>
        <p:txBody>
          <a:bodyPr wrap="none" rtlCol="0">
            <a:spAutoFit/>
          </a:bodyPr>
          <a:lstStyle/>
          <a:p>
            <a:r>
              <a:rPr lang="en-US" dirty="0">
                <a:hlinkClick r:id="rId4"/>
              </a:rPr>
              <a:t>https://docs.microsoft.com/en-us/azure/dns/dns-overview</a:t>
            </a:r>
            <a:endParaRPr lang="en-US" dirty="0"/>
          </a:p>
          <a:p>
            <a:endParaRPr lang="en-US" dirty="0"/>
          </a:p>
          <a:p>
            <a:endParaRPr lang="en-US" dirty="0"/>
          </a:p>
        </p:txBody>
      </p:sp>
    </p:spTree>
    <p:extLst>
      <p:ext uri="{BB962C8B-B14F-4D97-AF65-F5344CB8AC3E}">
        <p14:creationId xmlns:p14="http://schemas.microsoft.com/office/powerpoint/2010/main" val="13715355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balancing</a:t>
            </a:r>
          </a:p>
        </p:txBody>
      </p:sp>
      <p:pic>
        <p:nvPicPr>
          <p:cNvPr id="5" name="Picture 4" descr="Hash-based distribution">
            <a:extLst>
              <a:ext uri="{FF2B5EF4-FFF2-40B4-BE49-F238E27FC236}">
                <a16:creationId xmlns:a16="http://schemas.microsoft.com/office/drawing/2014/main" id="{0CFB9E9E-7066-4F71-919B-0CEE5D8CD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204" y="1004232"/>
            <a:ext cx="7573529" cy="4849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8225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653" y="74088"/>
            <a:ext cx="10515600" cy="771811"/>
          </a:xfrm>
        </p:spPr>
        <p:txBody>
          <a:bodyPr/>
          <a:lstStyle/>
          <a:p>
            <a:r>
              <a:rPr lang="en-US" dirty="0"/>
              <a:t>Virtual network connectivity</a:t>
            </a:r>
          </a:p>
        </p:txBody>
      </p:sp>
      <p:sp>
        <p:nvSpPr>
          <p:cNvPr id="8" name="Rectangle 14">
            <a:extLst>
              <a:ext uri="{FF2B5EF4-FFF2-40B4-BE49-F238E27FC236}">
                <a16:creationId xmlns:a16="http://schemas.microsoft.com/office/drawing/2014/main" id="{F7C37F49-1EE5-48C6-AF32-9264039C8799}"/>
              </a:ext>
            </a:extLst>
          </p:cNvPr>
          <p:cNvSpPr/>
          <p:nvPr/>
        </p:nvSpPr>
        <p:spPr bwMode="auto">
          <a:xfrm>
            <a:off x="778251" y="1338395"/>
            <a:ext cx="2035175"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Cloud</a:t>
            </a:r>
          </a:p>
        </p:txBody>
      </p:sp>
      <p:sp>
        <p:nvSpPr>
          <p:cNvPr id="9" name="Rectangle 17">
            <a:extLst>
              <a:ext uri="{FF2B5EF4-FFF2-40B4-BE49-F238E27FC236}">
                <a16:creationId xmlns:a16="http://schemas.microsoft.com/office/drawing/2014/main" id="{7DBA6F21-3BA8-49C6-B85B-F3D476BD1D72}"/>
              </a:ext>
            </a:extLst>
          </p:cNvPr>
          <p:cNvSpPr/>
          <p:nvPr/>
        </p:nvSpPr>
        <p:spPr bwMode="auto">
          <a:xfrm>
            <a:off x="6351963" y="1338395"/>
            <a:ext cx="2017161"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Customer</a:t>
            </a:r>
          </a:p>
        </p:txBody>
      </p:sp>
      <p:sp>
        <p:nvSpPr>
          <p:cNvPr id="10" name="Rectangle 9">
            <a:extLst>
              <a:ext uri="{FF2B5EF4-FFF2-40B4-BE49-F238E27FC236}">
                <a16:creationId xmlns:a16="http://schemas.microsoft.com/office/drawing/2014/main" id="{7513B3F4-5889-40A5-B82A-2F3A8DA330B5}"/>
              </a:ext>
            </a:extLst>
          </p:cNvPr>
          <p:cNvSpPr/>
          <p:nvPr/>
        </p:nvSpPr>
        <p:spPr bwMode="auto">
          <a:xfrm>
            <a:off x="8402735" y="1338395"/>
            <a:ext cx="3531939"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Segment and workloads</a:t>
            </a:r>
          </a:p>
        </p:txBody>
      </p:sp>
      <p:sp>
        <p:nvSpPr>
          <p:cNvPr id="14" name="Rectangle 13">
            <a:extLst>
              <a:ext uri="{FF2B5EF4-FFF2-40B4-BE49-F238E27FC236}">
                <a16:creationId xmlns:a16="http://schemas.microsoft.com/office/drawing/2014/main" id="{79D33911-0CE2-4ABE-BBB1-DB06E1DDFF73}"/>
              </a:ext>
            </a:extLst>
          </p:cNvPr>
          <p:cNvSpPr/>
          <p:nvPr/>
        </p:nvSpPr>
        <p:spPr>
          <a:xfrm>
            <a:off x="778251" y="4423039"/>
            <a:ext cx="11156422" cy="11008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15" name="Freeform 52">
            <a:extLst>
              <a:ext uri="{FF2B5EF4-FFF2-40B4-BE49-F238E27FC236}">
                <a16:creationId xmlns:a16="http://schemas.microsoft.com/office/drawing/2014/main" id="{22A6DB97-B640-4A2F-8043-81675E1BD37F}"/>
              </a:ext>
            </a:extLst>
          </p:cNvPr>
          <p:cNvSpPr/>
          <p:nvPr/>
        </p:nvSpPr>
        <p:spPr>
          <a:xfrm rot="5400000">
            <a:off x="6806726" y="3947068"/>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16" name="Freeform 53">
            <a:extLst>
              <a:ext uri="{FF2B5EF4-FFF2-40B4-BE49-F238E27FC236}">
                <a16:creationId xmlns:a16="http://schemas.microsoft.com/office/drawing/2014/main" id="{EF1DE0F5-BA94-458E-A042-766445CD4DC2}"/>
              </a:ext>
            </a:extLst>
          </p:cNvPr>
          <p:cNvSpPr/>
          <p:nvPr/>
        </p:nvSpPr>
        <p:spPr>
          <a:xfrm rot="5400000">
            <a:off x="1254229" y="3947067"/>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17" name="Group 16">
            <a:extLst>
              <a:ext uri="{FF2B5EF4-FFF2-40B4-BE49-F238E27FC236}">
                <a16:creationId xmlns:a16="http://schemas.microsoft.com/office/drawing/2014/main" id="{F41334FE-77D0-4C74-AB17-853423B96CB2}"/>
              </a:ext>
            </a:extLst>
          </p:cNvPr>
          <p:cNvGrpSpPr/>
          <p:nvPr/>
        </p:nvGrpSpPr>
        <p:grpSpPr>
          <a:xfrm>
            <a:off x="1346885" y="4452642"/>
            <a:ext cx="549467" cy="750287"/>
            <a:chOff x="5293615" y="2178868"/>
            <a:chExt cx="1189325" cy="1488408"/>
          </a:xfrm>
        </p:grpSpPr>
        <p:pic>
          <p:nvPicPr>
            <p:cNvPr id="23" name="Picture 2">
              <a:extLst>
                <a:ext uri="{FF2B5EF4-FFF2-40B4-BE49-F238E27FC236}">
                  <a16:creationId xmlns:a16="http://schemas.microsoft.com/office/drawing/2014/main" id="{BAC1D021-4E66-480A-94BC-C64ABDF0DE18}"/>
                </a:ext>
              </a:extLst>
            </p:cNvPr>
            <p:cNvPicPr>
              <a:picLocks noChangeAspect="1" noChangeArrowheads="1"/>
            </p:cNvPicPr>
            <p:nvPr/>
          </p:nvPicPr>
          <p:blipFill>
            <a:blip r:embed="rId4"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24" name="Isosceles Triangle 23">
              <a:extLst>
                <a:ext uri="{FF2B5EF4-FFF2-40B4-BE49-F238E27FC236}">
                  <a16:creationId xmlns:a16="http://schemas.microsoft.com/office/drawing/2014/main" id="{2A7436B2-015E-4130-A588-27A5865B1B9D}"/>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cxnSp>
        <p:nvCxnSpPr>
          <p:cNvPr id="18" name="Straight Connector 17">
            <a:extLst>
              <a:ext uri="{FF2B5EF4-FFF2-40B4-BE49-F238E27FC236}">
                <a16:creationId xmlns:a16="http://schemas.microsoft.com/office/drawing/2014/main" id="{658FC19D-B71B-4797-81AB-F5DC22B3E778}"/>
              </a:ext>
            </a:extLst>
          </p:cNvPr>
          <p:cNvCxnSpPr/>
          <p:nvPr/>
        </p:nvCxnSpPr>
        <p:spPr>
          <a:xfrm flipH="1">
            <a:off x="2669836" y="497659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894293-E20B-439D-AA28-8951E1540680}"/>
              </a:ext>
            </a:extLst>
          </p:cNvPr>
          <p:cNvSpPr/>
          <p:nvPr/>
        </p:nvSpPr>
        <p:spPr>
          <a:xfrm>
            <a:off x="3330950" y="4701699"/>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site-to-site </a:t>
            </a:r>
          </a:p>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VPN connectivity</a:t>
            </a:r>
          </a:p>
        </p:txBody>
      </p:sp>
      <p:cxnSp>
        <p:nvCxnSpPr>
          <p:cNvPr id="20" name="Straight Connector 19">
            <a:extLst>
              <a:ext uri="{FF2B5EF4-FFF2-40B4-BE49-F238E27FC236}">
                <a16:creationId xmlns:a16="http://schemas.microsoft.com/office/drawing/2014/main" id="{3C2FB2AF-BBD3-4322-97BE-B7FF77D85833}"/>
              </a:ext>
            </a:extLst>
          </p:cNvPr>
          <p:cNvCxnSpPr/>
          <p:nvPr/>
        </p:nvCxnSpPr>
        <p:spPr>
          <a:xfrm>
            <a:off x="5616950" y="497659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21" name="Rectangle 77">
            <a:extLst>
              <a:ext uri="{FF2B5EF4-FFF2-40B4-BE49-F238E27FC236}">
                <a16:creationId xmlns:a16="http://schemas.microsoft.com/office/drawing/2014/main" id="{C3BE3078-B974-411D-897D-B26A15CBD731}"/>
              </a:ext>
            </a:extLst>
          </p:cNvPr>
          <p:cNvSpPr/>
          <p:nvPr/>
        </p:nvSpPr>
        <p:spPr>
          <a:xfrm>
            <a:off x="8402735" y="4424978"/>
            <a:ext cx="3208600" cy="689420"/>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Azure compute</a:t>
            </a:r>
          </a:p>
        </p:txBody>
      </p:sp>
      <p:sp>
        <p:nvSpPr>
          <p:cNvPr id="22" name="Freeform 539">
            <a:extLst>
              <a:ext uri="{FF2B5EF4-FFF2-40B4-BE49-F238E27FC236}">
                <a16:creationId xmlns:a16="http://schemas.microsoft.com/office/drawing/2014/main" id="{F7761D9B-31D9-4F5F-829F-3BADD7D29FBD}"/>
              </a:ext>
            </a:extLst>
          </p:cNvPr>
          <p:cNvSpPr>
            <a:spLocks noChangeAspect="1"/>
          </p:cNvSpPr>
          <p:nvPr/>
        </p:nvSpPr>
        <p:spPr bwMode="auto">
          <a:xfrm>
            <a:off x="1646851" y="500320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pic>
        <p:nvPicPr>
          <p:cNvPr id="13" name="Picture 2">
            <a:extLst>
              <a:ext uri="{FF2B5EF4-FFF2-40B4-BE49-F238E27FC236}">
                <a16:creationId xmlns:a16="http://schemas.microsoft.com/office/drawing/2014/main" id="{E891DC6B-8287-4531-A564-3C9C95A27F8A}"/>
              </a:ext>
            </a:extLst>
          </p:cNvPr>
          <p:cNvPicPr>
            <a:picLocks noChangeAspect="1" noChangeArrowheads="1"/>
          </p:cNvPicPr>
          <p:nvPr/>
        </p:nvPicPr>
        <p:blipFill>
          <a:blip r:embed="rId4" cstate="print">
            <a:lum bright="100000" contrast="100000"/>
          </a:blip>
          <a:srcRect/>
          <a:stretch>
            <a:fillRect/>
          </a:stretch>
        </p:blipFill>
        <p:spPr bwMode="auto">
          <a:xfrm>
            <a:off x="6906447" y="4324256"/>
            <a:ext cx="1005739" cy="1228702"/>
          </a:xfrm>
          <a:prstGeom prst="rect">
            <a:avLst/>
          </a:prstGeom>
          <a:noFill/>
          <a:ln w="9525">
            <a:noFill/>
            <a:miter lim="800000"/>
            <a:headEnd/>
            <a:tailEnd/>
          </a:ln>
          <a:effectLst/>
        </p:spPr>
      </p:pic>
      <p:sp>
        <p:nvSpPr>
          <p:cNvPr id="26" name="Rectangle 25">
            <a:extLst>
              <a:ext uri="{FF2B5EF4-FFF2-40B4-BE49-F238E27FC236}">
                <a16:creationId xmlns:a16="http://schemas.microsoft.com/office/drawing/2014/main" id="{37883417-46FE-443A-9412-C01F2492CD26}"/>
              </a:ext>
            </a:extLst>
          </p:cNvPr>
          <p:cNvSpPr/>
          <p:nvPr/>
        </p:nvSpPr>
        <p:spPr>
          <a:xfrm>
            <a:off x="778251" y="3271118"/>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32" name="Freeform 97">
            <a:extLst>
              <a:ext uri="{FF2B5EF4-FFF2-40B4-BE49-F238E27FC236}">
                <a16:creationId xmlns:a16="http://schemas.microsoft.com/office/drawing/2014/main" id="{8D547022-A0C2-4A5F-BD00-4D1D796CFF2E}"/>
              </a:ext>
            </a:extLst>
          </p:cNvPr>
          <p:cNvSpPr/>
          <p:nvPr/>
        </p:nvSpPr>
        <p:spPr>
          <a:xfrm rot="5400000">
            <a:off x="6808277" y="2793590"/>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3" name="Freeform 100">
            <a:extLst>
              <a:ext uri="{FF2B5EF4-FFF2-40B4-BE49-F238E27FC236}">
                <a16:creationId xmlns:a16="http://schemas.microsoft.com/office/drawing/2014/main" id="{A24AD70F-F88F-411B-9FEB-9BC3404F11E3}"/>
              </a:ext>
            </a:extLst>
          </p:cNvPr>
          <p:cNvSpPr/>
          <p:nvPr/>
        </p:nvSpPr>
        <p:spPr>
          <a:xfrm rot="5400000">
            <a:off x="1256280" y="2793084"/>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34" name="Picture 6" descr="\\magnum\Projects\Microsoft\Cloud Power FY12\Design\Icons\PNGs\Server_2.png">
            <a:extLst>
              <a:ext uri="{FF2B5EF4-FFF2-40B4-BE49-F238E27FC236}">
                <a16:creationId xmlns:a16="http://schemas.microsoft.com/office/drawing/2014/main" id="{CA6367E2-5C1E-4317-A42E-067E3D6CB41C}"/>
              </a:ext>
            </a:extLst>
          </p:cNvPr>
          <p:cNvPicPr>
            <a:picLocks noChangeAspect="1" noChangeArrowheads="1"/>
          </p:cNvPicPr>
          <p:nvPr/>
        </p:nvPicPr>
        <p:blipFill>
          <a:blip r:embed="rId5" cstate="print">
            <a:lum bright="100000"/>
          </a:blip>
          <a:srcRect/>
          <a:stretch>
            <a:fillRect/>
          </a:stretch>
        </p:blipFill>
        <p:spPr bwMode="auto">
          <a:xfrm>
            <a:off x="6933960" y="3271110"/>
            <a:ext cx="845922" cy="1127893"/>
          </a:xfrm>
          <a:prstGeom prst="rect">
            <a:avLst/>
          </a:prstGeom>
          <a:noFill/>
        </p:spPr>
      </p:pic>
      <p:sp>
        <p:nvSpPr>
          <p:cNvPr id="35" name="Rectangle 34">
            <a:extLst>
              <a:ext uri="{FF2B5EF4-FFF2-40B4-BE49-F238E27FC236}">
                <a16:creationId xmlns:a16="http://schemas.microsoft.com/office/drawing/2014/main" id="{828AEE83-A185-4372-9480-F5D41E7F1EB3}"/>
              </a:ext>
            </a:extLst>
          </p:cNvPr>
          <p:cNvSpPr/>
          <p:nvPr/>
        </p:nvSpPr>
        <p:spPr>
          <a:xfrm>
            <a:off x="3311140" y="3529413"/>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point-to-site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36" name="Straight Connector 35">
            <a:extLst>
              <a:ext uri="{FF2B5EF4-FFF2-40B4-BE49-F238E27FC236}">
                <a16:creationId xmlns:a16="http://schemas.microsoft.com/office/drawing/2014/main" id="{7199B37B-FB34-436C-A6CB-C7D999133D55}"/>
              </a:ext>
            </a:extLst>
          </p:cNvPr>
          <p:cNvCxnSpPr/>
          <p:nvPr/>
        </p:nvCxnSpPr>
        <p:spPr>
          <a:xfrm>
            <a:off x="5616950" y="3835058"/>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3321F0-3EDB-4EE2-950A-23AC3C26F0EE}"/>
              </a:ext>
            </a:extLst>
          </p:cNvPr>
          <p:cNvCxnSpPr/>
          <p:nvPr/>
        </p:nvCxnSpPr>
        <p:spPr>
          <a:xfrm flipH="1">
            <a:off x="2655376" y="3835058"/>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28" name="Picture 2">
            <a:extLst>
              <a:ext uri="{FF2B5EF4-FFF2-40B4-BE49-F238E27FC236}">
                <a16:creationId xmlns:a16="http://schemas.microsoft.com/office/drawing/2014/main" id="{90D879F1-BE0D-47C8-8500-4210AAD30F8C}"/>
              </a:ext>
            </a:extLst>
          </p:cNvPr>
          <p:cNvPicPr>
            <a:picLocks noChangeAspect="1" noChangeArrowheads="1"/>
          </p:cNvPicPr>
          <p:nvPr/>
        </p:nvPicPr>
        <p:blipFill>
          <a:blip r:embed="rId4" cstate="print">
            <a:lum bright="100000" contrast="100000"/>
          </a:blip>
          <a:srcRect/>
          <a:stretch>
            <a:fillRect/>
          </a:stretch>
        </p:blipFill>
        <p:spPr bwMode="auto">
          <a:xfrm>
            <a:off x="1346885" y="3277275"/>
            <a:ext cx="544413" cy="544270"/>
          </a:xfrm>
          <a:prstGeom prst="rect">
            <a:avLst/>
          </a:prstGeom>
          <a:noFill/>
          <a:ln w="9525">
            <a:noFill/>
            <a:miter lim="800000"/>
            <a:headEnd/>
            <a:tailEnd/>
          </a:ln>
          <a:effectLst/>
        </p:spPr>
      </p:pic>
      <p:sp>
        <p:nvSpPr>
          <p:cNvPr id="29" name="Isosceles Triangle 28">
            <a:extLst>
              <a:ext uri="{FF2B5EF4-FFF2-40B4-BE49-F238E27FC236}">
                <a16:creationId xmlns:a16="http://schemas.microsoft.com/office/drawing/2014/main" id="{94D077A3-A791-49F5-9C88-9D148939734D}"/>
              </a:ext>
            </a:extLst>
          </p:cNvPr>
          <p:cNvSpPr/>
          <p:nvPr/>
        </p:nvSpPr>
        <p:spPr bwMode="auto">
          <a:xfrm rot="9180217">
            <a:off x="1627393" y="3659962"/>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0" name="Rectangle 77">
            <a:extLst>
              <a:ext uri="{FF2B5EF4-FFF2-40B4-BE49-F238E27FC236}">
                <a16:creationId xmlns:a16="http://schemas.microsoft.com/office/drawing/2014/main" id="{8E8D4F15-0E31-40DD-B075-4D21D3B2DE86}"/>
              </a:ext>
            </a:extLst>
          </p:cNvPr>
          <p:cNvSpPr/>
          <p:nvPr/>
        </p:nvSpPr>
        <p:spPr>
          <a:xfrm>
            <a:off x="8402735" y="3271785"/>
            <a:ext cx="2908832"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Developers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POC Efforts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Small scale deployments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31" name="Freeform 539">
            <a:extLst>
              <a:ext uri="{FF2B5EF4-FFF2-40B4-BE49-F238E27FC236}">
                <a16:creationId xmlns:a16="http://schemas.microsoft.com/office/drawing/2014/main" id="{5897921B-4722-476F-A774-3E2360965514}"/>
              </a:ext>
            </a:extLst>
          </p:cNvPr>
          <p:cNvSpPr>
            <a:spLocks noChangeAspect="1"/>
          </p:cNvSpPr>
          <p:nvPr/>
        </p:nvSpPr>
        <p:spPr bwMode="auto">
          <a:xfrm>
            <a:off x="1646851" y="3817780"/>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39" name="Rectangle 38">
            <a:extLst>
              <a:ext uri="{FF2B5EF4-FFF2-40B4-BE49-F238E27FC236}">
                <a16:creationId xmlns:a16="http://schemas.microsoft.com/office/drawing/2014/main" id="{B1393235-4A67-4DA3-B6C5-D71AF8B4F1BA}"/>
              </a:ext>
            </a:extLst>
          </p:cNvPr>
          <p:cNvSpPr/>
          <p:nvPr/>
        </p:nvSpPr>
        <p:spPr>
          <a:xfrm>
            <a:off x="778251" y="5610600"/>
            <a:ext cx="11156422" cy="1089275"/>
          </a:xfrm>
          <a:prstGeom prst="rect">
            <a:avLst/>
          </a:prstGeom>
          <a:solidFill>
            <a:srgbClr val="0070C0"/>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ln w="76200">
                <a:solidFill>
                  <a:srgbClr val="505050"/>
                </a:solidFill>
              </a:ln>
              <a:solidFill>
                <a:srgbClr val="EFEFEF"/>
              </a:solidFill>
              <a:cs typeface="Segoe UI" panose="020B0502040204020203" pitchFamily="34" charset="0"/>
            </a:endParaRPr>
          </a:p>
        </p:txBody>
      </p:sp>
      <p:sp>
        <p:nvSpPr>
          <p:cNvPr id="40" name="Freeform 45">
            <a:extLst>
              <a:ext uri="{FF2B5EF4-FFF2-40B4-BE49-F238E27FC236}">
                <a16:creationId xmlns:a16="http://schemas.microsoft.com/office/drawing/2014/main" id="{5C649109-68DF-47DC-9358-B78D35018495}"/>
              </a:ext>
            </a:extLst>
          </p:cNvPr>
          <p:cNvSpPr/>
          <p:nvPr/>
        </p:nvSpPr>
        <p:spPr>
          <a:xfrm rot="5400000">
            <a:off x="6814991" y="5125874"/>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41" name="Freeform 46">
            <a:extLst>
              <a:ext uri="{FF2B5EF4-FFF2-40B4-BE49-F238E27FC236}">
                <a16:creationId xmlns:a16="http://schemas.microsoft.com/office/drawing/2014/main" id="{3AB4C8B7-6815-4BAE-BEB5-D362911E8412}"/>
              </a:ext>
            </a:extLst>
          </p:cNvPr>
          <p:cNvSpPr/>
          <p:nvPr/>
        </p:nvSpPr>
        <p:spPr>
          <a:xfrm rot="5400000">
            <a:off x="1262494" y="5125873"/>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42" name="Group 41">
            <a:extLst>
              <a:ext uri="{FF2B5EF4-FFF2-40B4-BE49-F238E27FC236}">
                <a16:creationId xmlns:a16="http://schemas.microsoft.com/office/drawing/2014/main" id="{556612D1-AF6A-4C31-834C-DE63A49D5381}"/>
              </a:ext>
            </a:extLst>
          </p:cNvPr>
          <p:cNvGrpSpPr/>
          <p:nvPr/>
        </p:nvGrpSpPr>
        <p:grpSpPr>
          <a:xfrm>
            <a:off x="1346885" y="5686866"/>
            <a:ext cx="549467" cy="750287"/>
            <a:chOff x="5293615" y="2293499"/>
            <a:chExt cx="1189325" cy="1488408"/>
          </a:xfrm>
        </p:grpSpPr>
        <p:pic>
          <p:nvPicPr>
            <p:cNvPr id="50" name="Picture 2">
              <a:extLst>
                <a:ext uri="{FF2B5EF4-FFF2-40B4-BE49-F238E27FC236}">
                  <a16:creationId xmlns:a16="http://schemas.microsoft.com/office/drawing/2014/main" id="{1642BB33-75E4-4D54-AE56-5E9D82D0431A}"/>
                </a:ext>
              </a:extLst>
            </p:cNvPr>
            <p:cNvPicPr>
              <a:picLocks noChangeAspect="1" noChangeArrowheads="1"/>
            </p:cNvPicPr>
            <p:nvPr/>
          </p:nvPicPr>
          <p:blipFill>
            <a:blip r:embed="rId4"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51" name="Isosceles Triangle 50">
              <a:extLst>
                <a:ext uri="{FF2B5EF4-FFF2-40B4-BE49-F238E27FC236}">
                  <a16:creationId xmlns:a16="http://schemas.microsoft.com/office/drawing/2014/main" id="{6119D97A-3A15-4E23-8A38-B441D5C6F3D4}"/>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pic>
        <p:nvPicPr>
          <p:cNvPr id="43" name="Picture 2">
            <a:extLst>
              <a:ext uri="{FF2B5EF4-FFF2-40B4-BE49-F238E27FC236}">
                <a16:creationId xmlns:a16="http://schemas.microsoft.com/office/drawing/2014/main" id="{5DB6FE2F-7A76-44D9-93CC-0DB2E69AFAED}"/>
              </a:ext>
            </a:extLst>
          </p:cNvPr>
          <p:cNvPicPr>
            <a:picLocks noChangeAspect="1" noChangeArrowheads="1"/>
          </p:cNvPicPr>
          <p:nvPr/>
        </p:nvPicPr>
        <p:blipFill>
          <a:blip r:embed="rId4" cstate="print">
            <a:lum bright="100000" contrast="100000"/>
          </a:blip>
          <a:srcRect/>
          <a:stretch>
            <a:fillRect/>
          </a:stretch>
        </p:blipFill>
        <p:spPr bwMode="auto">
          <a:xfrm>
            <a:off x="6906447" y="5547952"/>
            <a:ext cx="1005739" cy="1219429"/>
          </a:xfrm>
          <a:prstGeom prst="rect">
            <a:avLst/>
          </a:prstGeom>
          <a:noFill/>
          <a:ln w="9525">
            <a:noFill/>
            <a:miter lim="800000"/>
            <a:headEnd/>
            <a:tailEnd/>
          </a:ln>
          <a:effectLst/>
        </p:spPr>
      </p:pic>
      <p:cxnSp>
        <p:nvCxnSpPr>
          <p:cNvPr id="44" name="Straight Connector 43">
            <a:extLst>
              <a:ext uri="{FF2B5EF4-FFF2-40B4-BE49-F238E27FC236}">
                <a16:creationId xmlns:a16="http://schemas.microsoft.com/office/drawing/2014/main" id="{BD539069-8E84-4B6F-8ECF-04B0933366AF}"/>
              </a:ext>
            </a:extLst>
          </p:cNvPr>
          <p:cNvCxnSpPr/>
          <p:nvPr/>
        </p:nvCxnSpPr>
        <p:spPr>
          <a:xfrm flipH="1">
            <a:off x="2669836" y="615303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21A3BD5D-3FA9-45B7-B010-E8EC8C7E3559}"/>
              </a:ext>
            </a:extLst>
          </p:cNvPr>
          <p:cNvSpPr/>
          <p:nvPr/>
        </p:nvSpPr>
        <p:spPr>
          <a:xfrm>
            <a:off x="3330950" y="5882915"/>
            <a:ext cx="2543503" cy="566285"/>
          </a:xfrm>
          <a:prstGeom prst="rect">
            <a:avLst/>
          </a:prstGeom>
        </p:spPr>
        <p:txBody>
          <a:bodyPr wrap="square" lIns="121893" tIns="60948" rIns="121893" bIns="60948">
            <a:spAutoFit/>
          </a:bodyPr>
          <a:lstStyle/>
          <a:p>
            <a:pPr algn="ctr" defTabSz="476028" fontAlgn="base">
              <a:lnSpc>
                <a:spcPct val="80000"/>
              </a:lnSpc>
            </a:pPr>
            <a:r>
              <a:rPr lang="en-US" dirty="0" err="1">
                <a:solidFill>
                  <a:srgbClr val="FFFFFF"/>
                </a:solidFill>
                <a:effectLst>
                  <a:outerShdw blurRad="38100" dist="38100" dir="2700000" algn="tl">
                    <a:srgbClr val="000000">
                      <a:alpha val="43137"/>
                    </a:srgbClr>
                  </a:outerShdw>
                </a:effectLst>
                <a:cs typeface="Segoe UI" panose="020B0502040204020203" pitchFamily="34" charset="0"/>
              </a:rPr>
              <a:t>ExpressRoute</a:t>
            </a:r>
            <a:r>
              <a:rPr lang="en-US" dirty="0">
                <a:solidFill>
                  <a:srgbClr val="FFFFFF"/>
                </a:solidFill>
                <a:effectLst>
                  <a:outerShdw blurRad="38100" dist="38100" dir="2700000" algn="tl">
                    <a:srgbClr val="000000">
                      <a:alpha val="43137"/>
                    </a:srgbClr>
                  </a:outerShdw>
                </a:effectLst>
                <a:cs typeface="Segoe UI" panose="020B0502040204020203" pitchFamily="34" charset="0"/>
              </a:rPr>
              <a:t> private connectivity</a:t>
            </a:r>
          </a:p>
        </p:txBody>
      </p:sp>
      <p:cxnSp>
        <p:nvCxnSpPr>
          <p:cNvPr id="46" name="Straight Connector 45">
            <a:extLst>
              <a:ext uri="{FF2B5EF4-FFF2-40B4-BE49-F238E27FC236}">
                <a16:creationId xmlns:a16="http://schemas.microsoft.com/office/drawing/2014/main" id="{34117406-9191-4943-A221-A32CE45F523D}"/>
              </a:ext>
            </a:extLst>
          </p:cNvPr>
          <p:cNvCxnSpPr/>
          <p:nvPr/>
        </p:nvCxnSpPr>
        <p:spPr>
          <a:xfrm>
            <a:off x="5616950" y="615303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7" name="Rectangle 77">
            <a:extLst>
              <a:ext uri="{FF2B5EF4-FFF2-40B4-BE49-F238E27FC236}">
                <a16:creationId xmlns:a16="http://schemas.microsoft.com/office/drawing/2014/main" id="{6E968E67-53F3-458D-80D1-8BF27A115765}"/>
              </a:ext>
            </a:extLst>
          </p:cNvPr>
          <p:cNvSpPr/>
          <p:nvPr/>
        </p:nvSpPr>
        <p:spPr>
          <a:xfrm>
            <a:off x="8402735" y="5610598"/>
            <a:ext cx="3260024" cy="1083374"/>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&amp;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Mission critical workloads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Backup/DR, media, HPC</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Microsoft services</a:t>
            </a:r>
          </a:p>
        </p:txBody>
      </p:sp>
      <p:sp>
        <p:nvSpPr>
          <p:cNvPr id="48" name="Rectangle 47">
            <a:extLst>
              <a:ext uri="{FF2B5EF4-FFF2-40B4-BE49-F238E27FC236}">
                <a16:creationId xmlns:a16="http://schemas.microsoft.com/office/drawing/2014/main" id="{99C58B1A-337B-4419-B7F6-897949F41BC8}"/>
              </a:ext>
            </a:extLst>
          </p:cNvPr>
          <p:cNvSpPr/>
          <p:nvPr/>
        </p:nvSpPr>
        <p:spPr bwMode="auto">
          <a:xfrm>
            <a:off x="778251" y="5610598"/>
            <a:ext cx="11156422" cy="1089276"/>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800" spc="-50" dirty="0">
              <a:gradFill>
                <a:gsLst>
                  <a:gs pos="1250">
                    <a:srgbClr val="EFEFEF"/>
                  </a:gs>
                  <a:gs pos="10417">
                    <a:srgbClr val="EFEFEF"/>
                  </a:gs>
                </a:gsLst>
                <a:lin ang="5400000" scaled="0"/>
              </a:gradFill>
              <a:cs typeface="Segoe UI" panose="020B0502040204020203" pitchFamily="34" charset="0"/>
            </a:endParaRPr>
          </a:p>
        </p:txBody>
      </p:sp>
      <p:sp>
        <p:nvSpPr>
          <p:cNvPr id="49" name="Freeform 539">
            <a:extLst>
              <a:ext uri="{FF2B5EF4-FFF2-40B4-BE49-F238E27FC236}">
                <a16:creationId xmlns:a16="http://schemas.microsoft.com/office/drawing/2014/main" id="{061FE968-1E8A-4B31-8214-C73645760862}"/>
              </a:ext>
            </a:extLst>
          </p:cNvPr>
          <p:cNvSpPr>
            <a:spLocks noChangeAspect="1"/>
          </p:cNvSpPr>
          <p:nvPr/>
        </p:nvSpPr>
        <p:spPr bwMode="auto">
          <a:xfrm>
            <a:off x="1646851" y="6241716"/>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53" name="Rectangle 52">
            <a:extLst>
              <a:ext uri="{FF2B5EF4-FFF2-40B4-BE49-F238E27FC236}">
                <a16:creationId xmlns:a16="http://schemas.microsoft.com/office/drawing/2014/main" id="{1021AA59-64CD-459B-B45E-EFDE3F2C26B2}"/>
              </a:ext>
            </a:extLst>
          </p:cNvPr>
          <p:cNvSpPr/>
          <p:nvPr/>
        </p:nvSpPr>
        <p:spPr>
          <a:xfrm>
            <a:off x="785128" y="2119189"/>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59" name="Freeform 59">
            <a:extLst>
              <a:ext uri="{FF2B5EF4-FFF2-40B4-BE49-F238E27FC236}">
                <a16:creationId xmlns:a16="http://schemas.microsoft.com/office/drawing/2014/main" id="{7F77E5CC-0E72-4ED1-A075-D5EE06DC9CA6}"/>
              </a:ext>
            </a:extLst>
          </p:cNvPr>
          <p:cNvSpPr/>
          <p:nvPr/>
        </p:nvSpPr>
        <p:spPr>
          <a:xfrm rot="5400000">
            <a:off x="6815154" y="1641661"/>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60" name="Freeform 68">
            <a:extLst>
              <a:ext uri="{FF2B5EF4-FFF2-40B4-BE49-F238E27FC236}">
                <a16:creationId xmlns:a16="http://schemas.microsoft.com/office/drawing/2014/main" id="{21C325CF-59BB-43AB-AAA2-61564A50C9D3}"/>
              </a:ext>
            </a:extLst>
          </p:cNvPr>
          <p:cNvSpPr/>
          <p:nvPr/>
        </p:nvSpPr>
        <p:spPr>
          <a:xfrm rot="5400000">
            <a:off x="1263157" y="1641155"/>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61" name="Picture 6" descr="\\magnum\Projects\Microsoft\Cloud Power FY12\Design\Icons\PNGs\Server_2.png">
            <a:extLst>
              <a:ext uri="{FF2B5EF4-FFF2-40B4-BE49-F238E27FC236}">
                <a16:creationId xmlns:a16="http://schemas.microsoft.com/office/drawing/2014/main" id="{5FEDBAE4-45C8-4773-BA0A-0FC3232BA70C}"/>
              </a:ext>
            </a:extLst>
          </p:cNvPr>
          <p:cNvPicPr>
            <a:picLocks noChangeAspect="1" noChangeArrowheads="1"/>
          </p:cNvPicPr>
          <p:nvPr/>
        </p:nvPicPr>
        <p:blipFill>
          <a:blip r:embed="rId5" cstate="print">
            <a:lum bright="100000"/>
          </a:blip>
          <a:srcRect/>
          <a:stretch>
            <a:fillRect/>
          </a:stretch>
        </p:blipFill>
        <p:spPr bwMode="auto">
          <a:xfrm>
            <a:off x="6940837" y="2119181"/>
            <a:ext cx="845922" cy="1127893"/>
          </a:xfrm>
          <a:prstGeom prst="rect">
            <a:avLst/>
          </a:prstGeom>
          <a:noFill/>
        </p:spPr>
      </p:pic>
      <p:sp>
        <p:nvSpPr>
          <p:cNvPr id="62" name="Rectangle 61">
            <a:extLst>
              <a:ext uri="{FF2B5EF4-FFF2-40B4-BE49-F238E27FC236}">
                <a16:creationId xmlns:a16="http://schemas.microsoft.com/office/drawing/2014/main" id="{BA550BF0-2056-45A0-95D5-1C38BBF17060}"/>
              </a:ext>
            </a:extLst>
          </p:cNvPr>
          <p:cNvSpPr/>
          <p:nvPr/>
        </p:nvSpPr>
        <p:spPr>
          <a:xfrm>
            <a:off x="3318017" y="2576381"/>
            <a:ext cx="2534410" cy="344686"/>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Internet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63" name="Straight Connector 62">
            <a:extLst>
              <a:ext uri="{FF2B5EF4-FFF2-40B4-BE49-F238E27FC236}">
                <a16:creationId xmlns:a16="http://schemas.microsoft.com/office/drawing/2014/main" id="{ABA6A1E2-5242-433E-9685-76AA38FF66D3}"/>
              </a:ext>
            </a:extLst>
          </p:cNvPr>
          <p:cNvCxnSpPr/>
          <p:nvPr/>
        </p:nvCxnSpPr>
        <p:spPr>
          <a:xfrm>
            <a:off x="5623827" y="2683129"/>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460C51C-CBBC-4822-87BD-740C02A53F9E}"/>
              </a:ext>
            </a:extLst>
          </p:cNvPr>
          <p:cNvCxnSpPr/>
          <p:nvPr/>
        </p:nvCxnSpPr>
        <p:spPr>
          <a:xfrm flipH="1">
            <a:off x="2662253" y="2683129"/>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55" name="Picture 2">
            <a:extLst>
              <a:ext uri="{FF2B5EF4-FFF2-40B4-BE49-F238E27FC236}">
                <a16:creationId xmlns:a16="http://schemas.microsoft.com/office/drawing/2014/main" id="{DD470067-BFEF-43A1-B486-BA30C7B7499A}"/>
              </a:ext>
            </a:extLst>
          </p:cNvPr>
          <p:cNvPicPr>
            <a:picLocks noChangeAspect="1" noChangeArrowheads="1"/>
          </p:cNvPicPr>
          <p:nvPr/>
        </p:nvPicPr>
        <p:blipFill>
          <a:blip r:embed="rId4" cstate="print">
            <a:lum bright="100000" contrast="100000"/>
          </a:blip>
          <a:srcRect/>
          <a:stretch>
            <a:fillRect/>
          </a:stretch>
        </p:blipFill>
        <p:spPr bwMode="auto">
          <a:xfrm>
            <a:off x="1353762" y="2125346"/>
            <a:ext cx="544413" cy="544270"/>
          </a:xfrm>
          <a:prstGeom prst="rect">
            <a:avLst/>
          </a:prstGeom>
          <a:noFill/>
          <a:ln w="9525">
            <a:noFill/>
            <a:miter lim="800000"/>
            <a:headEnd/>
            <a:tailEnd/>
          </a:ln>
          <a:effectLst/>
        </p:spPr>
      </p:pic>
      <p:sp>
        <p:nvSpPr>
          <p:cNvPr id="56" name="Isosceles Triangle 55">
            <a:extLst>
              <a:ext uri="{FF2B5EF4-FFF2-40B4-BE49-F238E27FC236}">
                <a16:creationId xmlns:a16="http://schemas.microsoft.com/office/drawing/2014/main" id="{530BFD04-80B4-404E-8F34-0642D962D2D0}"/>
              </a:ext>
            </a:extLst>
          </p:cNvPr>
          <p:cNvSpPr/>
          <p:nvPr/>
        </p:nvSpPr>
        <p:spPr bwMode="auto">
          <a:xfrm rot="9180217">
            <a:off x="1634270" y="2508033"/>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57" name="Rectangle 77">
            <a:extLst>
              <a:ext uri="{FF2B5EF4-FFF2-40B4-BE49-F238E27FC236}">
                <a16:creationId xmlns:a16="http://schemas.microsoft.com/office/drawing/2014/main" id="{187F852B-EA1B-4DB1-BF6C-C2717F74FB50}"/>
              </a:ext>
            </a:extLst>
          </p:cNvPr>
          <p:cNvSpPr/>
          <p:nvPr/>
        </p:nvSpPr>
        <p:spPr>
          <a:xfrm>
            <a:off x="8409611" y="2119856"/>
            <a:ext cx="3473635"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Consumers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Access over public IP</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DNS resolution</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58" name="Freeform 539">
            <a:extLst>
              <a:ext uri="{FF2B5EF4-FFF2-40B4-BE49-F238E27FC236}">
                <a16:creationId xmlns:a16="http://schemas.microsoft.com/office/drawing/2014/main" id="{2185F6C4-0AAA-4541-BABE-7B8F3F0E7407}"/>
              </a:ext>
            </a:extLst>
          </p:cNvPr>
          <p:cNvSpPr>
            <a:spLocks noChangeAspect="1"/>
          </p:cNvSpPr>
          <p:nvPr/>
        </p:nvSpPr>
        <p:spPr bwMode="auto">
          <a:xfrm>
            <a:off x="1653728" y="2665851"/>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Tree>
    <p:extLst>
      <p:ext uri="{BB962C8B-B14F-4D97-AF65-F5344CB8AC3E}">
        <p14:creationId xmlns:p14="http://schemas.microsoft.com/office/powerpoint/2010/main" val="41573735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and configuring Azure virtual networks</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dirty="0">
                <a:solidFill>
                  <a:srgbClr val="000000"/>
                </a:solidFill>
              </a:rPr>
              <a:t>Private IP address space:</a:t>
            </a:r>
          </a:p>
          <a:p>
            <a:pPr lvl="1"/>
            <a:r>
              <a:rPr lang="en-US" sz="2000" dirty="0">
                <a:solidFill>
                  <a:srgbClr val="000000"/>
                </a:solidFill>
              </a:rPr>
              <a:t>Standard IP address ranges (RFC 1918):</a:t>
            </a:r>
          </a:p>
          <a:p>
            <a:pPr lvl="2"/>
            <a:r>
              <a:rPr lang="bs-Latn-BA" sz="1600" dirty="0">
                <a:solidFill>
                  <a:srgbClr val="000000"/>
                </a:solidFill>
              </a:rPr>
              <a:t>10.x.x.x</a:t>
            </a:r>
          </a:p>
          <a:p>
            <a:pPr lvl="2"/>
            <a:r>
              <a:rPr lang="bs-Latn-BA" sz="1600" dirty="0">
                <a:solidFill>
                  <a:srgbClr val="000000"/>
                </a:solidFill>
              </a:rPr>
              <a:t>172.16.x.x – 172.31.x.x</a:t>
            </a:r>
          </a:p>
          <a:p>
            <a:pPr lvl="2"/>
            <a:r>
              <a:rPr lang="bs-Latn-BA" sz="1600" dirty="0">
                <a:solidFill>
                  <a:srgbClr val="000000"/>
                </a:solidFill>
              </a:rPr>
              <a:t>192.168.x.x</a:t>
            </a:r>
            <a:endParaRPr lang="en-US" sz="1600" dirty="0">
              <a:solidFill>
                <a:srgbClr val="000000"/>
              </a:solidFill>
            </a:endParaRPr>
          </a:p>
          <a:p>
            <a:pPr lvl="1"/>
            <a:r>
              <a:rPr lang="en-US" sz="2000" dirty="0">
                <a:solidFill>
                  <a:srgbClr val="000000"/>
                </a:solidFill>
              </a:rPr>
              <a:t>Avoid overlap with on-premises and other Azure virtual networks</a:t>
            </a:r>
          </a:p>
          <a:p>
            <a:r>
              <a:rPr lang="en-US" sz="2400" dirty="0">
                <a:solidFill>
                  <a:srgbClr val="000000"/>
                </a:solidFill>
              </a:rPr>
              <a:t>IP Subnets:</a:t>
            </a:r>
          </a:p>
          <a:p>
            <a:pPr lvl="1"/>
            <a:r>
              <a:rPr lang="en-US" sz="2000" dirty="0">
                <a:solidFill>
                  <a:srgbClr val="000000"/>
                </a:solidFill>
              </a:rPr>
              <a:t>The smallest supported size is /29 </a:t>
            </a:r>
          </a:p>
          <a:p>
            <a:pPr lvl="1"/>
            <a:r>
              <a:rPr lang="en-US" sz="2000" dirty="0">
                <a:solidFill>
                  <a:srgbClr val="000000"/>
                </a:solidFill>
              </a:rPr>
              <a:t>Use them to separate groups of virtual machines:</a:t>
            </a:r>
          </a:p>
          <a:p>
            <a:pPr lvl="2"/>
            <a:r>
              <a:rPr lang="en-US" sz="1600" dirty="0">
                <a:solidFill>
                  <a:srgbClr val="000000"/>
                </a:solidFill>
              </a:rPr>
              <a:t>Security (Network Security Groups)</a:t>
            </a:r>
          </a:p>
          <a:p>
            <a:pPr lvl="2"/>
            <a:r>
              <a:rPr lang="en-US" sz="1600" dirty="0">
                <a:solidFill>
                  <a:srgbClr val="000000"/>
                </a:solidFill>
              </a:rPr>
              <a:t>Individual tiers of multi-tier applications</a:t>
            </a:r>
          </a:p>
          <a:p>
            <a:r>
              <a:rPr lang="en-US" sz="2400" dirty="0">
                <a:solidFill>
                  <a:srgbClr val="000000"/>
                </a:solidFill>
              </a:rPr>
              <a:t>Name resolution:</a:t>
            </a:r>
          </a:p>
          <a:p>
            <a:pPr lvl="1"/>
            <a:r>
              <a:rPr lang="en-US" sz="2000" dirty="0">
                <a:solidFill>
                  <a:srgbClr val="000000"/>
                </a:solidFill>
              </a:rPr>
              <a:t>Azure DNS</a:t>
            </a:r>
          </a:p>
          <a:p>
            <a:pPr lvl="1"/>
            <a:r>
              <a:rPr lang="en-US" sz="2000" dirty="0">
                <a:solidFill>
                  <a:srgbClr val="000000"/>
                </a:solidFill>
              </a:rPr>
              <a:t>Custom DNS</a:t>
            </a:r>
            <a:endParaRPr lang="bs-Latn-BA" sz="2000" dirty="0">
              <a:solidFill>
                <a:srgbClr val="000000"/>
              </a:solidFill>
            </a:endParaRPr>
          </a:p>
          <a:p>
            <a:pPr lvl="1"/>
            <a:endParaRPr lang="bs-Latn-BA" dirty="0">
              <a:solidFill>
                <a:srgbClr val="000000"/>
              </a:solidFill>
            </a:endParaRPr>
          </a:p>
          <a:p>
            <a:endParaRPr lang="en-US" dirty="0">
              <a:solidFill>
                <a:srgbClr val="000000"/>
              </a:solidFill>
            </a:endParaRPr>
          </a:p>
        </p:txBody>
      </p:sp>
    </p:spTree>
    <p:extLst>
      <p:ext uri="{BB962C8B-B14F-4D97-AF65-F5344CB8AC3E}">
        <p14:creationId xmlns:p14="http://schemas.microsoft.com/office/powerpoint/2010/main" val="309536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Cloud-computing models</a:t>
            </a:r>
          </a:p>
        </p:txBody>
      </p:sp>
      <p:grpSp>
        <p:nvGrpSpPr>
          <p:cNvPr id="4" name="Group 3"/>
          <p:cNvGrpSpPr/>
          <p:nvPr/>
        </p:nvGrpSpPr>
        <p:grpSpPr>
          <a:xfrm>
            <a:off x="2141589" y="4245084"/>
            <a:ext cx="7927039" cy="1564581"/>
            <a:chOff x="184275" y="3158647"/>
            <a:chExt cx="7927039" cy="1564581"/>
          </a:xfrm>
        </p:grpSpPr>
        <p:sp>
          <p:nvSpPr>
            <p:cNvPr id="5" name="Rounded Rectangle 4"/>
            <p:cNvSpPr/>
            <p:nvPr/>
          </p:nvSpPr>
          <p:spPr>
            <a:xfrm>
              <a:off x="184275" y="3158647"/>
              <a:ext cx="7927039" cy="1564581"/>
            </a:xfrm>
            <a:prstGeom prst="roundRect">
              <a:avLst>
                <a:gd name="adj" fmla="val 0"/>
              </a:avLst>
            </a:prstGeom>
            <a:solidFill>
              <a:srgbClr val="FF66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endParaRPr lang="en-US" dirty="0">
                <a:solidFill>
                  <a:srgbClr val="FFFFFF"/>
                </a:solidFill>
                <a:latin typeface="Verdana"/>
              </a:endParaRPr>
            </a:p>
          </p:txBody>
        </p:sp>
        <p:sp>
          <p:nvSpPr>
            <p:cNvPr id="6" name="Rounded Rectangle 4"/>
            <p:cNvSpPr/>
            <p:nvPr/>
          </p:nvSpPr>
          <p:spPr>
            <a:xfrm>
              <a:off x="211884" y="3204472"/>
              <a:ext cx="7816831" cy="14729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1066800">
                <a:lnSpc>
                  <a:spcPct val="90000"/>
                </a:lnSpc>
                <a:spcAft>
                  <a:spcPct val="35000"/>
                </a:spcAft>
              </a:pPr>
              <a:r>
                <a:rPr lang="en-GB" sz="2400" b="0" dirty="0">
                  <a:solidFill>
                    <a:srgbClr val="FFFFFF"/>
                  </a:solidFill>
                  <a:latin typeface="Segoe UI" panose="020B0502040204020203" pitchFamily="34" charset="0"/>
                  <a:cs typeface="Segoe UI" panose="020B0502040204020203" pitchFamily="34" charset="0"/>
                </a:rPr>
                <a:t>A hybrid cloud is a technology that binds two separate clouds—public and private—together for the specific purpose of obtaining resources from both</a:t>
              </a:r>
              <a:endParaRPr lang="en-CA" sz="2400" b="0" dirty="0">
                <a:solidFill>
                  <a:srgbClr val="FFFFFF"/>
                </a:solidFill>
                <a:latin typeface="Segoe UI" panose="020B0502040204020203" pitchFamily="34" charset="0"/>
                <a:cs typeface="Segoe UI" panose="020B0502040204020203" pitchFamily="34" charset="0"/>
              </a:endParaRPr>
            </a:p>
          </p:txBody>
        </p:sp>
      </p:grpSp>
      <p:grpSp>
        <p:nvGrpSpPr>
          <p:cNvPr id="7" name="Group 6"/>
          <p:cNvGrpSpPr/>
          <p:nvPr/>
        </p:nvGrpSpPr>
        <p:grpSpPr>
          <a:xfrm>
            <a:off x="2141588" y="1086437"/>
            <a:ext cx="3935764" cy="3121101"/>
            <a:chOff x="184275" y="0"/>
            <a:chExt cx="3935764" cy="3121101"/>
          </a:xfrm>
        </p:grpSpPr>
        <p:sp>
          <p:nvSpPr>
            <p:cNvPr id="8" name="Rounded Rectangle 7"/>
            <p:cNvSpPr/>
            <p:nvPr/>
          </p:nvSpPr>
          <p:spPr>
            <a:xfrm>
              <a:off x="184275" y="0"/>
              <a:ext cx="3935764" cy="3121101"/>
            </a:xfrm>
            <a:prstGeom prst="roundRect">
              <a:avLst>
                <a:gd name="adj" fmla="val 0"/>
              </a:avLst>
            </a:prstGeom>
            <a:solidFill>
              <a:srgbClr val="0070C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endParaRPr lang="en-US" dirty="0">
                <a:solidFill>
                  <a:srgbClr val="FFFFFF"/>
                </a:solidFill>
                <a:latin typeface="Verdana"/>
              </a:endParaRPr>
            </a:p>
          </p:txBody>
        </p:sp>
        <p:sp>
          <p:nvSpPr>
            <p:cNvPr id="9" name="Rounded Rectangle 6"/>
            <p:cNvSpPr/>
            <p:nvPr/>
          </p:nvSpPr>
          <p:spPr>
            <a:xfrm>
              <a:off x="275689" y="91414"/>
              <a:ext cx="3752936" cy="29382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1066800">
                <a:lnSpc>
                  <a:spcPct val="90000"/>
                </a:lnSpc>
                <a:spcAft>
                  <a:spcPct val="35000"/>
                </a:spcAft>
              </a:pPr>
              <a:r>
                <a:rPr lang="en-GB" sz="2400" b="0" dirty="0">
                  <a:solidFill>
                    <a:srgbClr val="FFFFFF"/>
                  </a:solidFill>
                  <a:latin typeface="Segoe UI" panose="020B0502040204020203" pitchFamily="34" charset="0"/>
                  <a:cs typeface="Segoe UI" panose="020B0502040204020203" pitchFamily="34" charset="0"/>
                </a:rPr>
                <a:t>A public cloud is an infrastructure, platform, or application service that a cloud service provider delivers for access and consumption by the public</a:t>
              </a:r>
              <a:endParaRPr lang="en-CA" sz="2400" b="0" dirty="0">
                <a:solidFill>
                  <a:srgbClr val="FFFFFF"/>
                </a:solidFill>
                <a:latin typeface="Segoe UI" panose="020B0502040204020203" pitchFamily="34" charset="0"/>
                <a:cs typeface="Segoe UI" panose="020B0502040204020203" pitchFamily="34" charset="0"/>
              </a:endParaRPr>
            </a:p>
          </p:txBody>
        </p:sp>
      </p:grpSp>
      <p:grpSp>
        <p:nvGrpSpPr>
          <p:cNvPr id="10" name="Group 9"/>
          <p:cNvGrpSpPr/>
          <p:nvPr/>
        </p:nvGrpSpPr>
        <p:grpSpPr>
          <a:xfrm>
            <a:off x="6134201" y="1088547"/>
            <a:ext cx="3934427" cy="3121206"/>
            <a:chOff x="4176887" y="2111"/>
            <a:chExt cx="3934427" cy="3121206"/>
          </a:xfrm>
        </p:grpSpPr>
        <p:sp>
          <p:nvSpPr>
            <p:cNvPr id="11" name="Rounded Rectangle 10"/>
            <p:cNvSpPr/>
            <p:nvPr/>
          </p:nvSpPr>
          <p:spPr>
            <a:xfrm>
              <a:off x="4176887" y="2111"/>
              <a:ext cx="3934427" cy="3121206"/>
            </a:xfrm>
            <a:prstGeom prst="roundRect">
              <a:avLst>
                <a:gd name="adj" fmla="val 0"/>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endParaRPr lang="en-US" dirty="0">
                <a:solidFill>
                  <a:srgbClr val="FFFFFF"/>
                </a:solidFill>
                <a:latin typeface="Verdana"/>
              </a:endParaRPr>
            </a:p>
          </p:txBody>
        </p:sp>
        <p:sp>
          <p:nvSpPr>
            <p:cNvPr id="12" name="Rounded Rectangle 8"/>
            <p:cNvSpPr/>
            <p:nvPr/>
          </p:nvSpPr>
          <p:spPr>
            <a:xfrm>
              <a:off x="4268304" y="93528"/>
              <a:ext cx="3751593" cy="29383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1066800">
                <a:lnSpc>
                  <a:spcPct val="90000"/>
                </a:lnSpc>
                <a:spcAft>
                  <a:spcPct val="35000"/>
                </a:spcAft>
              </a:pPr>
              <a:r>
                <a:rPr lang="en-GB" sz="2400" b="0" dirty="0">
                  <a:solidFill>
                    <a:srgbClr val="FFFFFF"/>
                  </a:solidFill>
                  <a:latin typeface="Segoe UI" panose="020B0502040204020203" pitchFamily="34" charset="0"/>
                  <a:cs typeface="Segoe UI" panose="020B0502040204020203" pitchFamily="34" charset="0"/>
                </a:rPr>
                <a:t>A private cloud is a privately owned and managed cloud that offers benefits similar to those of a public cloud, but is designed and secured for use by a single organization</a:t>
              </a:r>
              <a:endParaRPr lang="en-CA" sz="2400" b="0" dirty="0">
                <a:solidFill>
                  <a:srgbClr val="FFFFFF"/>
                </a:solidFill>
                <a:latin typeface="Segoe UI" panose="020B0502040204020203" pitchFamily="34" charset="0"/>
                <a:cs typeface="Segoe UI" panose="020B0502040204020203" pitchFamily="34" charset="0"/>
              </a:endParaRPr>
            </a:p>
          </p:txBody>
        </p:sp>
      </p:grpSp>
      <p:pic>
        <p:nvPicPr>
          <p:cNvPr id="13" name="Picture 12">
            <a:extLst>
              <a:ext uri="{FF2B5EF4-FFF2-40B4-BE49-F238E27FC236}">
                <a16:creationId xmlns:a16="http://schemas.microsoft.com/office/drawing/2014/main" id="{7C1465C1-FA8C-4E55-9213-FB117DAAA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9728" y="-113475"/>
            <a:ext cx="2158845" cy="967610"/>
          </a:xfrm>
          <a:prstGeom prst="rect">
            <a:avLst/>
          </a:prstGeom>
        </p:spPr>
      </p:pic>
    </p:spTree>
    <p:extLst>
      <p:ext uri="{BB962C8B-B14F-4D97-AF65-F5344CB8AC3E}">
        <p14:creationId xmlns:p14="http://schemas.microsoft.com/office/powerpoint/2010/main" val="9484361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58B209-4E6F-412E-BA33-6903529DB20C}"/>
              </a:ext>
            </a:extLst>
          </p:cNvPr>
          <p:cNvSpPr>
            <a:spLocks noGrp="1"/>
          </p:cNvSpPr>
          <p:nvPr>
            <p:ph type="ctrTitle" sz="quarter"/>
          </p:nvPr>
        </p:nvSpPr>
        <p:spPr/>
        <p:txBody>
          <a:bodyPr/>
          <a:lstStyle/>
          <a:p>
            <a:r>
              <a:rPr lang="en-US" dirty="0"/>
              <a:t>Creating a virtual network</a:t>
            </a:r>
          </a:p>
        </p:txBody>
      </p:sp>
      <p:sp>
        <p:nvSpPr>
          <p:cNvPr id="4" name="Subtitle 3">
            <a:extLst>
              <a:ext uri="{FF2B5EF4-FFF2-40B4-BE49-F238E27FC236}">
                <a16:creationId xmlns:a16="http://schemas.microsoft.com/office/drawing/2014/main" id="{7D07E0F1-6D44-4173-AA7B-25558381481B}"/>
              </a:ext>
            </a:extLst>
          </p:cNvPr>
          <p:cNvSpPr>
            <a:spLocks noGrp="1"/>
          </p:cNvSpPr>
          <p:nvPr>
            <p:ph type="subTitle" sz="quarter" idx="1"/>
          </p:nvPr>
        </p:nvSpPr>
        <p:spPr/>
        <p:txBody>
          <a:bodyPr/>
          <a:lstStyle/>
          <a:p>
            <a:endParaRPr lang="en-US"/>
          </a:p>
        </p:txBody>
      </p:sp>
      <p:sp>
        <p:nvSpPr>
          <p:cNvPr id="5" name="Text Placeholder 4">
            <a:extLst>
              <a:ext uri="{FF2B5EF4-FFF2-40B4-BE49-F238E27FC236}">
                <a16:creationId xmlns:a16="http://schemas.microsoft.com/office/drawing/2014/main" id="{652FC8F6-9C61-42CD-90A4-1EBDD2FB7210}"/>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80B11388-CFF3-4CFC-99E3-D2D9B375268C}"/>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6053640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networking features</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rgbClr val="000000"/>
                </a:solidFill>
              </a:rPr>
              <a:t>Public IP addresses</a:t>
            </a:r>
          </a:p>
          <a:p>
            <a:r>
              <a:rPr lang="en-US" dirty="0">
                <a:solidFill>
                  <a:srgbClr val="000000"/>
                </a:solidFill>
              </a:rPr>
              <a:t>Traffic Manager:</a:t>
            </a:r>
          </a:p>
          <a:p>
            <a:pPr lvl="1"/>
            <a:r>
              <a:rPr lang="en-US" dirty="0">
                <a:solidFill>
                  <a:srgbClr val="000000"/>
                </a:solidFill>
              </a:rPr>
              <a:t>DNS-based load balancing</a:t>
            </a:r>
          </a:p>
          <a:p>
            <a:pPr lvl="1"/>
            <a:r>
              <a:rPr lang="en-US" dirty="0">
                <a:solidFill>
                  <a:srgbClr val="000000"/>
                </a:solidFill>
              </a:rPr>
              <a:t>Any public, DNS-resolvable endpoint:</a:t>
            </a:r>
          </a:p>
          <a:p>
            <a:pPr lvl="2"/>
            <a:r>
              <a:rPr lang="en-US" dirty="0">
                <a:solidFill>
                  <a:srgbClr val="000000"/>
                </a:solidFill>
              </a:rPr>
              <a:t>Azure</a:t>
            </a:r>
          </a:p>
          <a:p>
            <a:pPr lvl="2"/>
            <a:r>
              <a:rPr lang="en-US" dirty="0">
                <a:solidFill>
                  <a:srgbClr val="000000"/>
                </a:solidFill>
              </a:rPr>
              <a:t>On-premises</a:t>
            </a:r>
          </a:p>
          <a:p>
            <a:pPr lvl="2"/>
            <a:r>
              <a:rPr lang="en-US" dirty="0">
                <a:solidFill>
                  <a:srgbClr val="000000"/>
                </a:solidFill>
              </a:rPr>
              <a:t>Third-party hosting providers</a:t>
            </a:r>
          </a:p>
          <a:p>
            <a:pPr lvl="1"/>
            <a:r>
              <a:rPr lang="en-US" dirty="0">
                <a:solidFill>
                  <a:srgbClr val="000000"/>
                </a:solidFill>
              </a:rPr>
              <a:t>Four routing algorithms:</a:t>
            </a:r>
          </a:p>
          <a:p>
            <a:pPr lvl="2"/>
            <a:r>
              <a:rPr lang="en-US" dirty="0">
                <a:solidFill>
                  <a:srgbClr val="000000"/>
                </a:solidFill>
              </a:rPr>
              <a:t>Performance</a:t>
            </a:r>
          </a:p>
          <a:p>
            <a:pPr lvl="2"/>
            <a:r>
              <a:rPr lang="en-US" dirty="0">
                <a:solidFill>
                  <a:srgbClr val="000000"/>
                </a:solidFill>
              </a:rPr>
              <a:t>Failover</a:t>
            </a:r>
          </a:p>
          <a:p>
            <a:pPr lvl="2"/>
            <a:r>
              <a:rPr lang="en-US" dirty="0">
                <a:solidFill>
                  <a:srgbClr val="000000"/>
                </a:solidFill>
              </a:rPr>
              <a:t>Weighted</a:t>
            </a:r>
          </a:p>
          <a:p>
            <a:pPr lvl="2"/>
            <a:r>
              <a:rPr lang="en-US" dirty="0">
                <a:solidFill>
                  <a:srgbClr val="000000"/>
                </a:solidFill>
              </a:rPr>
              <a:t>Geographic</a:t>
            </a:r>
          </a:p>
        </p:txBody>
      </p:sp>
    </p:spTree>
    <p:extLst>
      <p:ext uri="{BB962C8B-B14F-4D97-AF65-F5344CB8AC3E}">
        <p14:creationId xmlns:p14="http://schemas.microsoft.com/office/powerpoint/2010/main" val="18507933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Azure Load Balancer</a:t>
            </a:r>
          </a:p>
        </p:txBody>
      </p:sp>
      <p:sp>
        <p:nvSpPr>
          <p:cNvPr id="4" name="Content Placeholder 3"/>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endParaRPr lang="en-US" dirty="0">
              <a:solidFill>
                <a:srgbClr val="000000"/>
              </a:solidFill>
            </a:endParaRPr>
          </a:p>
        </p:txBody>
      </p:sp>
      <p:grpSp>
        <p:nvGrpSpPr>
          <p:cNvPr id="5" name="Group 4" descr="The illustration depicts an end-user computer located at the top that connects from the Internet via port 443 to a load balancer shown as a rectangular box. Azure Load Balancer distributes the incoming traffic across three virtual machines (shown at the bottom) to the port 443 on each of them."/>
          <p:cNvGrpSpPr/>
          <p:nvPr/>
        </p:nvGrpSpPr>
        <p:grpSpPr>
          <a:xfrm>
            <a:off x="3213442" y="1213338"/>
            <a:ext cx="5657849" cy="5167924"/>
            <a:chOff x="1943099" y="1027743"/>
            <a:chExt cx="5657849" cy="5167924"/>
          </a:xfrm>
        </p:grpSpPr>
        <p:sp>
          <p:nvSpPr>
            <p:cNvPr id="6" name="Rectangle 5"/>
            <p:cNvSpPr/>
            <p:nvPr/>
          </p:nvSpPr>
          <p:spPr>
            <a:xfrm>
              <a:off x="1943099" y="1027743"/>
              <a:ext cx="5657849" cy="5167924"/>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sp>
          <p:nvSpPr>
            <p:cNvPr id="7" name="Rectangle 6"/>
            <p:cNvSpPr/>
            <p:nvPr/>
          </p:nvSpPr>
          <p:spPr>
            <a:xfrm>
              <a:off x="2482850" y="4852192"/>
              <a:ext cx="1289050" cy="104616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sp>
          <p:nvSpPr>
            <p:cNvPr id="8" name="Rectangle 7"/>
            <p:cNvSpPr/>
            <p:nvPr/>
          </p:nvSpPr>
          <p:spPr>
            <a:xfrm>
              <a:off x="4066381" y="4852192"/>
              <a:ext cx="1289050" cy="104616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sp>
          <p:nvSpPr>
            <p:cNvPr id="9" name="Rectangle 8"/>
            <p:cNvSpPr/>
            <p:nvPr/>
          </p:nvSpPr>
          <p:spPr>
            <a:xfrm>
              <a:off x="5740400" y="4852192"/>
              <a:ext cx="1289050" cy="104616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grpSp>
          <p:nvGrpSpPr>
            <p:cNvPr id="10" name="Group 9"/>
            <p:cNvGrpSpPr/>
            <p:nvPr/>
          </p:nvGrpSpPr>
          <p:grpSpPr>
            <a:xfrm>
              <a:off x="4546599" y="2896395"/>
              <a:ext cx="269875" cy="810417"/>
              <a:chOff x="4546599" y="2896395"/>
              <a:chExt cx="269875" cy="810417"/>
            </a:xfrm>
            <a:solidFill>
              <a:srgbClr val="00BCF2"/>
            </a:solidFill>
          </p:grpSpPr>
          <p:sp>
            <p:nvSpPr>
              <p:cNvPr id="74" name="Oval 73"/>
              <p:cNvSpPr/>
              <p:nvPr/>
            </p:nvSpPr>
            <p:spPr>
              <a:xfrm>
                <a:off x="4546599" y="2896395"/>
                <a:ext cx="269875" cy="269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sp>
            <p:nvSpPr>
              <p:cNvPr id="75" name="Rectangle 74"/>
              <p:cNvSpPr/>
              <p:nvPr/>
            </p:nvSpPr>
            <p:spPr>
              <a:xfrm>
                <a:off x="4643436" y="3039270"/>
                <a:ext cx="76200" cy="6675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grpSp>
        <p:sp>
          <p:nvSpPr>
            <p:cNvPr id="11" name="Rectangle 4"/>
            <p:cNvSpPr/>
            <p:nvPr/>
          </p:nvSpPr>
          <p:spPr>
            <a:xfrm>
              <a:off x="2120900" y="3575050"/>
              <a:ext cx="5289550" cy="736600"/>
            </a:xfrm>
            <a:custGeom>
              <a:avLst/>
              <a:gdLst>
                <a:gd name="connsiteX0" fmla="*/ 0 w 4933950"/>
                <a:gd name="connsiteY0" fmla="*/ 0 h 723900"/>
                <a:gd name="connsiteX1" fmla="*/ 4933950 w 4933950"/>
                <a:gd name="connsiteY1" fmla="*/ 0 h 723900"/>
                <a:gd name="connsiteX2" fmla="*/ 4933950 w 4933950"/>
                <a:gd name="connsiteY2" fmla="*/ 723900 h 723900"/>
                <a:gd name="connsiteX3" fmla="*/ 0 w 4933950"/>
                <a:gd name="connsiteY3" fmla="*/ 723900 h 723900"/>
                <a:gd name="connsiteX4" fmla="*/ 0 w 4933950"/>
                <a:gd name="connsiteY4" fmla="*/ 0 h 723900"/>
                <a:gd name="connsiteX0" fmla="*/ 184150 w 5118100"/>
                <a:gd name="connsiteY0" fmla="*/ 0 h 736600"/>
                <a:gd name="connsiteX1" fmla="*/ 5118100 w 5118100"/>
                <a:gd name="connsiteY1" fmla="*/ 0 h 736600"/>
                <a:gd name="connsiteX2" fmla="*/ 5118100 w 5118100"/>
                <a:gd name="connsiteY2" fmla="*/ 723900 h 736600"/>
                <a:gd name="connsiteX3" fmla="*/ 0 w 5118100"/>
                <a:gd name="connsiteY3" fmla="*/ 736600 h 736600"/>
                <a:gd name="connsiteX4" fmla="*/ 184150 w 5118100"/>
                <a:gd name="connsiteY4" fmla="*/ 0 h 736600"/>
                <a:gd name="connsiteX0" fmla="*/ 184150 w 5289550"/>
                <a:gd name="connsiteY0" fmla="*/ 0 h 736600"/>
                <a:gd name="connsiteX1" fmla="*/ 5118100 w 5289550"/>
                <a:gd name="connsiteY1" fmla="*/ 0 h 736600"/>
                <a:gd name="connsiteX2" fmla="*/ 5289550 w 5289550"/>
                <a:gd name="connsiteY2" fmla="*/ 723900 h 736600"/>
                <a:gd name="connsiteX3" fmla="*/ 0 w 5289550"/>
                <a:gd name="connsiteY3" fmla="*/ 736600 h 736600"/>
                <a:gd name="connsiteX4" fmla="*/ 184150 w 5289550"/>
                <a:gd name="connsiteY4" fmla="*/ 0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550" h="736600">
                  <a:moveTo>
                    <a:pt x="184150" y="0"/>
                  </a:moveTo>
                  <a:lnTo>
                    <a:pt x="5118100" y="0"/>
                  </a:lnTo>
                  <a:lnTo>
                    <a:pt x="5289550" y="723900"/>
                  </a:lnTo>
                  <a:lnTo>
                    <a:pt x="0" y="736600"/>
                  </a:lnTo>
                  <a:lnTo>
                    <a:pt x="184150" y="0"/>
                  </a:lnTo>
                  <a:close/>
                </a:path>
              </a:pathLst>
            </a:cu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sp>
          <p:nvSpPr>
            <p:cNvPr id="12" name="Oval 11"/>
            <p:cNvSpPr/>
            <p:nvPr/>
          </p:nvSpPr>
          <p:spPr>
            <a:xfrm>
              <a:off x="4629943" y="4292600"/>
              <a:ext cx="142875" cy="1428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sp>
          <p:nvSpPr>
            <p:cNvPr id="13" name="Oval 12"/>
            <p:cNvSpPr/>
            <p:nvPr/>
          </p:nvSpPr>
          <p:spPr>
            <a:xfrm>
              <a:off x="3867943" y="3683793"/>
              <a:ext cx="107157" cy="1071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cxnSp>
          <p:nvCxnSpPr>
            <p:cNvPr id="14" name="Straight Arrow Connector 13"/>
            <p:cNvCxnSpPr/>
            <p:nvPr/>
          </p:nvCxnSpPr>
          <p:spPr>
            <a:xfrm>
              <a:off x="4701380" y="2060575"/>
              <a:ext cx="0" cy="83582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4698997" y="4299901"/>
              <a:ext cx="1" cy="521182"/>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629943" y="4354513"/>
              <a:ext cx="1331913" cy="39576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3418283" y="4351338"/>
              <a:ext cx="1351360" cy="39349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a:grpSpLocks noChangeAspect="1"/>
            </p:cNvGrpSpPr>
            <p:nvPr/>
          </p:nvGrpSpPr>
          <p:grpSpPr>
            <a:xfrm>
              <a:off x="4035164" y="1131850"/>
              <a:ext cx="1368943" cy="977313"/>
              <a:chOff x="3410187" y="4340003"/>
              <a:chExt cx="1707683" cy="1219146"/>
            </a:xfrm>
          </p:grpSpPr>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0187" y="4340003"/>
                <a:ext cx="1707683" cy="1219146"/>
              </a:xfrm>
              <a:prstGeom prst="rect">
                <a:avLst/>
              </a:prstGeom>
            </p:spPr>
          </p:pic>
          <p:sp>
            <p:nvSpPr>
              <p:cNvPr id="73" name="Rectangle 72"/>
              <p:cNvSpPr/>
              <p:nvPr/>
            </p:nvSpPr>
            <p:spPr bwMode="auto">
              <a:xfrm>
                <a:off x="3602863" y="4380585"/>
                <a:ext cx="1322329" cy="84045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32472">
                  <a:lnSpc>
                    <a:spcPct val="90000"/>
                  </a:lnSpc>
                </a:pPr>
                <a:endParaRPr lang="en-US" sz="2400"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cxnSp>
          <p:nvCxnSpPr>
            <p:cNvPr id="19" name="Straight Arrow Connector 18"/>
            <p:cNvCxnSpPr>
              <a:stCxn id="13" idx="0"/>
            </p:cNvCxnSpPr>
            <p:nvPr/>
          </p:nvCxnSpPr>
          <p:spPr>
            <a:xfrm>
              <a:off x="3921522" y="3683793"/>
              <a:ext cx="0" cy="50383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921521" y="3862388"/>
              <a:ext cx="184347" cy="18601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3726805" y="3856830"/>
              <a:ext cx="194715" cy="19126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2660858" y="4971801"/>
              <a:ext cx="933034" cy="666338"/>
              <a:chOff x="2660858" y="4971801"/>
              <a:chExt cx="933034" cy="666338"/>
            </a:xfrm>
          </p:grpSpPr>
          <p:grpSp>
            <p:nvGrpSpPr>
              <p:cNvPr id="60" name="Group 59"/>
              <p:cNvGrpSpPr/>
              <p:nvPr/>
            </p:nvGrpSpPr>
            <p:grpSpPr>
              <a:xfrm>
                <a:off x="2660858" y="4971801"/>
                <a:ext cx="933034" cy="666338"/>
                <a:chOff x="5812547" y="4263514"/>
                <a:chExt cx="1642349" cy="1172893"/>
              </a:xfrm>
            </p:grpSpPr>
            <p:sp>
              <p:nvSpPr>
                <p:cNvPr id="65" name="Freeform 64"/>
                <p:cNvSpPr>
                  <a:spLocks/>
                </p:cNvSpPr>
                <p:nvPr/>
              </p:nvSpPr>
              <p:spPr bwMode="auto">
                <a:xfrm>
                  <a:off x="6167246" y="5311219"/>
                  <a:ext cx="932949" cy="96872"/>
                </a:xfrm>
                <a:custGeom>
                  <a:avLst/>
                  <a:gdLst>
                    <a:gd name="T0" fmla="*/ 574 w 626"/>
                    <a:gd name="T1" fmla="*/ 0 h 65"/>
                    <a:gd name="T2" fmla="*/ 52 w 626"/>
                    <a:gd name="T3" fmla="*/ 0 h 65"/>
                    <a:gd name="T4" fmla="*/ 0 w 626"/>
                    <a:gd name="T5" fmla="*/ 65 h 65"/>
                    <a:gd name="T6" fmla="*/ 626 w 626"/>
                    <a:gd name="T7" fmla="*/ 65 h 65"/>
                    <a:gd name="T8" fmla="*/ 574 w 626"/>
                    <a:gd name="T9" fmla="*/ 0 h 65"/>
                  </a:gdLst>
                  <a:ahLst/>
                  <a:cxnLst>
                    <a:cxn ang="0">
                      <a:pos x="T0" y="T1"/>
                    </a:cxn>
                    <a:cxn ang="0">
                      <a:pos x="T2" y="T3"/>
                    </a:cxn>
                    <a:cxn ang="0">
                      <a:pos x="T4" y="T5"/>
                    </a:cxn>
                    <a:cxn ang="0">
                      <a:pos x="T6" y="T7"/>
                    </a:cxn>
                    <a:cxn ang="0">
                      <a:pos x="T8" y="T9"/>
                    </a:cxn>
                  </a:cxnLst>
                  <a:rect l="0" t="0" r="r" b="b"/>
                  <a:pathLst>
                    <a:path w="626" h="65">
                      <a:moveTo>
                        <a:pt x="574" y="0"/>
                      </a:moveTo>
                      <a:lnTo>
                        <a:pt x="52" y="0"/>
                      </a:lnTo>
                      <a:lnTo>
                        <a:pt x="0" y="65"/>
                      </a:lnTo>
                      <a:lnTo>
                        <a:pt x="626" y="65"/>
                      </a:lnTo>
                      <a:lnTo>
                        <a:pt x="574"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66" name="Rectangle 65"/>
                <p:cNvSpPr>
                  <a:spLocks noChangeArrowheads="1"/>
                </p:cNvSpPr>
                <p:nvPr/>
              </p:nvSpPr>
              <p:spPr bwMode="auto">
                <a:xfrm>
                  <a:off x="6167246" y="5408091"/>
                  <a:ext cx="932949" cy="28316"/>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67" name="Rectangle 66"/>
                <p:cNvSpPr>
                  <a:spLocks noChangeArrowheads="1"/>
                </p:cNvSpPr>
                <p:nvPr/>
              </p:nvSpPr>
              <p:spPr bwMode="auto">
                <a:xfrm>
                  <a:off x="6445939" y="5118966"/>
                  <a:ext cx="365132" cy="239944"/>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68" name="Freeform 67"/>
                <p:cNvSpPr>
                  <a:spLocks/>
                </p:cNvSpPr>
                <p:nvPr/>
              </p:nvSpPr>
              <p:spPr bwMode="auto">
                <a:xfrm>
                  <a:off x="5812547" y="4263514"/>
                  <a:ext cx="1642349" cy="952324"/>
                </a:xfrm>
                <a:custGeom>
                  <a:avLst/>
                  <a:gdLst>
                    <a:gd name="T0" fmla="*/ 171 w 171"/>
                    <a:gd name="T1" fmla="*/ 89 h 99"/>
                    <a:gd name="T2" fmla="*/ 161 w 171"/>
                    <a:gd name="T3" fmla="*/ 99 h 99"/>
                    <a:gd name="T4" fmla="*/ 9 w 171"/>
                    <a:gd name="T5" fmla="*/ 99 h 99"/>
                    <a:gd name="T6" fmla="*/ 0 w 171"/>
                    <a:gd name="T7" fmla="*/ 89 h 99"/>
                    <a:gd name="T8" fmla="*/ 0 w 171"/>
                    <a:gd name="T9" fmla="*/ 9 h 99"/>
                    <a:gd name="T10" fmla="*/ 9 w 171"/>
                    <a:gd name="T11" fmla="*/ 0 h 99"/>
                    <a:gd name="T12" fmla="*/ 161 w 171"/>
                    <a:gd name="T13" fmla="*/ 0 h 99"/>
                    <a:gd name="T14" fmla="*/ 171 w 171"/>
                    <a:gd name="T15" fmla="*/ 9 h 99"/>
                    <a:gd name="T16" fmla="*/ 171 w 171"/>
                    <a:gd name="T17" fmla="*/ 8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99">
                      <a:moveTo>
                        <a:pt x="171" y="89"/>
                      </a:moveTo>
                      <a:cubicBezTo>
                        <a:pt x="171" y="94"/>
                        <a:pt x="167" y="99"/>
                        <a:pt x="161" y="99"/>
                      </a:cubicBezTo>
                      <a:cubicBezTo>
                        <a:pt x="9" y="99"/>
                        <a:pt x="9" y="99"/>
                        <a:pt x="9" y="99"/>
                      </a:cubicBezTo>
                      <a:cubicBezTo>
                        <a:pt x="4" y="99"/>
                        <a:pt x="0" y="94"/>
                        <a:pt x="0" y="89"/>
                      </a:cubicBezTo>
                      <a:cubicBezTo>
                        <a:pt x="0" y="9"/>
                        <a:pt x="0" y="9"/>
                        <a:pt x="0" y="9"/>
                      </a:cubicBezTo>
                      <a:cubicBezTo>
                        <a:pt x="0" y="4"/>
                        <a:pt x="4" y="0"/>
                        <a:pt x="9" y="0"/>
                      </a:cubicBezTo>
                      <a:cubicBezTo>
                        <a:pt x="161" y="0"/>
                        <a:pt x="161" y="0"/>
                        <a:pt x="161" y="0"/>
                      </a:cubicBezTo>
                      <a:cubicBezTo>
                        <a:pt x="167" y="0"/>
                        <a:pt x="171" y="4"/>
                        <a:pt x="171" y="9"/>
                      </a:cubicBezTo>
                      <a:lnTo>
                        <a:pt x="171" y="89"/>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69" name="Rectangle 68"/>
                <p:cNvSpPr>
                  <a:spLocks noChangeArrowheads="1"/>
                </p:cNvSpPr>
                <p:nvPr/>
              </p:nvSpPr>
              <p:spPr bwMode="auto">
                <a:xfrm>
                  <a:off x="5898986" y="4349953"/>
                  <a:ext cx="1478412" cy="769013"/>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70" name="Rectangle 69"/>
                <p:cNvSpPr>
                  <a:spLocks noChangeArrowheads="1"/>
                </p:cNvSpPr>
                <p:nvPr/>
              </p:nvSpPr>
              <p:spPr bwMode="auto">
                <a:xfrm>
                  <a:off x="6445939" y="5215838"/>
                  <a:ext cx="365132" cy="56633"/>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71" name="Oval 70"/>
                <p:cNvSpPr>
                  <a:spLocks noChangeArrowheads="1"/>
                </p:cNvSpPr>
                <p:nvPr/>
              </p:nvSpPr>
              <p:spPr bwMode="auto">
                <a:xfrm>
                  <a:off x="6609876" y="4282888"/>
                  <a:ext cx="47691" cy="3874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grpSp>
          <p:grpSp>
            <p:nvGrpSpPr>
              <p:cNvPr id="61" name="Group 60"/>
              <p:cNvGrpSpPr/>
              <p:nvPr/>
            </p:nvGrpSpPr>
            <p:grpSpPr>
              <a:xfrm>
                <a:off x="2968998" y="5087040"/>
                <a:ext cx="293316" cy="318379"/>
                <a:chOff x="3048794" y="5160791"/>
                <a:chExt cx="206373" cy="224007"/>
              </a:xfrm>
              <a:solidFill>
                <a:schemeClr val="bg1"/>
              </a:solidFill>
            </p:grpSpPr>
            <p:sp>
              <p:nvSpPr>
                <p:cNvPr id="62" name="Rectangle 13"/>
                <p:cNvSpPr/>
                <p:nvPr/>
              </p:nvSpPr>
              <p:spPr>
                <a:xfrm>
                  <a:off x="3078956" y="5160791"/>
                  <a:ext cx="161925" cy="102393"/>
                </a:xfrm>
                <a:custGeom>
                  <a:avLst/>
                  <a:gdLst>
                    <a:gd name="connsiteX0" fmla="*/ 0 w 135731"/>
                    <a:gd name="connsiteY0" fmla="*/ 0 h 121443"/>
                    <a:gd name="connsiteX1" fmla="*/ 135731 w 135731"/>
                    <a:gd name="connsiteY1" fmla="*/ 0 h 121443"/>
                    <a:gd name="connsiteX2" fmla="*/ 135731 w 135731"/>
                    <a:gd name="connsiteY2" fmla="*/ 121443 h 121443"/>
                    <a:gd name="connsiteX3" fmla="*/ 0 w 135731"/>
                    <a:gd name="connsiteY3" fmla="*/ 121443 h 121443"/>
                    <a:gd name="connsiteX4" fmla="*/ 0 w 135731"/>
                    <a:gd name="connsiteY4" fmla="*/ 0 h 121443"/>
                    <a:gd name="connsiteX0" fmla="*/ 19050 w 154781"/>
                    <a:gd name="connsiteY0" fmla="*/ 0 h 121443"/>
                    <a:gd name="connsiteX1" fmla="*/ 154781 w 154781"/>
                    <a:gd name="connsiteY1" fmla="*/ 0 h 121443"/>
                    <a:gd name="connsiteX2" fmla="*/ 154781 w 154781"/>
                    <a:gd name="connsiteY2" fmla="*/ 121443 h 121443"/>
                    <a:gd name="connsiteX3" fmla="*/ 0 w 154781"/>
                    <a:gd name="connsiteY3" fmla="*/ 85724 h 121443"/>
                    <a:gd name="connsiteX4" fmla="*/ 19050 w 154781"/>
                    <a:gd name="connsiteY4" fmla="*/ 0 h 121443"/>
                    <a:gd name="connsiteX0" fmla="*/ 78582 w 154781"/>
                    <a:gd name="connsiteY0" fmla="*/ 57150 h 121443"/>
                    <a:gd name="connsiteX1" fmla="*/ 154781 w 154781"/>
                    <a:gd name="connsiteY1" fmla="*/ 0 h 121443"/>
                    <a:gd name="connsiteX2" fmla="*/ 154781 w 154781"/>
                    <a:gd name="connsiteY2" fmla="*/ 121443 h 121443"/>
                    <a:gd name="connsiteX3" fmla="*/ 0 w 154781"/>
                    <a:gd name="connsiteY3" fmla="*/ 85724 h 121443"/>
                    <a:gd name="connsiteX4" fmla="*/ 78582 w 154781"/>
                    <a:gd name="connsiteY4" fmla="*/ 57150 h 121443"/>
                    <a:gd name="connsiteX0" fmla="*/ 73819 w 154781"/>
                    <a:gd name="connsiteY0" fmla="*/ 35719 h 121443"/>
                    <a:gd name="connsiteX1" fmla="*/ 154781 w 154781"/>
                    <a:gd name="connsiteY1" fmla="*/ 0 h 121443"/>
                    <a:gd name="connsiteX2" fmla="*/ 154781 w 154781"/>
                    <a:gd name="connsiteY2" fmla="*/ 121443 h 121443"/>
                    <a:gd name="connsiteX3" fmla="*/ 0 w 154781"/>
                    <a:gd name="connsiteY3" fmla="*/ 85724 h 121443"/>
                    <a:gd name="connsiteX4" fmla="*/ 73819 w 154781"/>
                    <a:gd name="connsiteY4" fmla="*/ 35719 h 121443"/>
                    <a:gd name="connsiteX0" fmla="*/ 73819 w 173831"/>
                    <a:gd name="connsiteY0" fmla="*/ 0 h 85724"/>
                    <a:gd name="connsiteX1" fmla="*/ 173831 w 173831"/>
                    <a:gd name="connsiteY1" fmla="*/ 33338 h 85724"/>
                    <a:gd name="connsiteX2" fmla="*/ 154781 w 173831"/>
                    <a:gd name="connsiteY2" fmla="*/ 85724 h 85724"/>
                    <a:gd name="connsiteX3" fmla="*/ 0 w 173831"/>
                    <a:gd name="connsiteY3" fmla="*/ 50005 h 85724"/>
                    <a:gd name="connsiteX4" fmla="*/ 73819 w 173831"/>
                    <a:gd name="connsiteY4" fmla="*/ 0 h 85724"/>
                    <a:gd name="connsiteX0" fmla="*/ 73819 w 173831"/>
                    <a:gd name="connsiteY0" fmla="*/ 0 h 95249"/>
                    <a:gd name="connsiteX1" fmla="*/ 173831 w 173831"/>
                    <a:gd name="connsiteY1" fmla="*/ 33338 h 95249"/>
                    <a:gd name="connsiteX2" fmla="*/ 97631 w 173831"/>
                    <a:gd name="connsiteY2" fmla="*/ 95249 h 95249"/>
                    <a:gd name="connsiteX3" fmla="*/ 0 w 173831"/>
                    <a:gd name="connsiteY3" fmla="*/ 50005 h 95249"/>
                    <a:gd name="connsiteX4" fmla="*/ 73819 w 173831"/>
                    <a:gd name="connsiteY4" fmla="*/ 0 h 95249"/>
                    <a:gd name="connsiteX0" fmla="*/ 92869 w 173831"/>
                    <a:gd name="connsiteY0" fmla="*/ 26193 h 61911"/>
                    <a:gd name="connsiteX1" fmla="*/ 173831 w 173831"/>
                    <a:gd name="connsiteY1" fmla="*/ 0 h 61911"/>
                    <a:gd name="connsiteX2" fmla="*/ 97631 w 173831"/>
                    <a:gd name="connsiteY2" fmla="*/ 61911 h 61911"/>
                    <a:gd name="connsiteX3" fmla="*/ 0 w 173831"/>
                    <a:gd name="connsiteY3" fmla="*/ 16667 h 61911"/>
                    <a:gd name="connsiteX4" fmla="*/ 92869 w 173831"/>
                    <a:gd name="connsiteY4" fmla="*/ 26193 h 61911"/>
                    <a:gd name="connsiteX0" fmla="*/ 80963 w 173831"/>
                    <a:gd name="connsiteY0" fmla="*/ 0 h 102393"/>
                    <a:gd name="connsiteX1" fmla="*/ 173831 w 173831"/>
                    <a:gd name="connsiteY1" fmla="*/ 40482 h 102393"/>
                    <a:gd name="connsiteX2" fmla="*/ 97631 w 173831"/>
                    <a:gd name="connsiteY2" fmla="*/ 102393 h 102393"/>
                    <a:gd name="connsiteX3" fmla="*/ 0 w 173831"/>
                    <a:gd name="connsiteY3" fmla="*/ 57149 h 102393"/>
                    <a:gd name="connsiteX4" fmla="*/ 80963 w 173831"/>
                    <a:gd name="connsiteY4" fmla="*/ 0 h 102393"/>
                    <a:gd name="connsiteX0" fmla="*/ 38101 w 130969"/>
                    <a:gd name="connsiteY0" fmla="*/ 0 h 102393"/>
                    <a:gd name="connsiteX1" fmla="*/ 130969 w 130969"/>
                    <a:gd name="connsiteY1" fmla="*/ 40482 h 102393"/>
                    <a:gd name="connsiteX2" fmla="*/ 54769 w 130969"/>
                    <a:gd name="connsiteY2" fmla="*/ 102393 h 102393"/>
                    <a:gd name="connsiteX3" fmla="*/ 0 w 130969"/>
                    <a:gd name="connsiteY3" fmla="*/ 57149 h 102393"/>
                    <a:gd name="connsiteX4" fmla="*/ 38101 w 130969"/>
                    <a:gd name="connsiteY4" fmla="*/ 0 h 102393"/>
                    <a:gd name="connsiteX0" fmla="*/ 71438 w 164306"/>
                    <a:gd name="connsiteY0" fmla="*/ 0 h 102393"/>
                    <a:gd name="connsiteX1" fmla="*/ 164306 w 164306"/>
                    <a:gd name="connsiteY1" fmla="*/ 40482 h 102393"/>
                    <a:gd name="connsiteX2" fmla="*/ 88106 w 164306"/>
                    <a:gd name="connsiteY2" fmla="*/ 102393 h 102393"/>
                    <a:gd name="connsiteX3" fmla="*/ 0 w 164306"/>
                    <a:gd name="connsiteY3" fmla="*/ 50006 h 102393"/>
                    <a:gd name="connsiteX4" fmla="*/ 71438 w 164306"/>
                    <a:gd name="connsiteY4" fmla="*/ 0 h 102393"/>
                    <a:gd name="connsiteX0" fmla="*/ 71438 w 107156"/>
                    <a:gd name="connsiteY0" fmla="*/ 0 h 102393"/>
                    <a:gd name="connsiteX1" fmla="*/ 107156 w 107156"/>
                    <a:gd name="connsiteY1" fmla="*/ 40482 h 102393"/>
                    <a:gd name="connsiteX2" fmla="*/ 88106 w 107156"/>
                    <a:gd name="connsiteY2" fmla="*/ 102393 h 102393"/>
                    <a:gd name="connsiteX3" fmla="*/ 0 w 107156"/>
                    <a:gd name="connsiteY3" fmla="*/ 50006 h 102393"/>
                    <a:gd name="connsiteX4" fmla="*/ 71438 w 107156"/>
                    <a:gd name="connsiteY4" fmla="*/ 0 h 102393"/>
                    <a:gd name="connsiteX0" fmla="*/ 71438 w 161925"/>
                    <a:gd name="connsiteY0" fmla="*/ 0 h 102393"/>
                    <a:gd name="connsiteX1" fmla="*/ 161925 w 161925"/>
                    <a:gd name="connsiteY1" fmla="*/ 45245 h 102393"/>
                    <a:gd name="connsiteX2" fmla="*/ 88106 w 161925"/>
                    <a:gd name="connsiteY2" fmla="*/ 102393 h 102393"/>
                    <a:gd name="connsiteX3" fmla="*/ 0 w 161925"/>
                    <a:gd name="connsiteY3" fmla="*/ 50006 h 102393"/>
                    <a:gd name="connsiteX4" fmla="*/ 71438 w 161925"/>
                    <a:gd name="connsiteY4" fmla="*/ 0 h 102393"/>
                    <a:gd name="connsiteX0" fmla="*/ 71438 w 161925"/>
                    <a:gd name="connsiteY0" fmla="*/ 0 h 54768"/>
                    <a:gd name="connsiteX1" fmla="*/ 161925 w 161925"/>
                    <a:gd name="connsiteY1" fmla="*/ 45245 h 54768"/>
                    <a:gd name="connsiteX2" fmla="*/ 90487 w 161925"/>
                    <a:gd name="connsiteY2" fmla="*/ 54768 h 54768"/>
                    <a:gd name="connsiteX3" fmla="*/ 0 w 161925"/>
                    <a:gd name="connsiteY3" fmla="*/ 50006 h 54768"/>
                    <a:gd name="connsiteX4" fmla="*/ 71438 w 161925"/>
                    <a:gd name="connsiteY4" fmla="*/ 0 h 54768"/>
                    <a:gd name="connsiteX0" fmla="*/ 71438 w 161925"/>
                    <a:gd name="connsiteY0" fmla="*/ 0 h 102393"/>
                    <a:gd name="connsiteX1" fmla="*/ 161925 w 161925"/>
                    <a:gd name="connsiteY1" fmla="*/ 45245 h 102393"/>
                    <a:gd name="connsiteX2" fmla="*/ 88106 w 161925"/>
                    <a:gd name="connsiteY2" fmla="*/ 102393 h 102393"/>
                    <a:gd name="connsiteX3" fmla="*/ 0 w 161925"/>
                    <a:gd name="connsiteY3" fmla="*/ 50006 h 102393"/>
                    <a:gd name="connsiteX4" fmla="*/ 71438 w 161925"/>
                    <a:gd name="connsiteY4" fmla="*/ 0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02393">
                      <a:moveTo>
                        <a:pt x="71438" y="0"/>
                      </a:moveTo>
                      <a:lnTo>
                        <a:pt x="161925" y="45245"/>
                      </a:lnTo>
                      <a:lnTo>
                        <a:pt x="88106" y="102393"/>
                      </a:lnTo>
                      <a:lnTo>
                        <a:pt x="0" y="50006"/>
                      </a:lnTo>
                      <a:lnTo>
                        <a:pt x="7143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sp>
              <p:nvSpPr>
                <p:cNvPr id="63" name="Rectangle 14"/>
                <p:cNvSpPr/>
                <p:nvPr/>
              </p:nvSpPr>
              <p:spPr>
                <a:xfrm>
                  <a:off x="3048794" y="5230016"/>
                  <a:ext cx="97630" cy="154782"/>
                </a:xfrm>
                <a:custGeom>
                  <a:avLst/>
                  <a:gdLst>
                    <a:gd name="connsiteX0" fmla="*/ 0 w 109538"/>
                    <a:gd name="connsiteY0" fmla="*/ 0 h 111919"/>
                    <a:gd name="connsiteX1" fmla="*/ 109538 w 109538"/>
                    <a:gd name="connsiteY1" fmla="*/ 0 h 111919"/>
                    <a:gd name="connsiteX2" fmla="*/ 109538 w 109538"/>
                    <a:gd name="connsiteY2" fmla="*/ 111919 h 111919"/>
                    <a:gd name="connsiteX3" fmla="*/ 0 w 109538"/>
                    <a:gd name="connsiteY3" fmla="*/ 111919 h 111919"/>
                    <a:gd name="connsiteX4" fmla="*/ 0 w 109538"/>
                    <a:gd name="connsiteY4" fmla="*/ 0 h 111919"/>
                    <a:gd name="connsiteX0" fmla="*/ 28575 w 109538"/>
                    <a:gd name="connsiteY0" fmla="*/ 0 h 142875"/>
                    <a:gd name="connsiteX1" fmla="*/ 109538 w 109538"/>
                    <a:gd name="connsiteY1" fmla="*/ 30956 h 142875"/>
                    <a:gd name="connsiteX2" fmla="*/ 109538 w 109538"/>
                    <a:gd name="connsiteY2" fmla="*/ 142875 h 142875"/>
                    <a:gd name="connsiteX3" fmla="*/ 0 w 109538"/>
                    <a:gd name="connsiteY3" fmla="*/ 142875 h 142875"/>
                    <a:gd name="connsiteX4" fmla="*/ 28575 w 109538"/>
                    <a:gd name="connsiteY4" fmla="*/ 0 h 142875"/>
                    <a:gd name="connsiteX0" fmla="*/ 0 w 80963"/>
                    <a:gd name="connsiteY0" fmla="*/ 0 h 142875"/>
                    <a:gd name="connsiteX1" fmla="*/ 80963 w 80963"/>
                    <a:gd name="connsiteY1" fmla="*/ 30956 h 142875"/>
                    <a:gd name="connsiteX2" fmla="*/ 80963 w 80963"/>
                    <a:gd name="connsiteY2" fmla="*/ 142875 h 142875"/>
                    <a:gd name="connsiteX3" fmla="*/ 16669 w 80963"/>
                    <a:gd name="connsiteY3" fmla="*/ 85725 h 142875"/>
                    <a:gd name="connsiteX4" fmla="*/ 0 w 80963"/>
                    <a:gd name="connsiteY4" fmla="*/ 0 h 142875"/>
                    <a:gd name="connsiteX0" fmla="*/ 0 w 80963"/>
                    <a:gd name="connsiteY0" fmla="*/ 0 h 142875"/>
                    <a:gd name="connsiteX1" fmla="*/ 80963 w 80963"/>
                    <a:gd name="connsiteY1" fmla="*/ 30956 h 142875"/>
                    <a:gd name="connsiteX2" fmla="*/ 80963 w 80963"/>
                    <a:gd name="connsiteY2" fmla="*/ 142875 h 142875"/>
                    <a:gd name="connsiteX3" fmla="*/ 4763 w 80963"/>
                    <a:gd name="connsiteY3" fmla="*/ 88106 h 142875"/>
                    <a:gd name="connsiteX4" fmla="*/ 0 w 80963"/>
                    <a:gd name="connsiteY4" fmla="*/ 0 h 142875"/>
                    <a:gd name="connsiteX0" fmla="*/ 0 w 80963"/>
                    <a:gd name="connsiteY0" fmla="*/ 0 h 92869"/>
                    <a:gd name="connsiteX1" fmla="*/ 80963 w 80963"/>
                    <a:gd name="connsiteY1" fmla="*/ 30956 h 92869"/>
                    <a:gd name="connsiteX2" fmla="*/ 47626 w 80963"/>
                    <a:gd name="connsiteY2" fmla="*/ 92869 h 92869"/>
                    <a:gd name="connsiteX3" fmla="*/ 4763 w 80963"/>
                    <a:gd name="connsiteY3" fmla="*/ 88106 h 92869"/>
                    <a:gd name="connsiteX4" fmla="*/ 0 w 80963"/>
                    <a:gd name="connsiteY4" fmla="*/ 0 h 92869"/>
                    <a:gd name="connsiteX0" fmla="*/ 0 w 85726"/>
                    <a:gd name="connsiteY0" fmla="*/ 0 h 130969"/>
                    <a:gd name="connsiteX1" fmla="*/ 80963 w 85726"/>
                    <a:gd name="connsiteY1" fmla="*/ 30956 h 130969"/>
                    <a:gd name="connsiteX2" fmla="*/ 85726 w 85726"/>
                    <a:gd name="connsiteY2" fmla="*/ 130969 h 130969"/>
                    <a:gd name="connsiteX3" fmla="*/ 4763 w 85726"/>
                    <a:gd name="connsiteY3" fmla="*/ 88106 h 130969"/>
                    <a:gd name="connsiteX4" fmla="*/ 0 w 85726"/>
                    <a:gd name="connsiteY4" fmla="*/ 0 h 130969"/>
                    <a:gd name="connsiteX0" fmla="*/ 0 w 85726"/>
                    <a:gd name="connsiteY0" fmla="*/ 0 h 130969"/>
                    <a:gd name="connsiteX1" fmla="*/ 80963 w 85726"/>
                    <a:gd name="connsiteY1" fmla="*/ 30956 h 130969"/>
                    <a:gd name="connsiteX2" fmla="*/ 85726 w 85726"/>
                    <a:gd name="connsiteY2" fmla="*/ 130969 h 130969"/>
                    <a:gd name="connsiteX3" fmla="*/ 23813 w 85726"/>
                    <a:gd name="connsiteY3" fmla="*/ 66675 h 130969"/>
                    <a:gd name="connsiteX4" fmla="*/ 0 w 85726"/>
                    <a:gd name="connsiteY4" fmla="*/ 0 h 130969"/>
                    <a:gd name="connsiteX0" fmla="*/ 0 w 85726"/>
                    <a:gd name="connsiteY0" fmla="*/ 0 h 130969"/>
                    <a:gd name="connsiteX1" fmla="*/ 80963 w 85726"/>
                    <a:gd name="connsiteY1" fmla="*/ 30956 h 130969"/>
                    <a:gd name="connsiteX2" fmla="*/ 85726 w 85726"/>
                    <a:gd name="connsiteY2" fmla="*/ 130969 h 130969"/>
                    <a:gd name="connsiteX3" fmla="*/ 4763 w 85726"/>
                    <a:gd name="connsiteY3" fmla="*/ 97631 h 130969"/>
                    <a:gd name="connsiteX4" fmla="*/ 0 w 85726"/>
                    <a:gd name="connsiteY4" fmla="*/ 0 h 130969"/>
                    <a:gd name="connsiteX0" fmla="*/ 30956 w 80963"/>
                    <a:gd name="connsiteY0" fmla="*/ 0 h 119063"/>
                    <a:gd name="connsiteX1" fmla="*/ 76200 w 80963"/>
                    <a:gd name="connsiteY1" fmla="*/ 19050 h 119063"/>
                    <a:gd name="connsiteX2" fmla="*/ 80963 w 80963"/>
                    <a:gd name="connsiteY2" fmla="*/ 119063 h 119063"/>
                    <a:gd name="connsiteX3" fmla="*/ 0 w 80963"/>
                    <a:gd name="connsiteY3" fmla="*/ 85725 h 119063"/>
                    <a:gd name="connsiteX4" fmla="*/ 30956 w 80963"/>
                    <a:gd name="connsiteY4" fmla="*/ 0 h 119063"/>
                    <a:gd name="connsiteX0" fmla="*/ 0 w 88107"/>
                    <a:gd name="connsiteY0" fmla="*/ 0 h 147638"/>
                    <a:gd name="connsiteX1" fmla="*/ 83344 w 88107"/>
                    <a:gd name="connsiteY1" fmla="*/ 47625 h 147638"/>
                    <a:gd name="connsiteX2" fmla="*/ 88107 w 88107"/>
                    <a:gd name="connsiteY2" fmla="*/ 147638 h 147638"/>
                    <a:gd name="connsiteX3" fmla="*/ 7144 w 88107"/>
                    <a:gd name="connsiteY3" fmla="*/ 114300 h 147638"/>
                    <a:gd name="connsiteX4" fmla="*/ 0 w 88107"/>
                    <a:gd name="connsiteY4" fmla="*/ 0 h 147638"/>
                    <a:gd name="connsiteX0" fmla="*/ 0 w 83344"/>
                    <a:gd name="connsiteY0" fmla="*/ 0 h 114300"/>
                    <a:gd name="connsiteX1" fmla="*/ 83344 w 83344"/>
                    <a:gd name="connsiteY1" fmla="*/ 47625 h 114300"/>
                    <a:gd name="connsiteX2" fmla="*/ 57151 w 83344"/>
                    <a:gd name="connsiteY2" fmla="*/ 111919 h 114300"/>
                    <a:gd name="connsiteX3" fmla="*/ 7144 w 83344"/>
                    <a:gd name="connsiteY3" fmla="*/ 114300 h 114300"/>
                    <a:gd name="connsiteX4" fmla="*/ 0 w 83344"/>
                    <a:gd name="connsiteY4" fmla="*/ 0 h 114300"/>
                    <a:gd name="connsiteX0" fmla="*/ 0 w 92870"/>
                    <a:gd name="connsiteY0" fmla="*/ 0 h 152401"/>
                    <a:gd name="connsiteX1" fmla="*/ 83344 w 92870"/>
                    <a:gd name="connsiteY1" fmla="*/ 47625 h 152401"/>
                    <a:gd name="connsiteX2" fmla="*/ 92870 w 92870"/>
                    <a:gd name="connsiteY2" fmla="*/ 152401 h 152401"/>
                    <a:gd name="connsiteX3" fmla="*/ 7144 w 92870"/>
                    <a:gd name="connsiteY3" fmla="*/ 114300 h 152401"/>
                    <a:gd name="connsiteX4" fmla="*/ 0 w 92870"/>
                    <a:gd name="connsiteY4" fmla="*/ 0 h 152401"/>
                    <a:gd name="connsiteX0" fmla="*/ 23812 w 85726"/>
                    <a:gd name="connsiteY0" fmla="*/ 4762 h 104776"/>
                    <a:gd name="connsiteX1" fmla="*/ 76200 w 85726"/>
                    <a:gd name="connsiteY1" fmla="*/ 0 h 104776"/>
                    <a:gd name="connsiteX2" fmla="*/ 85726 w 85726"/>
                    <a:gd name="connsiteY2" fmla="*/ 104776 h 104776"/>
                    <a:gd name="connsiteX3" fmla="*/ 0 w 85726"/>
                    <a:gd name="connsiteY3" fmla="*/ 66675 h 104776"/>
                    <a:gd name="connsiteX4" fmla="*/ 23812 w 85726"/>
                    <a:gd name="connsiteY4" fmla="*/ 4762 h 104776"/>
                    <a:gd name="connsiteX0" fmla="*/ 0 w 95251"/>
                    <a:gd name="connsiteY0" fmla="*/ 0 h 147639"/>
                    <a:gd name="connsiteX1" fmla="*/ 85725 w 95251"/>
                    <a:gd name="connsiteY1" fmla="*/ 42863 h 147639"/>
                    <a:gd name="connsiteX2" fmla="*/ 95251 w 95251"/>
                    <a:gd name="connsiteY2" fmla="*/ 147639 h 147639"/>
                    <a:gd name="connsiteX3" fmla="*/ 9525 w 95251"/>
                    <a:gd name="connsiteY3" fmla="*/ 109538 h 147639"/>
                    <a:gd name="connsiteX4" fmla="*/ 0 w 95251"/>
                    <a:gd name="connsiteY4" fmla="*/ 0 h 147639"/>
                    <a:gd name="connsiteX0" fmla="*/ 0 w 95251"/>
                    <a:gd name="connsiteY0" fmla="*/ 0 h 147639"/>
                    <a:gd name="connsiteX1" fmla="*/ 85725 w 95251"/>
                    <a:gd name="connsiteY1" fmla="*/ 42863 h 147639"/>
                    <a:gd name="connsiteX2" fmla="*/ 95251 w 95251"/>
                    <a:gd name="connsiteY2" fmla="*/ 147639 h 147639"/>
                    <a:gd name="connsiteX3" fmla="*/ 35719 w 95251"/>
                    <a:gd name="connsiteY3" fmla="*/ 78581 h 147639"/>
                    <a:gd name="connsiteX4" fmla="*/ 0 w 95251"/>
                    <a:gd name="connsiteY4" fmla="*/ 0 h 147639"/>
                    <a:gd name="connsiteX0" fmla="*/ 0 w 95251"/>
                    <a:gd name="connsiteY0" fmla="*/ 0 h 147639"/>
                    <a:gd name="connsiteX1" fmla="*/ 85725 w 95251"/>
                    <a:gd name="connsiteY1" fmla="*/ 42863 h 147639"/>
                    <a:gd name="connsiteX2" fmla="*/ 95251 w 95251"/>
                    <a:gd name="connsiteY2" fmla="*/ 147639 h 147639"/>
                    <a:gd name="connsiteX3" fmla="*/ 2382 w 95251"/>
                    <a:gd name="connsiteY3" fmla="*/ 102394 h 147639"/>
                    <a:gd name="connsiteX4" fmla="*/ 0 w 95251"/>
                    <a:gd name="connsiteY4" fmla="*/ 0 h 147639"/>
                    <a:gd name="connsiteX0" fmla="*/ 0 w 95251"/>
                    <a:gd name="connsiteY0" fmla="*/ 0 h 147639"/>
                    <a:gd name="connsiteX1" fmla="*/ 90487 w 95251"/>
                    <a:gd name="connsiteY1" fmla="*/ 78582 h 147639"/>
                    <a:gd name="connsiteX2" fmla="*/ 95251 w 95251"/>
                    <a:gd name="connsiteY2" fmla="*/ 147639 h 147639"/>
                    <a:gd name="connsiteX3" fmla="*/ 2382 w 95251"/>
                    <a:gd name="connsiteY3" fmla="*/ 102394 h 147639"/>
                    <a:gd name="connsiteX4" fmla="*/ 0 w 95251"/>
                    <a:gd name="connsiteY4" fmla="*/ 0 h 147639"/>
                    <a:gd name="connsiteX0" fmla="*/ 0 w 95251"/>
                    <a:gd name="connsiteY0" fmla="*/ 0 h 147639"/>
                    <a:gd name="connsiteX1" fmla="*/ 95250 w 95251"/>
                    <a:gd name="connsiteY1" fmla="*/ 61913 h 147639"/>
                    <a:gd name="connsiteX2" fmla="*/ 95251 w 95251"/>
                    <a:gd name="connsiteY2" fmla="*/ 147639 h 147639"/>
                    <a:gd name="connsiteX3" fmla="*/ 2382 w 95251"/>
                    <a:gd name="connsiteY3" fmla="*/ 102394 h 147639"/>
                    <a:gd name="connsiteX4" fmla="*/ 0 w 95251"/>
                    <a:gd name="connsiteY4" fmla="*/ 0 h 147639"/>
                    <a:gd name="connsiteX0" fmla="*/ 0 w 95251"/>
                    <a:gd name="connsiteY0" fmla="*/ 0 h 147639"/>
                    <a:gd name="connsiteX1" fmla="*/ 95250 w 95251"/>
                    <a:gd name="connsiteY1" fmla="*/ 61913 h 147639"/>
                    <a:gd name="connsiteX2" fmla="*/ 95251 w 95251"/>
                    <a:gd name="connsiteY2" fmla="*/ 147639 h 147639"/>
                    <a:gd name="connsiteX3" fmla="*/ 23814 w 95251"/>
                    <a:gd name="connsiteY3" fmla="*/ 97632 h 147639"/>
                    <a:gd name="connsiteX4" fmla="*/ 0 w 95251"/>
                    <a:gd name="connsiteY4" fmla="*/ 0 h 147639"/>
                    <a:gd name="connsiteX0" fmla="*/ 2380 w 97631"/>
                    <a:gd name="connsiteY0" fmla="*/ 0 h 147639"/>
                    <a:gd name="connsiteX1" fmla="*/ 97630 w 97631"/>
                    <a:gd name="connsiteY1" fmla="*/ 61913 h 147639"/>
                    <a:gd name="connsiteX2" fmla="*/ 97631 w 97631"/>
                    <a:gd name="connsiteY2" fmla="*/ 147639 h 147639"/>
                    <a:gd name="connsiteX3" fmla="*/ 0 w 97631"/>
                    <a:gd name="connsiteY3" fmla="*/ 92869 h 147639"/>
                    <a:gd name="connsiteX4" fmla="*/ 2380 w 97631"/>
                    <a:gd name="connsiteY4" fmla="*/ 0 h 147639"/>
                    <a:gd name="connsiteX0" fmla="*/ 2380 w 97630"/>
                    <a:gd name="connsiteY0" fmla="*/ 0 h 145257"/>
                    <a:gd name="connsiteX1" fmla="*/ 97630 w 97630"/>
                    <a:gd name="connsiteY1" fmla="*/ 61913 h 145257"/>
                    <a:gd name="connsiteX2" fmla="*/ 78581 w 97630"/>
                    <a:gd name="connsiteY2" fmla="*/ 145257 h 145257"/>
                    <a:gd name="connsiteX3" fmla="*/ 0 w 97630"/>
                    <a:gd name="connsiteY3" fmla="*/ 92869 h 145257"/>
                    <a:gd name="connsiteX4" fmla="*/ 2380 w 97630"/>
                    <a:gd name="connsiteY4" fmla="*/ 0 h 145257"/>
                    <a:gd name="connsiteX0" fmla="*/ 2380 w 97630"/>
                    <a:gd name="connsiteY0" fmla="*/ 0 h 154782"/>
                    <a:gd name="connsiteX1" fmla="*/ 97630 w 97630"/>
                    <a:gd name="connsiteY1" fmla="*/ 61913 h 154782"/>
                    <a:gd name="connsiteX2" fmla="*/ 90488 w 97630"/>
                    <a:gd name="connsiteY2" fmla="*/ 154782 h 154782"/>
                    <a:gd name="connsiteX3" fmla="*/ 0 w 97630"/>
                    <a:gd name="connsiteY3" fmla="*/ 92869 h 154782"/>
                    <a:gd name="connsiteX4" fmla="*/ 2380 w 97630"/>
                    <a:gd name="connsiteY4" fmla="*/ 0 h 154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30" h="154782">
                      <a:moveTo>
                        <a:pt x="2380" y="0"/>
                      </a:moveTo>
                      <a:lnTo>
                        <a:pt x="97630" y="61913"/>
                      </a:lnTo>
                      <a:cubicBezTo>
                        <a:pt x="97630" y="90488"/>
                        <a:pt x="90488" y="126207"/>
                        <a:pt x="90488" y="154782"/>
                      </a:cubicBezTo>
                      <a:lnTo>
                        <a:pt x="0" y="92869"/>
                      </a:lnTo>
                      <a:cubicBezTo>
                        <a:pt x="793" y="61913"/>
                        <a:pt x="1587" y="30956"/>
                        <a:pt x="238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sp>
              <p:nvSpPr>
                <p:cNvPr id="64" name="Rectangle 15"/>
                <p:cNvSpPr/>
                <p:nvPr/>
              </p:nvSpPr>
              <p:spPr>
                <a:xfrm>
                  <a:off x="3164678" y="5234038"/>
                  <a:ext cx="90489" cy="149228"/>
                </a:xfrm>
                <a:custGeom>
                  <a:avLst/>
                  <a:gdLst>
                    <a:gd name="connsiteX0" fmla="*/ 0 w 119063"/>
                    <a:gd name="connsiteY0" fmla="*/ 0 h 118272"/>
                    <a:gd name="connsiteX1" fmla="*/ 119063 w 119063"/>
                    <a:gd name="connsiteY1" fmla="*/ 0 h 118272"/>
                    <a:gd name="connsiteX2" fmla="*/ 119063 w 119063"/>
                    <a:gd name="connsiteY2" fmla="*/ 118272 h 118272"/>
                    <a:gd name="connsiteX3" fmla="*/ 0 w 119063"/>
                    <a:gd name="connsiteY3" fmla="*/ 118272 h 118272"/>
                    <a:gd name="connsiteX4" fmla="*/ 0 w 119063"/>
                    <a:gd name="connsiteY4" fmla="*/ 0 h 118272"/>
                    <a:gd name="connsiteX0" fmla="*/ 0 w 119063"/>
                    <a:gd name="connsiteY0" fmla="*/ 50006 h 168278"/>
                    <a:gd name="connsiteX1" fmla="*/ 85725 w 119063"/>
                    <a:gd name="connsiteY1" fmla="*/ 0 h 168278"/>
                    <a:gd name="connsiteX2" fmla="*/ 119063 w 119063"/>
                    <a:gd name="connsiteY2" fmla="*/ 168278 h 168278"/>
                    <a:gd name="connsiteX3" fmla="*/ 0 w 119063"/>
                    <a:gd name="connsiteY3" fmla="*/ 168278 h 168278"/>
                    <a:gd name="connsiteX4" fmla="*/ 0 w 119063"/>
                    <a:gd name="connsiteY4" fmla="*/ 50006 h 168278"/>
                    <a:gd name="connsiteX0" fmla="*/ 0 w 85725"/>
                    <a:gd name="connsiteY0" fmla="*/ 50006 h 168278"/>
                    <a:gd name="connsiteX1" fmla="*/ 85725 w 85725"/>
                    <a:gd name="connsiteY1" fmla="*/ 0 h 168278"/>
                    <a:gd name="connsiteX2" fmla="*/ 66676 w 85725"/>
                    <a:gd name="connsiteY2" fmla="*/ 127797 h 168278"/>
                    <a:gd name="connsiteX3" fmla="*/ 0 w 85725"/>
                    <a:gd name="connsiteY3" fmla="*/ 168278 h 168278"/>
                    <a:gd name="connsiteX4" fmla="*/ 0 w 85725"/>
                    <a:gd name="connsiteY4" fmla="*/ 50006 h 168278"/>
                    <a:gd name="connsiteX0" fmla="*/ 0 w 85725"/>
                    <a:gd name="connsiteY0" fmla="*/ 50006 h 168278"/>
                    <a:gd name="connsiteX1" fmla="*/ 85725 w 85725"/>
                    <a:gd name="connsiteY1" fmla="*/ 0 h 168278"/>
                    <a:gd name="connsiteX2" fmla="*/ 57151 w 85725"/>
                    <a:gd name="connsiteY2" fmla="*/ 96841 h 168278"/>
                    <a:gd name="connsiteX3" fmla="*/ 0 w 85725"/>
                    <a:gd name="connsiteY3" fmla="*/ 168278 h 168278"/>
                    <a:gd name="connsiteX4" fmla="*/ 0 w 85725"/>
                    <a:gd name="connsiteY4" fmla="*/ 50006 h 168278"/>
                    <a:gd name="connsiteX0" fmla="*/ 0 w 85726"/>
                    <a:gd name="connsiteY0" fmla="*/ 50006 h 168278"/>
                    <a:gd name="connsiteX1" fmla="*/ 85725 w 85726"/>
                    <a:gd name="connsiteY1" fmla="*/ 0 h 168278"/>
                    <a:gd name="connsiteX2" fmla="*/ 85726 w 85726"/>
                    <a:gd name="connsiteY2" fmla="*/ 99222 h 168278"/>
                    <a:gd name="connsiteX3" fmla="*/ 0 w 85726"/>
                    <a:gd name="connsiteY3" fmla="*/ 168278 h 168278"/>
                    <a:gd name="connsiteX4" fmla="*/ 0 w 85726"/>
                    <a:gd name="connsiteY4" fmla="*/ 50006 h 168278"/>
                    <a:gd name="connsiteX0" fmla="*/ 0 w 85726"/>
                    <a:gd name="connsiteY0" fmla="*/ 50006 h 118271"/>
                    <a:gd name="connsiteX1" fmla="*/ 85725 w 85726"/>
                    <a:gd name="connsiteY1" fmla="*/ 0 h 118271"/>
                    <a:gd name="connsiteX2" fmla="*/ 85726 w 85726"/>
                    <a:gd name="connsiteY2" fmla="*/ 99222 h 118271"/>
                    <a:gd name="connsiteX3" fmla="*/ 14287 w 85726"/>
                    <a:gd name="connsiteY3" fmla="*/ 118271 h 118271"/>
                    <a:gd name="connsiteX4" fmla="*/ 0 w 85726"/>
                    <a:gd name="connsiteY4" fmla="*/ 50006 h 118271"/>
                    <a:gd name="connsiteX0" fmla="*/ 4763 w 90489"/>
                    <a:gd name="connsiteY0" fmla="*/ 50006 h 149228"/>
                    <a:gd name="connsiteX1" fmla="*/ 90488 w 90489"/>
                    <a:gd name="connsiteY1" fmla="*/ 0 h 149228"/>
                    <a:gd name="connsiteX2" fmla="*/ 90489 w 90489"/>
                    <a:gd name="connsiteY2" fmla="*/ 99222 h 149228"/>
                    <a:gd name="connsiteX3" fmla="*/ 0 w 90489"/>
                    <a:gd name="connsiteY3" fmla="*/ 149228 h 149228"/>
                    <a:gd name="connsiteX4" fmla="*/ 4763 w 90489"/>
                    <a:gd name="connsiteY4" fmla="*/ 50006 h 149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9" h="149228">
                      <a:moveTo>
                        <a:pt x="4763" y="50006"/>
                      </a:moveTo>
                      <a:lnTo>
                        <a:pt x="90488" y="0"/>
                      </a:lnTo>
                      <a:cubicBezTo>
                        <a:pt x="90488" y="33074"/>
                        <a:pt x="90489" y="66148"/>
                        <a:pt x="90489" y="99222"/>
                      </a:cubicBezTo>
                      <a:lnTo>
                        <a:pt x="0" y="149228"/>
                      </a:lnTo>
                      <a:lnTo>
                        <a:pt x="4763" y="500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grpSp>
        </p:grpSp>
        <p:grpSp>
          <p:nvGrpSpPr>
            <p:cNvPr id="23" name="Group 22"/>
            <p:cNvGrpSpPr/>
            <p:nvPr/>
          </p:nvGrpSpPr>
          <p:grpSpPr>
            <a:xfrm>
              <a:off x="4244389" y="4969818"/>
              <a:ext cx="933034" cy="666338"/>
              <a:chOff x="2660858" y="4971801"/>
              <a:chExt cx="933034" cy="666338"/>
            </a:xfrm>
          </p:grpSpPr>
          <p:grpSp>
            <p:nvGrpSpPr>
              <p:cNvPr id="48" name="Group 47"/>
              <p:cNvGrpSpPr/>
              <p:nvPr/>
            </p:nvGrpSpPr>
            <p:grpSpPr>
              <a:xfrm>
                <a:off x="2660858" y="4971801"/>
                <a:ext cx="933034" cy="666338"/>
                <a:chOff x="5812547" y="4263514"/>
                <a:chExt cx="1642349" cy="1172893"/>
              </a:xfrm>
            </p:grpSpPr>
            <p:sp>
              <p:nvSpPr>
                <p:cNvPr id="53" name="Freeform 52"/>
                <p:cNvSpPr>
                  <a:spLocks/>
                </p:cNvSpPr>
                <p:nvPr/>
              </p:nvSpPr>
              <p:spPr bwMode="auto">
                <a:xfrm>
                  <a:off x="6167246" y="5311219"/>
                  <a:ext cx="932949" cy="96872"/>
                </a:xfrm>
                <a:custGeom>
                  <a:avLst/>
                  <a:gdLst>
                    <a:gd name="T0" fmla="*/ 574 w 626"/>
                    <a:gd name="T1" fmla="*/ 0 h 65"/>
                    <a:gd name="T2" fmla="*/ 52 w 626"/>
                    <a:gd name="T3" fmla="*/ 0 h 65"/>
                    <a:gd name="T4" fmla="*/ 0 w 626"/>
                    <a:gd name="T5" fmla="*/ 65 h 65"/>
                    <a:gd name="T6" fmla="*/ 626 w 626"/>
                    <a:gd name="T7" fmla="*/ 65 h 65"/>
                    <a:gd name="T8" fmla="*/ 574 w 626"/>
                    <a:gd name="T9" fmla="*/ 0 h 65"/>
                  </a:gdLst>
                  <a:ahLst/>
                  <a:cxnLst>
                    <a:cxn ang="0">
                      <a:pos x="T0" y="T1"/>
                    </a:cxn>
                    <a:cxn ang="0">
                      <a:pos x="T2" y="T3"/>
                    </a:cxn>
                    <a:cxn ang="0">
                      <a:pos x="T4" y="T5"/>
                    </a:cxn>
                    <a:cxn ang="0">
                      <a:pos x="T6" y="T7"/>
                    </a:cxn>
                    <a:cxn ang="0">
                      <a:pos x="T8" y="T9"/>
                    </a:cxn>
                  </a:cxnLst>
                  <a:rect l="0" t="0" r="r" b="b"/>
                  <a:pathLst>
                    <a:path w="626" h="65">
                      <a:moveTo>
                        <a:pt x="574" y="0"/>
                      </a:moveTo>
                      <a:lnTo>
                        <a:pt x="52" y="0"/>
                      </a:lnTo>
                      <a:lnTo>
                        <a:pt x="0" y="65"/>
                      </a:lnTo>
                      <a:lnTo>
                        <a:pt x="626" y="65"/>
                      </a:lnTo>
                      <a:lnTo>
                        <a:pt x="574"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54" name="Rectangle 53"/>
                <p:cNvSpPr>
                  <a:spLocks noChangeArrowheads="1"/>
                </p:cNvSpPr>
                <p:nvPr/>
              </p:nvSpPr>
              <p:spPr bwMode="auto">
                <a:xfrm>
                  <a:off x="6167246" y="5408091"/>
                  <a:ext cx="932949" cy="28316"/>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55" name="Rectangle 54"/>
                <p:cNvSpPr>
                  <a:spLocks noChangeArrowheads="1"/>
                </p:cNvSpPr>
                <p:nvPr/>
              </p:nvSpPr>
              <p:spPr bwMode="auto">
                <a:xfrm>
                  <a:off x="6445939" y="5118966"/>
                  <a:ext cx="365132" cy="239944"/>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56" name="Freeform 55"/>
                <p:cNvSpPr>
                  <a:spLocks/>
                </p:cNvSpPr>
                <p:nvPr/>
              </p:nvSpPr>
              <p:spPr bwMode="auto">
                <a:xfrm>
                  <a:off x="5812547" y="4263514"/>
                  <a:ext cx="1642349" cy="952324"/>
                </a:xfrm>
                <a:custGeom>
                  <a:avLst/>
                  <a:gdLst>
                    <a:gd name="T0" fmla="*/ 171 w 171"/>
                    <a:gd name="T1" fmla="*/ 89 h 99"/>
                    <a:gd name="T2" fmla="*/ 161 w 171"/>
                    <a:gd name="T3" fmla="*/ 99 h 99"/>
                    <a:gd name="T4" fmla="*/ 9 w 171"/>
                    <a:gd name="T5" fmla="*/ 99 h 99"/>
                    <a:gd name="T6" fmla="*/ 0 w 171"/>
                    <a:gd name="T7" fmla="*/ 89 h 99"/>
                    <a:gd name="T8" fmla="*/ 0 w 171"/>
                    <a:gd name="T9" fmla="*/ 9 h 99"/>
                    <a:gd name="T10" fmla="*/ 9 w 171"/>
                    <a:gd name="T11" fmla="*/ 0 h 99"/>
                    <a:gd name="T12" fmla="*/ 161 w 171"/>
                    <a:gd name="T13" fmla="*/ 0 h 99"/>
                    <a:gd name="T14" fmla="*/ 171 w 171"/>
                    <a:gd name="T15" fmla="*/ 9 h 99"/>
                    <a:gd name="T16" fmla="*/ 171 w 171"/>
                    <a:gd name="T17" fmla="*/ 8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99">
                      <a:moveTo>
                        <a:pt x="171" y="89"/>
                      </a:moveTo>
                      <a:cubicBezTo>
                        <a:pt x="171" y="94"/>
                        <a:pt x="167" y="99"/>
                        <a:pt x="161" y="99"/>
                      </a:cubicBezTo>
                      <a:cubicBezTo>
                        <a:pt x="9" y="99"/>
                        <a:pt x="9" y="99"/>
                        <a:pt x="9" y="99"/>
                      </a:cubicBezTo>
                      <a:cubicBezTo>
                        <a:pt x="4" y="99"/>
                        <a:pt x="0" y="94"/>
                        <a:pt x="0" y="89"/>
                      </a:cubicBezTo>
                      <a:cubicBezTo>
                        <a:pt x="0" y="9"/>
                        <a:pt x="0" y="9"/>
                        <a:pt x="0" y="9"/>
                      </a:cubicBezTo>
                      <a:cubicBezTo>
                        <a:pt x="0" y="4"/>
                        <a:pt x="4" y="0"/>
                        <a:pt x="9" y="0"/>
                      </a:cubicBezTo>
                      <a:cubicBezTo>
                        <a:pt x="161" y="0"/>
                        <a:pt x="161" y="0"/>
                        <a:pt x="161" y="0"/>
                      </a:cubicBezTo>
                      <a:cubicBezTo>
                        <a:pt x="167" y="0"/>
                        <a:pt x="171" y="4"/>
                        <a:pt x="171" y="9"/>
                      </a:cubicBezTo>
                      <a:lnTo>
                        <a:pt x="171" y="89"/>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57" name="Rectangle 56"/>
                <p:cNvSpPr>
                  <a:spLocks noChangeArrowheads="1"/>
                </p:cNvSpPr>
                <p:nvPr/>
              </p:nvSpPr>
              <p:spPr bwMode="auto">
                <a:xfrm>
                  <a:off x="5898986" y="4349953"/>
                  <a:ext cx="1478412" cy="769013"/>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58" name="Rectangle 57"/>
                <p:cNvSpPr>
                  <a:spLocks noChangeArrowheads="1"/>
                </p:cNvSpPr>
                <p:nvPr/>
              </p:nvSpPr>
              <p:spPr bwMode="auto">
                <a:xfrm>
                  <a:off x="6445939" y="5215838"/>
                  <a:ext cx="365132" cy="56633"/>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59" name="Oval 58"/>
                <p:cNvSpPr>
                  <a:spLocks noChangeArrowheads="1"/>
                </p:cNvSpPr>
                <p:nvPr/>
              </p:nvSpPr>
              <p:spPr bwMode="auto">
                <a:xfrm>
                  <a:off x="6609876" y="4282888"/>
                  <a:ext cx="47691" cy="3874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grpSp>
          <p:grpSp>
            <p:nvGrpSpPr>
              <p:cNvPr id="49" name="Group 48"/>
              <p:cNvGrpSpPr/>
              <p:nvPr/>
            </p:nvGrpSpPr>
            <p:grpSpPr>
              <a:xfrm>
                <a:off x="2968998" y="5087040"/>
                <a:ext cx="293316" cy="318379"/>
                <a:chOff x="3048794" y="5160791"/>
                <a:chExt cx="206373" cy="224007"/>
              </a:xfrm>
              <a:solidFill>
                <a:schemeClr val="bg1"/>
              </a:solidFill>
            </p:grpSpPr>
            <p:sp>
              <p:nvSpPr>
                <p:cNvPr id="50" name="Rectangle 13"/>
                <p:cNvSpPr/>
                <p:nvPr/>
              </p:nvSpPr>
              <p:spPr>
                <a:xfrm>
                  <a:off x="3078956" y="5160791"/>
                  <a:ext cx="161925" cy="102393"/>
                </a:xfrm>
                <a:custGeom>
                  <a:avLst/>
                  <a:gdLst>
                    <a:gd name="connsiteX0" fmla="*/ 0 w 135731"/>
                    <a:gd name="connsiteY0" fmla="*/ 0 h 121443"/>
                    <a:gd name="connsiteX1" fmla="*/ 135731 w 135731"/>
                    <a:gd name="connsiteY1" fmla="*/ 0 h 121443"/>
                    <a:gd name="connsiteX2" fmla="*/ 135731 w 135731"/>
                    <a:gd name="connsiteY2" fmla="*/ 121443 h 121443"/>
                    <a:gd name="connsiteX3" fmla="*/ 0 w 135731"/>
                    <a:gd name="connsiteY3" fmla="*/ 121443 h 121443"/>
                    <a:gd name="connsiteX4" fmla="*/ 0 w 135731"/>
                    <a:gd name="connsiteY4" fmla="*/ 0 h 121443"/>
                    <a:gd name="connsiteX0" fmla="*/ 19050 w 154781"/>
                    <a:gd name="connsiteY0" fmla="*/ 0 h 121443"/>
                    <a:gd name="connsiteX1" fmla="*/ 154781 w 154781"/>
                    <a:gd name="connsiteY1" fmla="*/ 0 h 121443"/>
                    <a:gd name="connsiteX2" fmla="*/ 154781 w 154781"/>
                    <a:gd name="connsiteY2" fmla="*/ 121443 h 121443"/>
                    <a:gd name="connsiteX3" fmla="*/ 0 w 154781"/>
                    <a:gd name="connsiteY3" fmla="*/ 85724 h 121443"/>
                    <a:gd name="connsiteX4" fmla="*/ 19050 w 154781"/>
                    <a:gd name="connsiteY4" fmla="*/ 0 h 121443"/>
                    <a:gd name="connsiteX0" fmla="*/ 78582 w 154781"/>
                    <a:gd name="connsiteY0" fmla="*/ 57150 h 121443"/>
                    <a:gd name="connsiteX1" fmla="*/ 154781 w 154781"/>
                    <a:gd name="connsiteY1" fmla="*/ 0 h 121443"/>
                    <a:gd name="connsiteX2" fmla="*/ 154781 w 154781"/>
                    <a:gd name="connsiteY2" fmla="*/ 121443 h 121443"/>
                    <a:gd name="connsiteX3" fmla="*/ 0 w 154781"/>
                    <a:gd name="connsiteY3" fmla="*/ 85724 h 121443"/>
                    <a:gd name="connsiteX4" fmla="*/ 78582 w 154781"/>
                    <a:gd name="connsiteY4" fmla="*/ 57150 h 121443"/>
                    <a:gd name="connsiteX0" fmla="*/ 73819 w 154781"/>
                    <a:gd name="connsiteY0" fmla="*/ 35719 h 121443"/>
                    <a:gd name="connsiteX1" fmla="*/ 154781 w 154781"/>
                    <a:gd name="connsiteY1" fmla="*/ 0 h 121443"/>
                    <a:gd name="connsiteX2" fmla="*/ 154781 w 154781"/>
                    <a:gd name="connsiteY2" fmla="*/ 121443 h 121443"/>
                    <a:gd name="connsiteX3" fmla="*/ 0 w 154781"/>
                    <a:gd name="connsiteY3" fmla="*/ 85724 h 121443"/>
                    <a:gd name="connsiteX4" fmla="*/ 73819 w 154781"/>
                    <a:gd name="connsiteY4" fmla="*/ 35719 h 121443"/>
                    <a:gd name="connsiteX0" fmla="*/ 73819 w 173831"/>
                    <a:gd name="connsiteY0" fmla="*/ 0 h 85724"/>
                    <a:gd name="connsiteX1" fmla="*/ 173831 w 173831"/>
                    <a:gd name="connsiteY1" fmla="*/ 33338 h 85724"/>
                    <a:gd name="connsiteX2" fmla="*/ 154781 w 173831"/>
                    <a:gd name="connsiteY2" fmla="*/ 85724 h 85724"/>
                    <a:gd name="connsiteX3" fmla="*/ 0 w 173831"/>
                    <a:gd name="connsiteY3" fmla="*/ 50005 h 85724"/>
                    <a:gd name="connsiteX4" fmla="*/ 73819 w 173831"/>
                    <a:gd name="connsiteY4" fmla="*/ 0 h 85724"/>
                    <a:gd name="connsiteX0" fmla="*/ 73819 w 173831"/>
                    <a:gd name="connsiteY0" fmla="*/ 0 h 95249"/>
                    <a:gd name="connsiteX1" fmla="*/ 173831 w 173831"/>
                    <a:gd name="connsiteY1" fmla="*/ 33338 h 95249"/>
                    <a:gd name="connsiteX2" fmla="*/ 97631 w 173831"/>
                    <a:gd name="connsiteY2" fmla="*/ 95249 h 95249"/>
                    <a:gd name="connsiteX3" fmla="*/ 0 w 173831"/>
                    <a:gd name="connsiteY3" fmla="*/ 50005 h 95249"/>
                    <a:gd name="connsiteX4" fmla="*/ 73819 w 173831"/>
                    <a:gd name="connsiteY4" fmla="*/ 0 h 95249"/>
                    <a:gd name="connsiteX0" fmla="*/ 92869 w 173831"/>
                    <a:gd name="connsiteY0" fmla="*/ 26193 h 61911"/>
                    <a:gd name="connsiteX1" fmla="*/ 173831 w 173831"/>
                    <a:gd name="connsiteY1" fmla="*/ 0 h 61911"/>
                    <a:gd name="connsiteX2" fmla="*/ 97631 w 173831"/>
                    <a:gd name="connsiteY2" fmla="*/ 61911 h 61911"/>
                    <a:gd name="connsiteX3" fmla="*/ 0 w 173831"/>
                    <a:gd name="connsiteY3" fmla="*/ 16667 h 61911"/>
                    <a:gd name="connsiteX4" fmla="*/ 92869 w 173831"/>
                    <a:gd name="connsiteY4" fmla="*/ 26193 h 61911"/>
                    <a:gd name="connsiteX0" fmla="*/ 80963 w 173831"/>
                    <a:gd name="connsiteY0" fmla="*/ 0 h 102393"/>
                    <a:gd name="connsiteX1" fmla="*/ 173831 w 173831"/>
                    <a:gd name="connsiteY1" fmla="*/ 40482 h 102393"/>
                    <a:gd name="connsiteX2" fmla="*/ 97631 w 173831"/>
                    <a:gd name="connsiteY2" fmla="*/ 102393 h 102393"/>
                    <a:gd name="connsiteX3" fmla="*/ 0 w 173831"/>
                    <a:gd name="connsiteY3" fmla="*/ 57149 h 102393"/>
                    <a:gd name="connsiteX4" fmla="*/ 80963 w 173831"/>
                    <a:gd name="connsiteY4" fmla="*/ 0 h 102393"/>
                    <a:gd name="connsiteX0" fmla="*/ 38101 w 130969"/>
                    <a:gd name="connsiteY0" fmla="*/ 0 h 102393"/>
                    <a:gd name="connsiteX1" fmla="*/ 130969 w 130969"/>
                    <a:gd name="connsiteY1" fmla="*/ 40482 h 102393"/>
                    <a:gd name="connsiteX2" fmla="*/ 54769 w 130969"/>
                    <a:gd name="connsiteY2" fmla="*/ 102393 h 102393"/>
                    <a:gd name="connsiteX3" fmla="*/ 0 w 130969"/>
                    <a:gd name="connsiteY3" fmla="*/ 57149 h 102393"/>
                    <a:gd name="connsiteX4" fmla="*/ 38101 w 130969"/>
                    <a:gd name="connsiteY4" fmla="*/ 0 h 102393"/>
                    <a:gd name="connsiteX0" fmla="*/ 71438 w 164306"/>
                    <a:gd name="connsiteY0" fmla="*/ 0 h 102393"/>
                    <a:gd name="connsiteX1" fmla="*/ 164306 w 164306"/>
                    <a:gd name="connsiteY1" fmla="*/ 40482 h 102393"/>
                    <a:gd name="connsiteX2" fmla="*/ 88106 w 164306"/>
                    <a:gd name="connsiteY2" fmla="*/ 102393 h 102393"/>
                    <a:gd name="connsiteX3" fmla="*/ 0 w 164306"/>
                    <a:gd name="connsiteY3" fmla="*/ 50006 h 102393"/>
                    <a:gd name="connsiteX4" fmla="*/ 71438 w 164306"/>
                    <a:gd name="connsiteY4" fmla="*/ 0 h 102393"/>
                    <a:gd name="connsiteX0" fmla="*/ 71438 w 107156"/>
                    <a:gd name="connsiteY0" fmla="*/ 0 h 102393"/>
                    <a:gd name="connsiteX1" fmla="*/ 107156 w 107156"/>
                    <a:gd name="connsiteY1" fmla="*/ 40482 h 102393"/>
                    <a:gd name="connsiteX2" fmla="*/ 88106 w 107156"/>
                    <a:gd name="connsiteY2" fmla="*/ 102393 h 102393"/>
                    <a:gd name="connsiteX3" fmla="*/ 0 w 107156"/>
                    <a:gd name="connsiteY3" fmla="*/ 50006 h 102393"/>
                    <a:gd name="connsiteX4" fmla="*/ 71438 w 107156"/>
                    <a:gd name="connsiteY4" fmla="*/ 0 h 102393"/>
                    <a:gd name="connsiteX0" fmla="*/ 71438 w 161925"/>
                    <a:gd name="connsiteY0" fmla="*/ 0 h 102393"/>
                    <a:gd name="connsiteX1" fmla="*/ 161925 w 161925"/>
                    <a:gd name="connsiteY1" fmla="*/ 45245 h 102393"/>
                    <a:gd name="connsiteX2" fmla="*/ 88106 w 161925"/>
                    <a:gd name="connsiteY2" fmla="*/ 102393 h 102393"/>
                    <a:gd name="connsiteX3" fmla="*/ 0 w 161925"/>
                    <a:gd name="connsiteY3" fmla="*/ 50006 h 102393"/>
                    <a:gd name="connsiteX4" fmla="*/ 71438 w 161925"/>
                    <a:gd name="connsiteY4" fmla="*/ 0 h 102393"/>
                    <a:gd name="connsiteX0" fmla="*/ 71438 w 161925"/>
                    <a:gd name="connsiteY0" fmla="*/ 0 h 54768"/>
                    <a:gd name="connsiteX1" fmla="*/ 161925 w 161925"/>
                    <a:gd name="connsiteY1" fmla="*/ 45245 h 54768"/>
                    <a:gd name="connsiteX2" fmla="*/ 90487 w 161925"/>
                    <a:gd name="connsiteY2" fmla="*/ 54768 h 54768"/>
                    <a:gd name="connsiteX3" fmla="*/ 0 w 161925"/>
                    <a:gd name="connsiteY3" fmla="*/ 50006 h 54768"/>
                    <a:gd name="connsiteX4" fmla="*/ 71438 w 161925"/>
                    <a:gd name="connsiteY4" fmla="*/ 0 h 54768"/>
                    <a:gd name="connsiteX0" fmla="*/ 71438 w 161925"/>
                    <a:gd name="connsiteY0" fmla="*/ 0 h 102393"/>
                    <a:gd name="connsiteX1" fmla="*/ 161925 w 161925"/>
                    <a:gd name="connsiteY1" fmla="*/ 45245 h 102393"/>
                    <a:gd name="connsiteX2" fmla="*/ 88106 w 161925"/>
                    <a:gd name="connsiteY2" fmla="*/ 102393 h 102393"/>
                    <a:gd name="connsiteX3" fmla="*/ 0 w 161925"/>
                    <a:gd name="connsiteY3" fmla="*/ 50006 h 102393"/>
                    <a:gd name="connsiteX4" fmla="*/ 71438 w 161925"/>
                    <a:gd name="connsiteY4" fmla="*/ 0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02393">
                      <a:moveTo>
                        <a:pt x="71438" y="0"/>
                      </a:moveTo>
                      <a:lnTo>
                        <a:pt x="161925" y="45245"/>
                      </a:lnTo>
                      <a:lnTo>
                        <a:pt x="88106" y="102393"/>
                      </a:lnTo>
                      <a:lnTo>
                        <a:pt x="0" y="50006"/>
                      </a:lnTo>
                      <a:lnTo>
                        <a:pt x="7143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sp>
              <p:nvSpPr>
                <p:cNvPr id="51" name="Rectangle 14"/>
                <p:cNvSpPr/>
                <p:nvPr/>
              </p:nvSpPr>
              <p:spPr>
                <a:xfrm>
                  <a:off x="3048794" y="5230016"/>
                  <a:ext cx="97630" cy="154782"/>
                </a:xfrm>
                <a:custGeom>
                  <a:avLst/>
                  <a:gdLst>
                    <a:gd name="connsiteX0" fmla="*/ 0 w 109538"/>
                    <a:gd name="connsiteY0" fmla="*/ 0 h 111919"/>
                    <a:gd name="connsiteX1" fmla="*/ 109538 w 109538"/>
                    <a:gd name="connsiteY1" fmla="*/ 0 h 111919"/>
                    <a:gd name="connsiteX2" fmla="*/ 109538 w 109538"/>
                    <a:gd name="connsiteY2" fmla="*/ 111919 h 111919"/>
                    <a:gd name="connsiteX3" fmla="*/ 0 w 109538"/>
                    <a:gd name="connsiteY3" fmla="*/ 111919 h 111919"/>
                    <a:gd name="connsiteX4" fmla="*/ 0 w 109538"/>
                    <a:gd name="connsiteY4" fmla="*/ 0 h 111919"/>
                    <a:gd name="connsiteX0" fmla="*/ 28575 w 109538"/>
                    <a:gd name="connsiteY0" fmla="*/ 0 h 142875"/>
                    <a:gd name="connsiteX1" fmla="*/ 109538 w 109538"/>
                    <a:gd name="connsiteY1" fmla="*/ 30956 h 142875"/>
                    <a:gd name="connsiteX2" fmla="*/ 109538 w 109538"/>
                    <a:gd name="connsiteY2" fmla="*/ 142875 h 142875"/>
                    <a:gd name="connsiteX3" fmla="*/ 0 w 109538"/>
                    <a:gd name="connsiteY3" fmla="*/ 142875 h 142875"/>
                    <a:gd name="connsiteX4" fmla="*/ 28575 w 109538"/>
                    <a:gd name="connsiteY4" fmla="*/ 0 h 142875"/>
                    <a:gd name="connsiteX0" fmla="*/ 0 w 80963"/>
                    <a:gd name="connsiteY0" fmla="*/ 0 h 142875"/>
                    <a:gd name="connsiteX1" fmla="*/ 80963 w 80963"/>
                    <a:gd name="connsiteY1" fmla="*/ 30956 h 142875"/>
                    <a:gd name="connsiteX2" fmla="*/ 80963 w 80963"/>
                    <a:gd name="connsiteY2" fmla="*/ 142875 h 142875"/>
                    <a:gd name="connsiteX3" fmla="*/ 16669 w 80963"/>
                    <a:gd name="connsiteY3" fmla="*/ 85725 h 142875"/>
                    <a:gd name="connsiteX4" fmla="*/ 0 w 80963"/>
                    <a:gd name="connsiteY4" fmla="*/ 0 h 142875"/>
                    <a:gd name="connsiteX0" fmla="*/ 0 w 80963"/>
                    <a:gd name="connsiteY0" fmla="*/ 0 h 142875"/>
                    <a:gd name="connsiteX1" fmla="*/ 80963 w 80963"/>
                    <a:gd name="connsiteY1" fmla="*/ 30956 h 142875"/>
                    <a:gd name="connsiteX2" fmla="*/ 80963 w 80963"/>
                    <a:gd name="connsiteY2" fmla="*/ 142875 h 142875"/>
                    <a:gd name="connsiteX3" fmla="*/ 4763 w 80963"/>
                    <a:gd name="connsiteY3" fmla="*/ 88106 h 142875"/>
                    <a:gd name="connsiteX4" fmla="*/ 0 w 80963"/>
                    <a:gd name="connsiteY4" fmla="*/ 0 h 142875"/>
                    <a:gd name="connsiteX0" fmla="*/ 0 w 80963"/>
                    <a:gd name="connsiteY0" fmla="*/ 0 h 92869"/>
                    <a:gd name="connsiteX1" fmla="*/ 80963 w 80963"/>
                    <a:gd name="connsiteY1" fmla="*/ 30956 h 92869"/>
                    <a:gd name="connsiteX2" fmla="*/ 47626 w 80963"/>
                    <a:gd name="connsiteY2" fmla="*/ 92869 h 92869"/>
                    <a:gd name="connsiteX3" fmla="*/ 4763 w 80963"/>
                    <a:gd name="connsiteY3" fmla="*/ 88106 h 92869"/>
                    <a:gd name="connsiteX4" fmla="*/ 0 w 80963"/>
                    <a:gd name="connsiteY4" fmla="*/ 0 h 92869"/>
                    <a:gd name="connsiteX0" fmla="*/ 0 w 85726"/>
                    <a:gd name="connsiteY0" fmla="*/ 0 h 130969"/>
                    <a:gd name="connsiteX1" fmla="*/ 80963 w 85726"/>
                    <a:gd name="connsiteY1" fmla="*/ 30956 h 130969"/>
                    <a:gd name="connsiteX2" fmla="*/ 85726 w 85726"/>
                    <a:gd name="connsiteY2" fmla="*/ 130969 h 130969"/>
                    <a:gd name="connsiteX3" fmla="*/ 4763 w 85726"/>
                    <a:gd name="connsiteY3" fmla="*/ 88106 h 130969"/>
                    <a:gd name="connsiteX4" fmla="*/ 0 w 85726"/>
                    <a:gd name="connsiteY4" fmla="*/ 0 h 130969"/>
                    <a:gd name="connsiteX0" fmla="*/ 0 w 85726"/>
                    <a:gd name="connsiteY0" fmla="*/ 0 h 130969"/>
                    <a:gd name="connsiteX1" fmla="*/ 80963 w 85726"/>
                    <a:gd name="connsiteY1" fmla="*/ 30956 h 130969"/>
                    <a:gd name="connsiteX2" fmla="*/ 85726 w 85726"/>
                    <a:gd name="connsiteY2" fmla="*/ 130969 h 130969"/>
                    <a:gd name="connsiteX3" fmla="*/ 23813 w 85726"/>
                    <a:gd name="connsiteY3" fmla="*/ 66675 h 130969"/>
                    <a:gd name="connsiteX4" fmla="*/ 0 w 85726"/>
                    <a:gd name="connsiteY4" fmla="*/ 0 h 130969"/>
                    <a:gd name="connsiteX0" fmla="*/ 0 w 85726"/>
                    <a:gd name="connsiteY0" fmla="*/ 0 h 130969"/>
                    <a:gd name="connsiteX1" fmla="*/ 80963 w 85726"/>
                    <a:gd name="connsiteY1" fmla="*/ 30956 h 130969"/>
                    <a:gd name="connsiteX2" fmla="*/ 85726 w 85726"/>
                    <a:gd name="connsiteY2" fmla="*/ 130969 h 130969"/>
                    <a:gd name="connsiteX3" fmla="*/ 4763 w 85726"/>
                    <a:gd name="connsiteY3" fmla="*/ 97631 h 130969"/>
                    <a:gd name="connsiteX4" fmla="*/ 0 w 85726"/>
                    <a:gd name="connsiteY4" fmla="*/ 0 h 130969"/>
                    <a:gd name="connsiteX0" fmla="*/ 30956 w 80963"/>
                    <a:gd name="connsiteY0" fmla="*/ 0 h 119063"/>
                    <a:gd name="connsiteX1" fmla="*/ 76200 w 80963"/>
                    <a:gd name="connsiteY1" fmla="*/ 19050 h 119063"/>
                    <a:gd name="connsiteX2" fmla="*/ 80963 w 80963"/>
                    <a:gd name="connsiteY2" fmla="*/ 119063 h 119063"/>
                    <a:gd name="connsiteX3" fmla="*/ 0 w 80963"/>
                    <a:gd name="connsiteY3" fmla="*/ 85725 h 119063"/>
                    <a:gd name="connsiteX4" fmla="*/ 30956 w 80963"/>
                    <a:gd name="connsiteY4" fmla="*/ 0 h 119063"/>
                    <a:gd name="connsiteX0" fmla="*/ 0 w 88107"/>
                    <a:gd name="connsiteY0" fmla="*/ 0 h 147638"/>
                    <a:gd name="connsiteX1" fmla="*/ 83344 w 88107"/>
                    <a:gd name="connsiteY1" fmla="*/ 47625 h 147638"/>
                    <a:gd name="connsiteX2" fmla="*/ 88107 w 88107"/>
                    <a:gd name="connsiteY2" fmla="*/ 147638 h 147638"/>
                    <a:gd name="connsiteX3" fmla="*/ 7144 w 88107"/>
                    <a:gd name="connsiteY3" fmla="*/ 114300 h 147638"/>
                    <a:gd name="connsiteX4" fmla="*/ 0 w 88107"/>
                    <a:gd name="connsiteY4" fmla="*/ 0 h 147638"/>
                    <a:gd name="connsiteX0" fmla="*/ 0 w 83344"/>
                    <a:gd name="connsiteY0" fmla="*/ 0 h 114300"/>
                    <a:gd name="connsiteX1" fmla="*/ 83344 w 83344"/>
                    <a:gd name="connsiteY1" fmla="*/ 47625 h 114300"/>
                    <a:gd name="connsiteX2" fmla="*/ 57151 w 83344"/>
                    <a:gd name="connsiteY2" fmla="*/ 111919 h 114300"/>
                    <a:gd name="connsiteX3" fmla="*/ 7144 w 83344"/>
                    <a:gd name="connsiteY3" fmla="*/ 114300 h 114300"/>
                    <a:gd name="connsiteX4" fmla="*/ 0 w 83344"/>
                    <a:gd name="connsiteY4" fmla="*/ 0 h 114300"/>
                    <a:gd name="connsiteX0" fmla="*/ 0 w 92870"/>
                    <a:gd name="connsiteY0" fmla="*/ 0 h 152401"/>
                    <a:gd name="connsiteX1" fmla="*/ 83344 w 92870"/>
                    <a:gd name="connsiteY1" fmla="*/ 47625 h 152401"/>
                    <a:gd name="connsiteX2" fmla="*/ 92870 w 92870"/>
                    <a:gd name="connsiteY2" fmla="*/ 152401 h 152401"/>
                    <a:gd name="connsiteX3" fmla="*/ 7144 w 92870"/>
                    <a:gd name="connsiteY3" fmla="*/ 114300 h 152401"/>
                    <a:gd name="connsiteX4" fmla="*/ 0 w 92870"/>
                    <a:gd name="connsiteY4" fmla="*/ 0 h 152401"/>
                    <a:gd name="connsiteX0" fmla="*/ 23812 w 85726"/>
                    <a:gd name="connsiteY0" fmla="*/ 4762 h 104776"/>
                    <a:gd name="connsiteX1" fmla="*/ 76200 w 85726"/>
                    <a:gd name="connsiteY1" fmla="*/ 0 h 104776"/>
                    <a:gd name="connsiteX2" fmla="*/ 85726 w 85726"/>
                    <a:gd name="connsiteY2" fmla="*/ 104776 h 104776"/>
                    <a:gd name="connsiteX3" fmla="*/ 0 w 85726"/>
                    <a:gd name="connsiteY3" fmla="*/ 66675 h 104776"/>
                    <a:gd name="connsiteX4" fmla="*/ 23812 w 85726"/>
                    <a:gd name="connsiteY4" fmla="*/ 4762 h 104776"/>
                    <a:gd name="connsiteX0" fmla="*/ 0 w 95251"/>
                    <a:gd name="connsiteY0" fmla="*/ 0 h 147639"/>
                    <a:gd name="connsiteX1" fmla="*/ 85725 w 95251"/>
                    <a:gd name="connsiteY1" fmla="*/ 42863 h 147639"/>
                    <a:gd name="connsiteX2" fmla="*/ 95251 w 95251"/>
                    <a:gd name="connsiteY2" fmla="*/ 147639 h 147639"/>
                    <a:gd name="connsiteX3" fmla="*/ 9525 w 95251"/>
                    <a:gd name="connsiteY3" fmla="*/ 109538 h 147639"/>
                    <a:gd name="connsiteX4" fmla="*/ 0 w 95251"/>
                    <a:gd name="connsiteY4" fmla="*/ 0 h 147639"/>
                    <a:gd name="connsiteX0" fmla="*/ 0 w 95251"/>
                    <a:gd name="connsiteY0" fmla="*/ 0 h 147639"/>
                    <a:gd name="connsiteX1" fmla="*/ 85725 w 95251"/>
                    <a:gd name="connsiteY1" fmla="*/ 42863 h 147639"/>
                    <a:gd name="connsiteX2" fmla="*/ 95251 w 95251"/>
                    <a:gd name="connsiteY2" fmla="*/ 147639 h 147639"/>
                    <a:gd name="connsiteX3" fmla="*/ 35719 w 95251"/>
                    <a:gd name="connsiteY3" fmla="*/ 78581 h 147639"/>
                    <a:gd name="connsiteX4" fmla="*/ 0 w 95251"/>
                    <a:gd name="connsiteY4" fmla="*/ 0 h 147639"/>
                    <a:gd name="connsiteX0" fmla="*/ 0 w 95251"/>
                    <a:gd name="connsiteY0" fmla="*/ 0 h 147639"/>
                    <a:gd name="connsiteX1" fmla="*/ 85725 w 95251"/>
                    <a:gd name="connsiteY1" fmla="*/ 42863 h 147639"/>
                    <a:gd name="connsiteX2" fmla="*/ 95251 w 95251"/>
                    <a:gd name="connsiteY2" fmla="*/ 147639 h 147639"/>
                    <a:gd name="connsiteX3" fmla="*/ 2382 w 95251"/>
                    <a:gd name="connsiteY3" fmla="*/ 102394 h 147639"/>
                    <a:gd name="connsiteX4" fmla="*/ 0 w 95251"/>
                    <a:gd name="connsiteY4" fmla="*/ 0 h 147639"/>
                    <a:gd name="connsiteX0" fmla="*/ 0 w 95251"/>
                    <a:gd name="connsiteY0" fmla="*/ 0 h 147639"/>
                    <a:gd name="connsiteX1" fmla="*/ 90487 w 95251"/>
                    <a:gd name="connsiteY1" fmla="*/ 78582 h 147639"/>
                    <a:gd name="connsiteX2" fmla="*/ 95251 w 95251"/>
                    <a:gd name="connsiteY2" fmla="*/ 147639 h 147639"/>
                    <a:gd name="connsiteX3" fmla="*/ 2382 w 95251"/>
                    <a:gd name="connsiteY3" fmla="*/ 102394 h 147639"/>
                    <a:gd name="connsiteX4" fmla="*/ 0 w 95251"/>
                    <a:gd name="connsiteY4" fmla="*/ 0 h 147639"/>
                    <a:gd name="connsiteX0" fmla="*/ 0 w 95251"/>
                    <a:gd name="connsiteY0" fmla="*/ 0 h 147639"/>
                    <a:gd name="connsiteX1" fmla="*/ 95250 w 95251"/>
                    <a:gd name="connsiteY1" fmla="*/ 61913 h 147639"/>
                    <a:gd name="connsiteX2" fmla="*/ 95251 w 95251"/>
                    <a:gd name="connsiteY2" fmla="*/ 147639 h 147639"/>
                    <a:gd name="connsiteX3" fmla="*/ 2382 w 95251"/>
                    <a:gd name="connsiteY3" fmla="*/ 102394 h 147639"/>
                    <a:gd name="connsiteX4" fmla="*/ 0 w 95251"/>
                    <a:gd name="connsiteY4" fmla="*/ 0 h 147639"/>
                    <a:gd name="connsiteX0" fmla="*/ 0 w 95251"/>
                    <a:gd name="connsiteY0" fmla="*/ 0 h 147639"/>
                    <a:gd name="connsiteX1" fmla="*/ 95250 w 95251"/>
                    <a:gd name="connsiteY1" fmla="*/ 61913 h 147639"/>
                    <a:gd name="connsiteX2" fmla="*/ 95251 w 95251"/>
                    <a:gd name="connsiteY2" fmla="*/ 147639 h 147639"/>
                    <a:gd name="connsiteX3" fmla="*/ 23814 w 95251"/>
                    <a:gd name="connsiteY3" fmla="*/ 97632 h 147639"/>
                    <a:gd name="connsiteX4" fmla="*/ 0 w 95251"/>
                    <a:gd name="connsiteY4" fmla="*/ 0 h 147639"/>
                    <a:gd name="connsiteX0" fmla="*/ 2380 w 97631"/>
                    <a:gd name="connsiteY0" fmla="*/ 0 h 147639"/>
                    <a:gd name="connsiteX1" fmla="*/ 97630 w 97631"/>
                    <a:gd name="connsiteY1" fmla="*/ 61913 h 147639"/>
                    <a:gd name="connsiteX2" fmla="*/ 97631 w 97631"/>
                    <a:gd name="connsiteY2" fmla="*/ 147639 h 147639"/>
                    <a:gd name="connsiteX3" fmla="*/ 0 w 97631"/>
                    <a:gd name="connsiteY3" fmla="*/ 92869 h 147639"/>
                    <a:gd name="connsiteX4" fmla="*/ 2380 w 97631"/>
                    <a:gd name="connsiteY4" fmla="*/ 0 h 147639"/>
                    <a:gd name="connsiteX0" fmla="*/ 2380 w 97630"/>
                    <a:gd name="connsiteY0" fmla="*/ 0 h 145257"/>
                    <a:gd name="connsiteX1" fmla="*/ 97630 w 97630"/>
                    <a:gd name="connsiteY1" fmla="*/ 61913 h 145257"/>
                    <a:gd name="connsiteX2" fmla="*/ 78581 w 97630"/>
                    <a:gd name="connsiteY2" fmla="*/ 145257 h 145257"/>
                    <a:gd name="connsiteX3" fmla="*/ 0 w 97630"/>
                    <a:gd name="connsiteY3" fmla="*/ 92869 h 145257"/>
                    <a:gd name="connsiteX4" fmla="*/ 2380 w 97630"/>
                    <a:gd name="connsiteY4" fmla="*/ 0 h 145257"/>
                    <a:gd name="connsiteX0" fmla="*/ 2380 w 97630"/>
                    <a:gd name="connsiteY0" fmla="*/ 0 h 154782"/>
                    <a:gd name="connsiteX1" fmla="*/ 97630 w 97630"/>
                    <a:gd name="connsiteY1" fmla="*/ 61913 h 154782"/>
                    <a:gd name="connsiteX2" fmla="*/ 90488 w 97630"/>
                    <a:gd name="connsiteY2" fmla="*/ 154782 h 154782"/>
                    <a:gd name="connsiteX3" fmla="*/ 0 w 97630"/>
                    <a:gd name="connsiteY3" fmla="*/ 92869 h 154782"/>
                    <a:gd name="connsiteX4" fmla="*/ 2380 w 97630"/>
                    <a:gd name="connsiteY4" fmla="*/ 0 h 154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30" h="154782">
                      <a:moveTo>
                        <a:pt x="2380" y="0"/>
                      </a:moveTo>
                      <a:lnTo>
                        <a:pt x="97630" y="61913"/>
                      </a:lnTo>
                      <a:cubicBezTo>
                        <a:pt x="97630" y="90488"/>
                        <a:pt x="90488" y="126207"/>
                        <a:pt x="90488" y="154782"/>
                      </a:cubicBezTo>
                      <a:lnTo>
                        <a:pt x="0" y="92869"/>
                      </a:lnTo>
                      <a:cubicBezTo>
                        <a:pt x="793" y="61913"/>
                        <a:pt x="1587" y="30956"/>
                        <a:pt x="238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sp>
              <p:nvSpPr>
                <p:cNvPr id="52" name="Rectangle 15"/>
                <p:cNvSpPr/>
                <p:nvPr/>
              </p:nvSpPr>
              <p:spPr>
                <a:xfrm>
                  <a:off x="3164678" y="5234038"/>
                  <a:ext cx="90489" cy="149228"/>
                </a:xfrm>
                <a:custGeom>
                  <a:avLst/>
                  <a:gdLst>
                    <a:gd name="connsiteX0" fmla="*/ 0 w 119063"/>
                    <a:gd name="connsiteY0" fmla="*/ 0 h 118272"/>
                    <a:gd name="connsiteX1" fmla="*/ 119063 w 119063"/>
                    <a:gd name="connsiteY1" fmla="*/ 0 h 118272"/>
                    <a:gd name="connsiteX2" fmla="*/ 119063 w 119063"/>
                    <a:gd name="connsiteY2" fmla="*/ 118272 h 118272"/>
                    <a:gd name="connsiteX3" fmla="*/ 0 w 119063"/>
                    <a:gd name="connsiteY3" fmla="*/ 118272 h 118272"/>
                    <a:gd name="connsiteX4" fmla="*/ 0 w 119063"/>
                    <a:gd name="connsiteY4" fmla="*/ 0 h 118272"/>
                    <a:gd name="connsiteX0" fmla="*/ 0 w 119063"/>
                    <a:gd name="connsiteY0" fmla="*/ 50006 h 168278"/>
                    <a:gd name="connsiteX1" fmla="*/ 85725 w 119063"/>
                    <a:gd name="connsiteY1" fmla="*/ 0 h 168278"/>
                    <a:gd name="connsiteX2" fmla="*/ 119063 w 119063"/>
                    <a:gd name="connsiteY2" fmla="*/ 168278 h 168278"/>
                    <a:gd name="connsiteX3" fmla="*/ 0 w 119063"/>
                    <a:gd name="connsiteY3" fmla="*/ 168278 h 168278"/>
                    <a:gd name="connsiteX4" fmla="*/ 0 w 119063"/>
                    <a:gd name="connsiteY4" fmla="*/ 50006 h 168278"/>
                    <a:gd name="connsiteX0" fmla="*/ 0 w 85725"/>
                    <a:gd name="connsiteY0" fmla="*/ 50006 h 168278"/>
                    <a:gd name="connsiteX1" fmla="*/ 85725 w 85725"/>
                    <a:gd name="connsiteY1" fmla="*/ 0 h 168278"/>
                    <a:gd name="connsiteX2" fmla="*/ 66676 w 85725"/>
                    <a:gd name="connsiteY2" fmla="*/ 127797 h 168278"/>
                    <a:gd name="connsiteX3" fmla="*/ 0 w 85725"/>
                    <a:gd name="connsiteY3" fmla="*/ 168278 h 168278"/>
                    <a:gd name="connsiteX4" fmla="*/ 0 w 85725"/>
                    <a:gd name="connsiteY4" fmla="*/ 50006 h 168278"/>
                    <a:gd name="connsiteX0" fmla="*/ 0 w 85725"/>
                    <a:gd name="connsiteY0" fmla="*/ 50006 h 168278"/>
                    <a:gd name="connsiteX1" fmla="*/ 85725 w 85725"/>
                    <a:gd name="connsiteY1" fmla="*/ 0 h 168278"/>
                    <a:gd name="connsiteX2" fmla="*/ 57151 w 85725"/>
                    <a:gd name="connsiteY2" fmla="*/ 96841 h 168278"/>
                    <a:gd name="connsiteX3" fmla="*/ 0 w 85725"/>
                    <a:gd name="connsiteY3" fmla="*/ 168278 h 168278"/>
                    <a:gd name="connsiteX4" fmla="*/ 0 w 85725"/>
                    <a:gd name="connsiteY4" fmla="*/ 50006 h 168278"/>
                    <a:gd name="connsiteX0" fmla="*/ 0 w 85726"/>
                    <a:gd name="connsiteY0" fmla="*/ 50006 h 168278"/>
                    <a:gd name="connsiteX1" fmla="*/ 85725 w 85726"/>
                    <a:gd name="connsiteY1" fmla="*/ 0 h 168278"/>
                    <a:gd name="connsiteX2" fmla="*/ 85726 w 85726"/>
                    <a:gd name="connsiteY2" fmla="*/ 99222 h 168278"/>
                    <a:gd name="connsiteX3" fmla="*/ 0 w 85726"/>
                    <a:gd name="connsiteY3" fmla="*/ 168278 h 168278"/>
                    <a:gd name="connsiteX4" fmla="*/ 0 w 85726"/>
                    <a:gd name="connsiteY4" fmla="*/ 50006 h 168278"/>
                    <a:gd name="connsiteX0" fmla="*/ 0 w 85726"/>
                    <a:gd name="connsiteY0" fmla="*/ 50006 h 118271"/>
                    <a:gd name="connsiteX1" fmla="*/ 85725 w 85726"/>
                    <a:gd name="connsiteY1" fmla="*/ 0 h 118271"/>
                    <a:gd name="connsiteX2" fmla="*/ 85726 w 85726"/>
                    <a:gd name="connsiteY2" fmla="*/ 99222 h 118271"/>
                    <a:gd name="connsiteX3" fmla="*/ 14287 w 85726"/>
                    <a:gd name="connsiteY3" fmla="*/ 118271 h 118271"/>
                    <a:gd name="connsiteX4" fmla="*/ 0 w 85726"/>
                    <a:gd name="connsiteY4" fmla="*/ 50006 h 118271"/>
                    <a:gd name="connsiteX0" fmla="*/ 4763 w 90489"/>
                    <a:gd name="connsiteY0" fmla="*/ 50006 h 149228"/>
                    <a:gd name="connsiteX1" fmla="*/ 90488 w 90489"/>
                    <a:gd name="connsiteY1" fmla="*/ 0 h 149228"/>
                    <a:gd name="connsiteX2" fmla="*/ 90489 w 90489"/>
                    <a:gd name="connsiteY2" fmla="*/ 99222 h 149228"/>
                    <a:gd name="connsiteX3" fmla="*/ 0 w 90489"/>
                    <a:gd name="connsiteY3" fmla="*/ 149228 h 149228"/>
                    <a:gd name="connsiteX4" fmla="*/ 4763 w 90489"/>
                    <a:gd name="connsiteY4" fmla="*/ 50006 h 149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9" h="149228">
                      <a:moveTo>
                        <a:pt x="4763" y="50006"/>
                      </a:moveTo>
                      <a:lnTo>
                        <a:pt x="90488" y="0"/>
                      </a:lnTo>
                      <a:cubicBezTo>
                        <a:pt x="90488" y="33074"/>
                        <a:pt x="90489" y="66148"/>
                        <a:pt x="90489" y="99222"/>
                      </a:cubicBezTo>
                      <a:lnTo>
                        <a:pt x="0" y="149228"/>
                      </a:lnTo>
                      <a:lnTo>
                        <a:pt x="4763" y="500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grpSp>
        </p:grpSp>
        <p:grpSp>
          <p:nvGrpSpPr>
            <p:cNvPr id="24" name="Group 23"/>
            <p:cNvGrpSpPr/>
            <p:nvPr/>
          </p:nvGrpSpPr>
          <p:grpSpPr>
            <a:xfrm>
              <a:off x="5918408" y="4967835"/>
              <a:ext cx="933034" cy="666338"/>
              <a:chOff x="2660858" y="4971801"/>
              <a:chExt cx="933034" cy="666338"/>
            </a:xfrm>
          </p:grpSpPr>
          <p:grpSp>
            <p:nvGrpSpPr>
              <p:cNvPr id="36" name="Group 35"/>
              <p:cNvGrpSpPr/>
              <p:nvPr/>
            </p:nvGrpSpPr>
            <p:grpSpPr>
              <a:xfrm>
                <a:off x="2660858" y="4971801"/>
                <a:ext cx="933034" cy="666338"/>
                <a:chOff x="5812547" y="4263514"/>
                <a:chExt cx="1642349" cy="1172893"/>
              </a:xfrm>
            </p:grpSpPr>
            <p:sp>
              <p:nvSpPr>
                <p:cNvPr id="41" name="Freeform 40"/>
                <p:cNvSpPr>
                  <a:spLocks/>
                </p:cNvSpPr>
                <p:nvPr/>
              </p:nvSpPr>
              <p:spPr bwMode="auto">
                <a:xfrm>
                  <a:off x="6167246" y="5311219"/>
                  <a:ext cx="932949" cy="96872"/>
                </a:xfrm>
                <a:custGeom>
                  <a:avLst/>
                  <a:gdLst>
                    <a:gd name="T0" fmla="*/ 574 w 626"/>
                    <a:gd name="T1" fmla="*/ 0 h 65"/>
                    <a:gd name="T2" fmla="*/ 52 w 626"/>
                    <a:gd name="T3" fmla="*/ 0 h 65"/>
                    <a:gd name="T4" fmla="*/ 0 w 626"/>
                    <a:gd name="T5" fmla="*/ 65 h 65"/>
                    <a:gd name="T6" fmla="*/ 626 w 626"/>
                    <a:gd name="T7" fmla="*/ 65 h 65"/>
                    <a:gd name="T8" fmla="*/ 574 w 626"/>
                    <a:gd name="T9" fmla="*/ 0 h 65"/>
                  </a:gdLst>
                  <a:ahLst/>
                  <a:cxnLst>
                    <a:cxn ang="0">
                      <a:pos x="T0" y="T1"/>
                    </a:cxn>
                    <a:cxn ang="0">
                      <a:pos x="T2" y="T3"/>
                    </a:cxn>
                    <a:cxn ang="0">
                      <a:pos x="T4" y="T5"/>
                    </a:cxn>
                    <a:cxn ang="0">
                      <a:pos x="T6" y="T7"/>
                    </a:cxn>
                    <a:cxn ang="0">
                      <a:pos x="T8" y="T9"/>
                    </a:cxn>
                  </a:cxnLst>
                  <a:rect l="0" t="0" r="r" b="b"/>
                  <a:pathLst>
                    <a:path w="626" h="65">
                      <a:moveTo>
                        <a:pt x="574" y="0"/>
                      </a:moveTo>
                      <a:lnTo>
                        <a:pt x="52" y="0"/>
                      </a:lnTo>
                      <a:lnTo>
                        <a:pt x="0" y="65"/>
                      </a:lnTo>
                      <a:lnTo>
                        <a:pt x="626" y="65"/>
                      </a:lnTo>
                      <a:lnTo>
                        <a:pt x="574"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42" name="Rectangle 41"/>
                <p:cNvSpPr>
                  <a:spLocks noChangeArrowheads="1"/>
                </p:cNvSpPr>
                <p:nvPr/>
              </p:nvSpPr>
              <p:spPr bwMode="auto">
                <a:xfrm>
                  <a:off x="6167246" y="5408091"/>
                  <a:ext cx="932949" cy="28316"/>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43" name="Rectangle 42"/>
                <p:cNvSpPr>
                  <a:spLocks noChangeArrowheads="1"/>
                </p:cNvSpPr>
                <p:nvPr/>
              </p:nvSpPr>
              <p:spPr bwMode="auto">
                <a:xfrm>
                  <a:off x="6445939" y="5118966"/>
                  <a:ext cx="365132" cy="239944"/>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44" name="Freeform 43"/>
                <p:cNvSpPr>
                  <a:spLocks/>
                </p:cNvSpPr>
                <p:nvPr/>
              </p:nvSpPr>
              <p:spPr bwMode="auto">
                <a:xfrm>
                  <a:off x="5812547" y="4263514"/>
                  <a:ext cx="1642349" cy="952324"/>
                </a:xfrm>
                <a:custGeom>
                  <a:avLst/>
                  <a:gdLst>
                    <a:gd name="T0" fmla="*/ 171 w 171"/>
                    <a:gd name="T1" fmla="*/ 89 h 99"/>
                    <a:gd name="T2" fmla="*/ 161 w 171"/>
                    <a:gd name="T3" fmla="*/ 99 h 99"/>
                    <a:gd name="T4" fmla="*/ 9 w 171"/>
                    <a:gd name="T5" fmla="*/ 99 h 99"/>
                    <a:gd name="T6" fmla="*/ 0 w 171"/>
                    <a:gd name="T7" fmla="*/ 89 h 99"/>
                    <a:gd name="T8" fmla="*/ 0 w 171"/>
                    <a:gd name="T9" fmla="*/ 9 h 99"/>
                    <a:gd name="T10" fmla="*/ 9 w 171"/>
                    <a:gd name="T11" fmla="*/ 0 h 99"/>
                    <a:gd name="T12" fmla="*/ 161 w 171"/>
                    <a:gd name="T13" fmla="*/ 0 h 99"/>
                    <a:gd name="T14" fmla="*/ 171 w 171"/>
                    <a:gd name="T15" fmla="*/ 9 h 99"/>
                    <a:gd name="T16" fmla="*/ 171 w 171"/>
                    <a:gd name="T17" fmla="*/ 8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99">
                      <a:moveTo>
                        <a:pt x="171" y="89"/>
                      </a:moveTo>
                      <a:cubicBezTo>
                        <a:pt x="171" y="94"/>
                        <a:pt x="167" y="99"/>
                        <a:pt x="161" y="99"/>
                      </a:cubicBezTo>
                      <a:cubicBezTo>
                        <a:pt x="9" y="99"/>
                        <a:pt x="9" y="99"/>
                        <a:pt x="9" y="99"/>
                      </a:cubicBezTo>
                      <a:cubicBezTo>
                        <a:pt x="4" y="99"/>
                        <a:pt x="0" y="94"/>
                        <a:pt x="0" y="89"/>
                      </a:cubicBezTo>
                      <a:cubicBezTo>
                        <a:pt x="0" y="9"/>
                        <a:pt x="0" y="9"/>
                        <a:pt x="0" y="9"/>
                      </a:cubicBezTo>
                      <a:cubicBezTo>
                        <a:pt x="0" y="4"/>
                        <a:pt x="4" y="0"/>
                        <a:pt x="9" y="0"/>
                      </a:cubicBezTo>
                      <a:cubicBezTo>
                        <a:pt x="161" y="0"/>
                        <a:pt x="161" y="0"/>
                        <a:pt x="161" y="0"/>
                      </a:cubicBezTo>
                      <a:cubicBezTo>
                        <a:pt x="167" y="0"/>
                        <a:pt x="171" y="4"/>
                        <a:pt x="171" y="9"/>
                      </a:cubicBezTo>
                      <a:lnTo>
                        <a:pt x="171" y="89"/>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45" name="Rectangle 44"/>
                <p:cNvSpPr>
                  <a:spLocks noChangeArrowheads="1"/>
                </p:cNvSpPr>
                <p:nvPr/>
              </p:nvSpPr>
              <p:spPr bwMode="auto">
                <a:xfrm>
                  <a:off x="5898986" y="4349953"/>
                  <a:ext cx="1478412" cy="769013"/>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46" name="Rectangle 45"/>
                <p:cNvSpPr>
                  <a:spLocks noChangeArrowheads="1"/>
                </p:cNvSpPr>
                <p:nvPr/>
              </p:nvSpPr>
              <p:spPr bwMode="auto">
                <a:xfrm>
                  <a:off x="6445939" y="5215838"/>
                  <a:ext cx="365132" cy="56633"/>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sp>
              <p:nvSpPr>
                <p:cNvPr id="47" name="Oval 46"/>
                <p:cNvSpPr>
                  <a:spLocks noChangeArrowheads="1"/>
                </p:cNvSpPr>
                <p:nvPr/>
              </p:nvSpPr>
              <p:spPr bwMode="auto">
                <a:xfrm>
                  <a:off x="6609876" y="4282888"/>
                  <a:ext cx="47691" cy="38749"/>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endParaRPr>
                </a:p>
              </p:txBody>
            </p:sp>
          </p:grpSp>
          <p:grpSp>
            <p:nvGrpSpPr>
              <p:cNvPr id="37" name="Group 36"/>
              <p:cNvGrpSpPr/>
              <p:nvPr/>
            </p:nvGrpSpPr>
            <p:grpSpPr>
              <a:xfrm>
                <a:off x="2968998" y="5087040"/>
                <a:ext cx="293316" cy="318379"/>
                <a:chOff x="3048794" y="5160791"/>
                <a:chExt cx="206373" cy="224007"/>
              </a:xfrm>
              <a:solidFill>
                <a:schemeClr val="bg1"/>
              </a:solidFill>
            </p:grpSpPr>
            <p:sp>
              <p:nvSpPr>
                <p:cNvPr id="38" name="Rectangle 13"/>
                <p:cNvSpPr/>
                <p:nvPr/>
              </p:nvSpPr>
              <p:spPr>
                <a:xfrm>
                  <a:off x="3078956" y="5160791"/>
                  <a:ext cx="161925" cy="102393"/>
                </a:xfrm>
                <a:custGeom>
                  <a:avLst/>
                  <a:gdLst>
                    <a:gd name="connsiteX0" fmla="*/ 0 w 135731"/>
                    <a:gd name="connsiteY0" fmla="*/ 0 h 121443"/>
                    <a:gd name="connsiteX1" fmla="*/ 135731 w 135731"/>
                    <a:gd name="connsiteY1" fmla="*/ 0 h 121443"/>
                    <a:gd name="connsiteX2" fmla="*/ 135731 w 135731"/>
                    <a:gd name="connsiteY2" fmla="*/ 121443 h 121443"/>
                    <a:gd name="connsiteX3" fmla="*/ 0 w 135731"/>
                    <a:gd name="connsiteY3" fmla="*/ 121443 h 121443"/>
                    <a:gd name="connsiteX4" fmla="*/ 0 w 135731"/>
                    <a:gd name="connsiteY4" fmla="*/ 0 h 121443"/>
                    <a:gd name="connsiteX0" fmla="*/ 19050 w 154781"/>
                    <a:gd name="connsiteY0" fmla="*/ 0 h 121443"/>
                    <a:gd name="connsiteX1" fmla="*/ 154781 w 154781"/>
                    <a:gd name="connsiteY1" fmla="*/ 0 h 121443"/>
                    <a:gd name="connsiteX2" fmla="*/ 154781 w 154781"/>
                    <a:gd name="connsiteY2" fmla="*/ 121443 h 121443"/>
                    <a:gd name="connsiteX3" fmla="*/ 0 w 154781"/>
                    <a:gd name="connsiteY3" fmla="*/ 85724 h 121443"/>
                    <a:gd name="connsiteX4" fmla="*/ 19050 w 154781"/>
                    <a:gd name="connsiteY4" fmla="*/ 0 h 121443"/>
                    <a:gd name="connsiteX0" fmla="*/ 78582 w 154781"/>
                    <a:gd name="connsiteY0" fmla="*/ 57150 h 121443"/>
                    <a:gd name="connsiteX1" fmla="*/ 154781 w 154781"/>
                    <a:gd name="connsiteY1" fmla="*/ 0 h 121443"/>
                    <a:gd name="connsiteX2" fmla="*/ 154781 w 154781"/>
                    <a:gd name="connsiteY2" fmla="*/ 121443 h 121443"/>
                    <a:gd name="connsiteX3" fmla="*/ 0 w 154781"/>
                    <a:gd name="connsiteY3" fmla="*/ 85724 h 121443"/>
                    <a:gd name="connsiteX4" fmla="*/ 78582 w 154781"/>
                    <a:gd name="connsiteY4" fmla="*/ 57150 h 121443"/>
                    <a:gd name="connsiteX0" fmla="*/ 73819 w 154781"/>
                    <a:gd name="connsiteY0" fmla="*/ 35719 h 121443"/>
                    <a:gd name="connsiteX1" fmla="*/ 154781 w 154781"/>
                    <a:gd name="connsiteY1" fmla="*/ 0 h 121443"/>
                    <a:gd name="connsiteX2" fmla="*/ 154781 w 154781"/>
                    <a:gd name="connsiteY2" fmla="*/ 121443 h 121443"/>
                    <a:gd name="connsiteX3" fmla="*/ 0 w 154781"/>
                    <a:gd name="connsiteY3" fmla="*/ 85724 h 121443"/>
                    <a:gd name="connsiteX4" fmla="*/ 73819 w 154781"/>
                    <a:gd name="connsiteY4" fmla="*/ 35719 h 121443"/>
                    <a:gd name="connsiteX0" fmla="*/ 73819 w 173831"/>
                    <a:gd name="connsiteY0" fmla="*/ 0 h 85724"/>
                    <a:gd name="connsiteX1" fmla="*/ 173831 w 173831"/>
                    <a:gd name="connsiteY1" fmla="*/ 33338 h 85724"/>
                    <a:gd name="connsiteX2" fmla="*/ 154781 w 173831"/>
                    <a:gd name="connsiteY2" fmla="*/ 85724 h 85724"/>
                    <a:gd name="connsiteX3" fmla="*/ 0 w 173831"/>
                    <a:gd name="connsiteY3" fmla="*/ 50005 h 85724"/>
                    <a:gd name="connsiteX4" fmla="*/ 73819 w 173831"/>
                    <a:gd name="connsiteY4" fmla="*/ 0 h 85724"/>
                    <a:gd name="connsiteX0" fmla="*/ 73819 w 173831"/>
                    <a:gd name="connsiteY0" fmla="*/ 0 h 95249"/>
                    <a:gd name="connsiteX1" fmla="*/ 173831 w 173831"/>
                    <a:gd name="connsiteY1" fmla="*/ 33338 h 95249"/>
                    <a:gd name="connsiteX2" fmla="*/ 97631 w 173831"/>
                    <a:gd name="connsiteY2" fmla="*/ 95249 h 95249"/>
                    <a:gd name="connsiteX3" fmla="*/ 0 w 173831"/>
                    <a:gd name="connsiteY3" fmla="*/ 50005 h 95249"/>
                    <a:gd name="connsiteX4" fmla="*/ 73819 w 173831"/>
                    <a:gd name="connsiteY4" fmla="*/ 0 h 95249"/>
                    <a:gd name="connsiteX0" fmla="*/ 92869 w 173831"/>
                    <a:gd name="connsiteY0" fmla="*/ 26193 h 61911"/>
                    <a:gd name="connsiteX1" fmla="*/ 173831 w 173831"/>
                    <a:gd name="connsiteY1" fmla="*/ 0 h 61911"/>
                    <a:gd name="connsiteX2" fmla="*/ 97631 w 173831"/>
                    <a:gd name="connsiteY2" fmla="*/ 61911 h 61911"/>
                    <a:gd name="connsiteX3" fmla="*/ 0 w 173831"/>
                    <a:gd name="connsiteY3" fmla="*/ 16667 h 61911"/>
                    <a:gd name="connsiteX4" fmla="*/ 92869 w 173831"/>
                    <a:gd name="connsiteY4" fmla="*/ 26193 h 61911"/>
                    <a:gd name="connsiteX0" fmla="*/ 80963 w 173831"/>
                    <a:gd name="connsiteY0" fmla="*/ 0 h 102393"/>
                    <a:gd name="connsiteX1" fmla="*/ 173831 w 173831"/>
                    <a:gd name="connsiteY1" fmla="*/ 40482 h 102393"/>
                    <a:gd name="connsiteX2" fmla="*/ 97631 w 173831"/>
                    <a:gd name="connsiteY2" fmla="*/ 102393 h 102393"/>
                    <a:gd name="connsiteX3" fmla="*/ 0 w 173831"/>
                    <a:gd name="connsiteY3" fmla="*/ 57149 h 102393"/>
                    <a:gd name="connsiteX4" fmla="*/ 80963 w 173831"/>
                    <a:gd name="connsiteY4" fmla="*/ 0 h 102393"/>
                    <a:gd name="connsiteX0" fmla="*/ 38101 w 130969"/>
                    <a:gd name="connsiteY0" fmla="*/ 0 h 102393"/>
                    <a:gd name="connsiteX1" fmla="*/ 130969 w 130969"/>
                    <a:gd name="connsiteY1" fmla="*/ 40482 h 102393"/>
                    <a:gd name="connsiteX2" fmla="*/ 54769 w 130969"/>
                    <a:gd name="connsiteY2" fmla="*/ 102393 h 102393"/>
                    <a:gd name="connsiteX3" fmla="*/ 0 w 130969"/>
                    <a:gd name="connsiteY3" fmla="*/ 57149 h 102393"/>
                    <a:gd name="connsiteX4" fmla="*/ 38101 w 130969"/>
                    <a:gd name="connsiteY4" fmla="*/ 0 h 102393"/>
                    <a:gd name="connsiteX0" fmla="*/ 71438 w 164306"/>
                    <a:gd name="connsiteY0" fmla="*/ 0 h 102393"/>
                    <a:gd name="connsiteX1" fmla="*/ 164306 w 164306"/>
                    <a:gd name="connsiteY1" fmla="*/ 40482 h 102393"/>
                    <a:gd name="connsiteX2" fmla="*/ 88106 w 164306"/>
                    <a:gd name="connsiteY2" fmla="*/ 102393 h 102393"/>
                    <a:gd name="connsiteX3" fmla="*/ 0 w 164306"/>
                    <a:gd name="connsiteY3" fmla="*/ 50006 h 102393"/>
                    <a:gd name="connsiteX4" fmla="*/ 71438 w 164306"/>
                    <a:gd name="connsiteY4" fmla="*/ 0 h 102393"/>
                    <a:gd name="connsiteX0" fmla="*/ 71438 w 107156"/>
                    <a:gd name="connsiteY0" fmla="*/ 0 h 102393"/>
                    <a:gd name="connsiteX1" fmla="*/ 107156 w 107156"/>
                    <a:gd name="connsiteY1" fmla="*/ 40482 h 102393"/>
                    <a:gd name="connsiteX2" fmla="*/ 88106 w 107156"/>
                    <a:gd name="connsiteY2" fmla="*/ 102393 h 102393"/>
                    <a:gd name="connsiteX3" fmla="*/ 0 w 107156"/>
                    <a:gd name="connsiteY3" fmla="*/ 50006 h 102393"/>
                    <a:gd name="connsiteX4" fmla="*/ 71438 w 107156"/>
                    <a:gd name="connsiteY4" fmla="*/ 0 h 102393"/>
                    <a:gd name="connsiteX0" fmla="*/ 71438 w 161925"/>
                    <a:gd name="connsiteY0" fmla="*/ 0 h 102393"/>
                    <a:gd name="connsiteX1" fmla="*/ 161925 w 161925"/>
                    <a:gd name="connsiteY1" fmla="*/ 45245 h 102393"/>
                    <a:gd name="connsiteX2" fmla="*/ 88106 w 161925"/>
                    <a:gd name="connsiteY2" fmla="*/ 102393 h 102393"/>
                    <a:gd name="connsiteX3" fmla="*/ 0 w 161925"/>
                    <a:gd name="connsiteY3" fmla="*/ 50006 h 102393"/>
                    <a:gd name="connsiteX4" fmla="*/ 71438 w 161925"/>
                    <a:gd name="connsiteY4" fmla="*/ 0 h 102393"/>
                    <a:gd name="connsiteX0" fmla="*/ 71438 w 161925"/>
                    <a:gd name="connsiteY0" fmla="*/ 0 h 54768"/>
                    <a:gd name="connsiteX1" fmla="*/ 161925 w 161925"/>
                    <a:gd name="connsiteY1" fmla="*/ 45245 h 54768"/>
                    <a:gd name="connsiteX2" fmla="*/ 90487 w 161925"/>
                    <a:gd name="connsiteY2" fmla="*/ 54768 h 54768"/>
                    <a:gd name="connsiteX3" fmla="*/ 0 w 161925"/>
                    <a:gd name="connsiteY3" fmla="*/ 50006 h 54768"/>
                    <a:gd name="connsiteX4" fmla="*/ 71438 w 161925"/>
                    <a:gd name="connsiteY4" fmla="*/ 0 h 54768"/>
                    <a:gd name="connsiteX0" fmla="*/ 71438 w 161925"/>
                    <a:gd name="connsiteY0" fmla="*/ 0 h 102393"/>
                    <a:gd name="connsiteX1" fmla="*/ 161925 w 161925"/>
                    <a:gd name="connsiteY1" fmla="*/ 45245 h 102393"/>
                    <a:gd name="connsiteX2" fmla="*/ 88106 w 161925"/>
                    <a:gd name="connsiteY2" fmla="*/ 102393 h 102393"/>
                    <a:gd name="connsiteX3" fmla="*/ 0 w 161925"/>
                    <a:gd name="connsiteY3" fmla="*/ 50006 h 102393"/>
                    <a:gd name="connsiteX4" fmla="*/ 71438 w 161925"/>
                    <a:gd name="connsiteY4" fmla="*/ 0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02393">
                      <a:moveTo>
                        <a:pt x="71438" y="0"/>
                      </a:moveTo>
                      <a:lnTo>
                        <a:pt x="161925" y="45245"/>
                      </a:lnTo>
                      <a:lnTo>
                        <a:pt x="88106" y="102393"/>
                      </a:lnTo>
                      <a:lnTo>
                        <a:pt x="0" y="50006"/>
                      </a:lnTo>
                      <a:lnTo>
                        <a:pt x="7143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sp>
              <p:nvSpPr>
                <p:cNvPr id="39" name="Rectangle 14"/>
                <p:cNvSpPr/>
                <p:nvPr/>
              </p:nvSpPr>
              <p:spPr>
                <a:xfrm>
                  <a:off x="3048794" y="5230016"/>
                  <a:ext cx="97630" cy="154782"/>
                </a:xfrm>
                <a:custGeom>
                  <a:avLst/>
                  <a:gdLst>
                    <a:gd name="connsiteX0" fmla="*/ 0 w 109538"/>
                    <a:gd name="connsiteY0" fmla="*/ 0 h 111919"/>
                    <a:gd name="connsiteX1" fmla="*/ 109538 w 109538"/>
                    <a:gd name="connsiteY1" fmla="*/ 0 h 111919"/>
                    <a:gd name="connsiteX2" fmla="*/ 109538 w 109538"/>
                    <a:gd name="connsiteY2" fmla="*/ 111919 h 111919"/>
                    <a:gd name="connsiteX3" fmla="*/ 0 w 109538"/>
                    <a:gd name="connsiteY3" fmla="*/ 111919 h 111919"/>
                    <a:gd name="connsiteX4" fmla="*/ 0 w 109538"/>
                    <a:gd name="connsiteY4" fmla="*/ 0 h 111919"/>
                    <a:gd name="connsiteX0" fmla="*/ 28575 w 109538"/>
                    <a:gd name="connsiteY0" fmla="*/ 0 h 142875"/>
                    <a:gd name="connsiteX1" fmla="*/ 109538 w 109538"/>
                    <a:gd name="connsiteY1" fmla="*/ 30956 h 142875"/>
                    <a:gd name="connsiteX2" fmla="*/ 109538 w 109538"/>
                    <a:gd name="connsiteY2" fmla="*/ 142875 h 142875"/>
                    <a:gd name="connsiteX3" fmla="*/ 0 w 109538"/>
                    <a:gd name="connsiteY3" fmla="*/ 142875 h 142875"/>
                    <a:gd name="connsiteX4" fmla="*/ 28575 w 109538"/>
                    <a:gd name="connsiteY4" fmla="*/ 0 h 142875"/>
                    <a:gd name="connsiteX0" fmla="*/ 0 w 80963"/>
                    <a:gd name="connsiteY0" fmla="*/ 0 h 142875"/>
                    <a:gd name="connsiteX1" fmla="*/ 80963 w 80963"/>
                    <a:gd name="connsiteY1" fmla="*/ 30956 h 142875"/>
                    <a:gd name="connsiteX2" fmla="*/ 80963 w 80963"/>
                    <a:gd name="connsiteY2" fmla="*/ 142875 h 142875"/>
                    <a:gd name="connsiteX3" fmla="*/ 16669 w 80963"/>
                    <a:gd name="connsiteY3" fmla="*/ 85725 h 142875"/>
                    <a:gd name="connsiteX4" fmla="*/ 0 w 80963"/>
                    <a:gd name="connsiteY4" fmla="*/ 0 h 142875"/>
                    <a:gd name="connsiteX0" fmla="*/ 0 w 80963"/>
                    <a:gd name="connsiteY0" fmla="*/ 0 h 142875"/>
                    <a:gd name="connsiteX1" fmla="*/ 80963 w 80963"/>
                    <a:gd name="connsiteY1" fmla="*/ 30956 h 142875"/>
                    <a:gd name="connsiteX2" fmla="*/ 80963 w 80963"/>
                    <a:gd name="connsiteY2" fmla="*/ 142875 h 142875"/>
                    <a:gd name="connsiteX3" fmla="*/ 4763 w 80963"/>
                    <a:gd name="connsiteY3" fmla="*/ 88106 h 142875"/>
                    <a:gd name="connsiteX4" fmla="*/ 0 w 80963"/>
                    <a:gd name="connsiteY4" fmla="*/ 0 h 142875"/>
                    <a:gd name="connsiteX0" fmla="*/ 0 w 80963"/>
                    <a:gd name="connsiteY0" fmla="*/ 0 h 92869"/>
                    <a:gd name="connsiteX1" fmla="*/ 80963 w 80963"/>
                    <a:gd name="connsiteY1" fmla="*/ 30956 h 92869"/>
                    <a:gd name="connsiteX2" fmla="*/ 47626 w 80963"/>
                    <a:gd name="connsiteY2" fmla="*/ 92869 h 92869"/>
                    <a:gd name="connsiteX3" fmla="*/ 4763 w 80963"/>
                    <a:gd name="connsiteY3" fmla="*/ 88106 h 92869"/>
                    <a:gd name="connsiteX4" fmla="*/ 0 w 80963"/>
                    <a:gd name="connsiteY4" fmla="*/ 0 h 92869"/>
                    <a:gd name="connsiteX0" fmla="*/ 0 w 85726"/>
                    <a:gd name="connsiteY0" fmla="*/ 0 h 130969"/>
                    <a:gd name="connsiteX1" fmla="*/ 80963 w 85726"/>
                    <a:gd name="connsiteY1" fmla="*/ 30956 h 130969"/>
                    <a:gd name="connsiteX2" fmla="*/ 85726 w 85726"/>
                    <a:gd name="connsiteY2" fmla="*/ 130969 h 130969"/>
                    <a:gd name="connsiteX3" fmla="*/ 4763 w 85726"/>
                    <a:gd name="connsiteY3" fmla="*/ 88106 h 130969"/>
                    <a:gd name="connsiteX4" fmla="*/ 0 w 85726"/>
                    <a:gd name="connsiteY4" fmla="*/ 0 h 130969"/>
                    <a:gd name="connsiteX0" fmla="*/ 0 w 85726"/>
                    <a:gd name="connsiteY0" fmla="*/ 0 h 130969"/>
                    <a:gd name="connsiteX1" fmla="*/ 80963 w 85726"/>
                    <a:gd name="connsiteY1" fmla="*/ 30956 h 130969"/>
                    <a:gd name="connsiteX2" fmla="*/ 85726 w 85726"/>
                    <a:gd name="connsiteY2" fmla="*/ 130969 h 130969"/>
                    <a:gd name="connsiteX3" fmla="*/ 23813 w 85726"/>
                    <a:gd name="connsiteY3" fmla="*/ 66675 h 130969"/>
                    <a:gd name="connsiteX4" fmla="*/ 0 w 85726"/>
                    <a:gd name="connsiteY4" fmla="*/ 0 h 130969"/>
                    <a:gd name="connsiteX0" fmla="*/ 0 w 85726"/>
                    <a:gd name="connsiteY0" fmla="*/ 0 h 130969"/>
                    <a:gd name="connsiteX1" fmla="*/ 80963 w 85726"/>
                    <a:gd name="connsiteY1" fmla="*/ 30956 h 130969"/>
                    <a:gd name="connsiteX2" fmla="*/ 85726 w 85726"/>
                    <a:gd name="connsiteY2" fmla="*/ 130969 h 130969"/>
                    <a:gd name="connsiteX3" fmla="*/ 4763 w 85726"/>
                    <a:gd name="connsiteY3" fmla="*/ 97631 h 130969"/>
                    <a:gd name="connsiteX4" fmla="*/ 0 w 85726"/>
                    <a:gd name="connsiteY4" fmla="*/ 0 h 130969"/>
                    <a:gd name="connsiteX0" fmla="*/ 30956 w 80963"/>
                    <a:gd name="connsiteY0" fmla="*/ 0 h 119063"/>
                    <a:gd name="connsiteX1" fmla="*/ 76200 w 80963"/>
                    <a:gd name="connsiteY1" fmla="*/ 19050 h 119063"/>
                    <a:gd name="connsiteX2" fmla="*/ 80963 w 80963"/>
                    <a:gd name="connsiteY2" fmla="*/ 119063 h 119063"/>
                    <a:gd name="connsiteX3" fmla="*/ 0 w 80963"/>
                    <a:gd name="connsiteY3" fmla="*/ 85725 h 119063"/>
                    <a:gd name="connsiteX4" fmla="*/ 30956 w 80963"/>
                    <a:gd name="connsiteY4" fmla="*/ 0 h 119063"/>
                    <a:gd name="connsiteX0" fmla="*/ 0 w 88107"/>
                    <a:gd name="connsiteY0" fmla="*/ 0 h 147638"/>
                    <a:gd name="connsiteX1" fmla="*/ 83344 w 88107"/>
                    <a:gd name="connsiteY1" fmla="*/ 47625 h 147638"/>
                    <a:gd name="connsiteX2" fmla="*/ 88107 w 88107"/>
                    <a:gd name="connsiteY2" fmla="*/ 147638 h 147638"/>
                    <a:gd name="connsiteX3" fmla="*/ 7144 w 88107"/>
                    <a:gd name="connsiteY3" fmla="*/ 114300 h 147638"/>
                    <a:gd name="connsiteX4" fmla="*/ 0 w 88107"/>
                    <a:gd name="connsiteY4" fmla="*/ 0 h 147638"/>
                    <a:gd name="connsiteX0" fmla="*/ 0 w 83344"/>
                    <a:gd name="connsiteY0" fmla="*/ 0 h 114300"/>
                    <a:gd name="connsiteX1" fmla="*/ 83344 w 83344"/>
                    <a:gd name="connsiteY1" fmla="*/ 47625 h 114300"/>
                    <a:gd name="connsiteX2" fmla="*/ 57151 w 83344"/>
                    <a:gd name="connsiteY2" fmla="*/ 111919 h 114300"/>
                    <a:gd name="connsiteX3" fmla="*/ 7144 w 83344"/>
                    <a:gd name="connsiteY3" fmla="*/ 114300 h 114300"/>
                    <a:gd name="connsiteX4" fmla="*/ 0 w 83344"/>
                    <a:gd name="connsiteY4" fmla="*/ 0 h 114300"/>
                    <a:gd name="connsiteX0" fmla="*/ 0 w 92870"/>
                    <a:gd name="connsiteY0" fmla="*/ 0 h 152401"/>
                    <a:gd name="connsiteX1" fmla="*/ 83344 w 92870"/>
                    <a:gd name="connsiteY1" fmla="*/ 47625 h 152401"/>
                    <a:gd name="connsiteX2" fmla="*/ 92870 w 92870"/>
                    <a:gd name="connsiteY2" fmla="*/ 152401 h 152401"/>
                    <a:gd name="connsiteX3" fmla="*/ 7144 w 92870"/>
                    <a:gd name="connsiteY3" fmla="*/ 114300 h 152401"/>
                    <a:gd name="connsiteX4" fmla="*/ 0 w 92870"/>
                    <a:gd name="connsiteY4" fmla="*/ 0 h 152401"/>
                    <a:gd name="connsiteX0" fmla="*/ 23812 w 85726"/>
                    <a:gd name="connsiteY0" fmla="*/ 4762 h 104776"/>
                    <a:gd name="connsiteX1" fmla="*/ 76200 w 85726"/>
                    <a:gd name="connsiteY1" fmla="*/ 0 h 104776"/>
                    <a:gd name="connsiteX2" fmla="*/ 85726 w 85726"/>
                    <a:gd name="connsiteY2" fmla="*/ 104776 h 104776"/>
                    <a:gd name="connsiteX3" fmla="*/ 0 w 85726"/>
                    <a:gd name="connsiteY3" fmla="*/ 66675 h 104776"/>
                    <a:gd name="connsiteX4" fmla="*/ 23812 w 85726"/>
                    <a:gd name="connsiteY4" fmla="*/ 4762 h 104776"/>
                    <a:gd name="connsiteX0" fmla="*/ 0 w 95251"/>
                    <a:gd name="connsiteY0" fmla="*/ 0 h 147639"/>
                    <a:gd name="connsiteX1" fmla="*/ 85725 w 95251"/>
                    <a:gd name="connsiteY1" fmla="*/ 42863 h 147639"/>
                    <a:gd name="connsiteX2" fmla="*/ 95251 w 95251"/>
                    <a:gd name="connsiteY2" fmla="*/ 147639 h 147639"/>
                    <a:gd name="connsiteX3" fmla="*/ 9525 w 95251"/>
                    <a:gd name="connsiteY3" fmla="*/ 109538 h 147639"/>
                    <a:gd name="connsiteX4" fmla="*/ 0 w 95251"/>
                    <a:gd name="connsiteY4" fmla="*/ 0 h 147639"/>
                    <a:gd name="connsiteX0" fmla="*/ 0 w 95251"/>
                    <a:gd name="connsiteY0" fmla="*/ 0 h 147639"/>
                    <a:gd name="connsiteX1" fmla="*/ 85725 w 95251"/>
                    <a:gd name="connsiteY1" fmla="*/ 42863 h 147639"/>
                    <a:gd name="connsiteX2" fmla="*/ 95251 w 95251"/>
                    <a:gd name="connsiteY2" fmla="*/ 147639 h 147639"/>
                    <a:gd name="connsiteX3" fmla="*/ 35719 w 95251"/>
                    <a:gd name="connsiteY3" fmla="*/ 78581 h 147639"/>
                    <a:gd name="connsiteX4" fmla="*/ 0 w 95251"/>
                    <a:gd name="connsiteY4" fmla="*/ 0 h 147639"/>
                    <a:gd name="connsiteX0" fmla="*/ 0 w 95251"/>
                    <a:gd name="connsiteY0" fmla="*/ 0 h 147639"/>
                    <a:gd name="connsiteX1" fmla="*/ 85725 w 95251"/>
                    <a:gd name="connsiteY1" fmla="*/ 42863 h 147639"/>
                    <a:gd name="connsiteX2" fmla="*/ 95251 w 95251"/>
                    <a:gd name="connsiteY2" fmla="*/ 147639 h 147639"/>
                    <a:gd name="connsiteX3" fmla="*/ 2382 w 95251"/>
                    <a:gd name="connsiteY3" fmla="*/ 102394 h 147639"/>
                    <a:gd name="connsiteX4" fmla="*/ 0 w 95251"/>
                    <a:gd name="connsiteY4" fmla="*/ 0 h 147639"/>
                    <a:gd name="connsiteX0" fmla="*/ 0 w 95251"/>
                    <a:gd name="connsiteY0" fmla="*/ 0 h 147639"/>
                    <a:gd name="connsiteX1" fmla="*/ 90487 w 95251"/>
                    <a:gd name="connsiteY1" fmla="*/ 78582 h 147639"/>
                    <a:gd name="connsiteX2" fmla="*/ 95251 w 95251"/>
                    <a:gd name="connsiteY2" fmla="*/ 147639 h 147639"/>
                    <a:gd name="connsiteX3" fmla="*/ 2382 w 95251"/>
                    <a:gd name="connsiteY3" fmla="*/ 102394 h 147639"/>
                    <a:gd name="connsiteX4" fmla="*/ 0 w 95251"/>
                    <a:gd name="connsiteY4" fmla="*/ 0 h 147639"/>
                    <a:gd name="connsiteX0" fmla="*/ 0 w 95251"/>
                    <a:gd name="connsiteY0" fmla="*/ 0 h 147639"/>
                    <a:gd name="connsiteX1" fmla="*/ 95250 w 95251"/>
                    <a:gd name="connsiteY1" fmla="*/ 61913 h 147639"/>
                    <a:gd name="connsiteX2" fmla="*/ 95251 w 95251"/>
                    <a:gd name="connsiteY2" fmla="*/ 147639 h 147639"/>
                    <a:gd name="connsiteX3" fmla="*/ 2382 w 95251"/>
                    <a:gd name="connsiteY3" fmla="*/ 102394 h 147639"/>
                    <a:gd name="connsiteX4" fmla="*/ 0 w 95251"/>
                    <a:gd name="connsiteY4" fmla="*/ 0 h 147639"/>
                    <a:gd name="connsiteX0" fmla="*/ 0 w 95251"/>
                    <a:gd name="connsiteY0" fmla="*/ 0 h 147639"/>
                    <a:gd name="connsiteX1" fmla="*/ 95250 w 95251"/>
                    <a:gd name="connsiteY1" fmla="*/ 61913 h 147639"/>
                    <a:gd name="connsiteX2" fmla="*/ 95251 w 95251"/>
                    <a:gd name="connsiteY2" fmla="*/ 147639 h 147639"/>
                    <a:gd name="connsiteX3" fmla="*/ 23814 w 95251"/>
                    <a:gd name="connsiteY3" fmla="*/ 97632 h 147639"/>
                    <a:gd name="connsiteX4" fmla="*/ 0 w 95251"/>
                    <a:gd name="connsiteY4" fmla="*/ 0 h 147639"/>
                    <a:gd name="connsiteX0" fmla="*/ 2380 w 97631"/>
                    <a:gd name="connsiteY0" fmla="*/ 0 h 147639"/>
                    <a:gd name="connsiteX1" fmla="*/ 97630 w 97631"/>
                    <a:gd name="connsiteY1" fmla="*/ 61913 h 147639"/>
                    <a:gd name="connsiteX2" fmla="*/ 97631 w 97631"/>
                    <a:gd name="connsiteY2" fmla="*/ 147639 h 147639"/>
                    <a:gd name="connsiteX3" fmla="*/ 0 w 97631"/>
                    <a:gd name="connsiteY3" fmla="*/ 92869 h 147639"/>
                    <a:gd name="connsiteX4" fmla="*/ 2380 w 97631"/>
                    <a:gd name="connsiteY4" fmla="*/ 0 h 147639"/>
                    <a:gd name="connsiteX0" fmla="*/ 2380 w 97630"/>
                    <a:gd name="connsiteY0" fmla="*/ 0 h 145257"/>
                    <a:gd name="connsiteX1" fmla="*/ 97630 w 97630"/>
                    <a:gd name="connsiteY1" fmla="*/ 61913 h 145257"/>
                    <a:gd name="connsiteX2" fmla="*/ 78581 w 97630"/>
                    <a:gd name="connsiteY2" fmla="*/ 145257 h 145257"/>
                    <a:gd name="connsiteX3" fmla="*/ 0 w 97630"/>
                    <a:gd name="connsiteY3" fmla="*/ 92869 h 145257"/>
                    <a:gd name="connsiteX4" fmla="*/ 2380 w 97630"/>
                    <a:gd name="connsiteY4" fmla="*/ 0 h 145257"/>
                    <a:gd name="connsiteX0" fmla="*/ 2380 w 97630"/>
                    <a:gd name="connsiteY0" fmla="*/ 0 h 154782"/>
                    <a:gd name="connsiteX1" fmla="*/ 97630 w 97630"/>
                    <a:gd name="connsiteY1" fmla="*/ 61913 h 154782"/>
                    <a:gd name="connsiteX2" fmla="*/ 90488 w 97630"/>
                    <a:gd name="connsiteY2" fmla="*/ 154782 h 154782"/>
                    <a:gd name="connsiteX3" fmla="*/ 0 w 97630"/>
                    <a:gd name="connsiteY3" fmla="*/ 92869 h 154782"/>
                    <a:gd name="connsiteX4" fmla="*/ 2380 w 97630"/>
                    <a:gd name="connsiteY4" fmla="*/ 0 h 154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30" h="154782">
                      <a:moveTo>
                        <a:pt x="2380" y="0"/>
                      </a:moveTo>
                      <a:lnTo>
                        <a:pt x="97630" y="61913"/>
                      </a:lnTo>
                      <a:cubicBezTo>
                        <a:pt x="97630" y="90488"/>
                        <a:pt x="90488" y="126207"/>
                        <a:pt x="90488" y="154782"/>
                      </a:cubicBezTo>
                      <a:lnTo>
                        <a:pt x="0" y="92869"/>
                      </a:lnTo>
                      <a:cubicBezTo>
                        <a:pt x="793" y="61913"/>
                        <a:pt x="1587" y="30956"/>
                        <a:pt x="238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sp>
              <p:nvSpPr>
                <p:cNvPr id="40" name="Rectangle 15"/>
                <p:cNvSpPr/>
                <p:nvPr/>
              </p:nvSpPr>
              <p:spPr>
                <a:xfrm>
                  <a:off x="3164678" y="5234038"/>
                  <a:ext cx="90489" cy="149228"/>
                </a:xfrm>
                <a:custGeom>
                  <a:avLst/>
                  <a:gdLst>
                    <a:gd name="connsiteX0" fmla="*/ 0 w 119063"/>
                    <a:gd name="connsiteY0" fmla="*/ 0 h 118272"/>
                    <a:gd name="connsiteX1" fmla="*/ 119063 w 119063"/>
                    <a:gd name="connsiteY1" fmla="*/ 0 h 118272"/>
                    <a:gd name="connsiteX2" fmla="*/ 119063 w 119063"/>
                    <a:gd name="connsiteY2" fmla="*/ 118272 h 118272"/>
                    <a:gd name="connsiteX3" fmla="*/ 0 w 119063"/>
                    <a:gd name="connsiteY3" fmla="*/ 118272 h 118272"/>
                    <a:gd name="connsiteX4" fmla="*/ 0 w 119063"/>
                    <a:gd name="connsiteY4" fmla="*/ 0 h 118272"/>
                    <a:gd name="connsiteX0" fmla="*/ 0 w 119063"/>
                    <a:gd name="connsiteY0" fmla="*/ 50006 h 168278"/>
                    <a:gd name="connsiteX1" fmla="*/ 85725 w 119063"/>
                    <a:gd name="connsiteY1" fmla="*/ 0 h 168278"/>
                    <a:gd name="connsiteX2" fmla="*/ 119063 w 119063"/>
                    <a:gd name="connsiteY2" fmla="*/ 168278 h 168278"/>
                    <a:gd name="connsiteX3" fmla="*/ 0 w 119063"/>
                    <a:gd name="connsiteY3" fmla="*/ 168278 h 168278"/>
                    <a:gd name="connsiteX4" fmla="*/ 0 w 119063"/>
                    <a:gd name="connsiteY4" fmla="*/ 50006 h 168278"/>
                    <a:gd name="connsiteX0" fmla="*/ 0 w 85725"/>
                    <a:gd name="connsiteY0" fmla="*/ 50006 h 168278"/>
                    <a:gd name="connsiteX1" fmla="*/ 85725 w 85725"/>
                    <a:gd name="connsiteY1" fmla="*/ 0 h 168278"/>
                    <a:gd name="connsiteX2" fmla="*/ 66676 w 85725"/>
                    <a:gd name="connsiteY2" fmla="*/ 127797 h 168278"/>
                    <a:gd name="connsiteX3" fmla="*/ 0 w 85725"/>
                    <a:gd name="connsiteY3" fmla="*/ 168278 h 168278"/>
                    <a:gd name="connsiteX4" fmla="*/ 0 w 85725"/>
                    <a:gd name="connsiteY4" fmla="*/ 50006 h 168278"/>
                    <a:gd name="connsiteX0" fmla="*/ 0 w 85725"/>
                    <a:gd name="connsiteY0" fmla="*/ 50006 h 168278"/>
                    <a:gd name="connsiteX1" fmla="*/ 85725 w 85725"/>
                    <a:gd name="connsiteY1" fmla="*/ 0 h 168278"/>
                    <a:gd name="connsiteX2" fmla="*/ 57151 w 85725"/>
                    <a:gd name="connsiteY2" fmla="*/ 96841 h 168278"/>
                    <a:gd name="connsiteX3" fmla="*/ 0 w 85725"/>
                    <a:gd name="connsiteY3" fmla="*/ 168278 h 168278"/>
                    <a:gd name="connsiteX4" fmla="*/ 0 w 85725"/>
                    <a:gd name="connsiteY4" fmla="*/ 50006 h 168278"/>
                    <a:gd name="connsiteX0" fmla="*/ 0 w 85726"/>
                    <a:gd name="connsiteY0" fmla="*/ 50006 h 168278"/>
                    <a:gd name="connsiteX1" fmla="*/ 85725 w 85726"/>
                    <a:gd name="connsiteY1" fmla="*/ 0 h 168278"/>
                    <a:gd name="connsiteX2" fmla="*/ 85726 w 85726"/>
                    <a:gd name="connsiteY2" fmla="*/ 99222 h 168278"/>
                    <a:gd name="connsiteX3" fmla="*/ 0 w 85726"/>
                    <a:gd name="connsiteY3" fmla="*/ 168278 h 168278"/>
                    <a:gd name="connsiteX4" fmla="*/ 0 w 85726"/>
                    <a:gd name="connsiteY4" fmla="*/ 50006 h 168278"/>
                    <a:gd name="connsiteX0" fmla="*/ 0 w 85726"/>
                    <a:gd name="connsiteY0" fmla="*/ 50006 h 118271"/>
                    <a:gd name="connsiteX1" fmla="*/ 85725 w 85726"/>
                    <a:gd name="connsiteY1" fmla="*/ 0 h 118271"/>
                    <a:gd name="connsiteX2" fmla="*/ 85726 w 85726"/>
                    <a:gd name="connsiteY2" fmla="*/ 99222 h 118271"/>
                    <a:gd name="connsiteX3" fmla="*/ 14287 w 85726"/>
                    <a:gd name="connsiteY3" fmla="*/ 118271 h 118271"/>
                    <a:gd name="connsiteX4" fmla="*/ 0 w 85726"/>
                    <a:gd name="connsiteY4" fmla="*/ 50006 h 118271"/>
                    <a:gd name="connsiteX0" fmla="*/ 4763 w 90489"/>
                    <a:gd name="connsiteY0" fmla="*/ 50006 h 149228"/>
                    <a:gd name="connsiteX1" fmla="*/ 90488 w 90489"/>
                    <a:gd name="connsiteY1" fmla="*/ 0 h 149228"/>
                    <a:gd name="connsiteX2" fmla="*/ 90489 w 90489"/>
                    <a:gd name="connsiteY2" fmla="*/ 99222 h 149228"/>
                    <a:gd name="connsiteX3" fmla="*/ 0 w 90489"/>
                    <a:gd name="connsiteY3" fmla="*/ 149228 h 149228"/>
                    <a:gd name="connsiteX4" fmla="*/ 4763 w 90489"/>
                    <a:gd name="connsiteY4" fmla="*/ 50006 h 149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9" h="149228">
                      <a:moveTo>
                        <a:pt x="4763" y="50006"/>
                      </a:moveTo>
                      <a:lnTo>
                        <a:pt x="90488" y="0"/>
                      </a:lnTo>
                      <a:cubicBezTo>
                        <a:pt x="90488" y="33074"/>
                        <a:pt x="90489" y="66148"/>
                        <a:pt x="90489" y="99222"/>
                      </a:cubicBezTo>
                      <a:lnTo>
                        <a:pt x="0" y="149228"/>
                      </a:lnTo>
                      <a:lnTo>
                        <a:pt x="4763" y="500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grpSp>
        </p:grpSp>
        <p:sp>
          <p:nvSpPr>
            <p:cNvPr id="25" name="TextBox 25"/>
            <p:cNvSpPr txBox="1"/>
            <p:nvPr/>
          </p:nvSpPr>
          <p:spPr>
            <a:xfrm>
              <a:off x="2859997" y="5624170"/>
              <a:ext cx="534756" cy="307777"/>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400" dirty="0">
                  <a:solidFill>
                    <a:srgbClr val="000000"/>
                  </a:solidFill>
                  <a:latin typeface="Segoe UI" panose="020B0502040204020203" pitchFamily="34" charset="0"/>
                  <a:cs typeface="Segoe UI" panose="020B0502040204020203" pitchFamily="34" charset="0"/>
                </a:rPr>
                <a:t>VM</a:t>
              </a:r>
            </a:p>
          </p:txBody>
        </p:sp>
        <p:sp>
          <p:nvSpPr>
            <p:cNvPr id="26" name="TextBox 26"/>
            <p:cNvSpPr txBox="1"/>
            <p:nvPr/>
          </p:nvSpPr>
          <p:spPr>
            <a:xfrm>
              <a:off x="4441158" y="5644809"/>
              <a:ext cx="539496" cy="307777"/>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400" dirty="0">
                  <a:solidFill>
                    <a:srgbClr val="000000"/>
                  </a:solidFill>
                  <a:latin typeface="Segoe UI" panose="020B0502040204020203" pitchFamily="34" charset="0"/>
                  <a:cs typeface="Segoe UI" panose="020B0502040204020203" pitchFamily="34" charset="0"/>
                </a:rPr>
                <a:t>VM</a:t>
              </a:r>
            </a:p>
          </p:txBody>
        </p:sp>
        <p:sp>
          <p:nvSpPr>
            <p:cNvPr id="27" name="TextBox 27"/>
            <p:cNvSpPr txBox="1"/>
            <p:nvPr/>
          </p:nvSpPr>
          <p:spPr>
            <a:xfrm>
              <a:off x="6115177" y="5654448"/>
              <a:ext cx="539496" cy="307777"/>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400" dirty="0">
                  <a:solidFill>
                    <a:srgbClr val="000000"/>
                  </a:solidFill>
                  <a:latin typeface="Segoe UI" panose="020B0502040204020203" pitchFamily="34" charset="0"/>
                  <a:cs typeface="Segoe UI" panose="020B0502040204020203" pitchFamily="34" charset="0"/>
                </a:rPr>
                <a:t>VM</a:t>
              </a:r>
            </a:p>
          </p:txBody>
        </p:sp>
        <p:sp>
          <p:nvSpPr>
            <p:cNvPr id="28" name="TextBox 28"/>
            <p:cNvSpPr txBox="1"/>
            <p:nvPr/>
          </p:nvSpPr>
          <p:spPr>
            <a:xfrm>
              <a:off x="4100406" y="3758684"/>
              <a:ext cx="2273153" cy="36933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dirty="0">
                  <a:solidFill>
                    <a:srgbClr val="000000"/>
                  </a:solidFill>
                  <a:latin typeface="Segoe UI" panose="020B0502040204020203" pitchFamily="34" charset="0"/>
                  <a:cs typeface="Segoe UI" panose="020B0502040204020203" pitchFamily="34" charset="0"/>
                </a:rPr>
                <a:t>LOAD BALANCER</a:t>
              </a:r>
            </a:p>
          </p:txBody>
        </p:sp>
        <p:sp>
          <p:nvSpPr>
            <p:cNvPr id="29" name="TextBox 29"/>
            <p:cNvSpPr txBox="1"/>
            <p:nvPr/>
          </p:nvSpPr>
          <p:spPr>
            <a:xfrm>
              <a:off x="4807370" y="2837533"/>
              <a:ext cx="608904" cy="36933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dirty="0">
                  <a:solidFill>
                    <a:srgbClr val="FFFFFF"/>
                  </a:solidFill>
                  <a:latin typeface="Segoe UI" panose="020B0502040204020203" pitchFamily="34" charset="0"/>
                  <a:cs typeface="Segoe UI" panose="020B0502040204020203" pitchFamily="34" charset="0"/>
                </a:rPr>
                <a:t>443</a:t>
              </a:r>
            </a:p>
          </p:txBody>
        </p:sp>
        <p:sp>
          <p:nvSpPr>
            <p:cNvPr id="30" name="TextBox 30"/>
            <p:cNvSpPr txBox="1"/>
            <p:nvPr/>
          </p:nvSpPr>
          <p:spPr>
            <a:xfrm>
              <a:off x="6151106" y="4503642"/>
              <a:ext cx="608904" cy="36933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dirty="0">
                  <a:solidFill>
                    <a:srgbClr val="FFFFFF"/>
                  </a:solidFill>
                  <a:latin typeface="Segoe UI" panose="020B0502040204020203" pitchFamily="34" charset="0"/>
                  <a:cs typeface="Segoe UI" panose="020B0502040204020203" pitchFamily="34" charset="0"/>
                </a:rPr>
                <a:t>443</a:t>
              </a:r>
            </a:p>
          </p:txBody>
        </p:sp>
        <p:sp>
          <p:nvSpPr>
            <p:cNvPr id="31" name="TextBox 31"/>
            <p:cNvSpPr txBox="1"/>
            <p:nvPr/>
          </p:nvSpPr>
          <p:spPr>
            <a:xfrm>
              <a:off x="2766746" y="4503642"/>
              <a:ext cx="608904" cy="36933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dirty="0">
                  <a:solidFill>
                    <a:srgbClr val="FFFFFF"/>
                  </a:solidFill>
                  <a:latin typeface="Segoe UI" panose="020B0502040204020203" pitchFamily="34" charset="0"/>
                  <a:cs typeface="Segoe UI" panose="020B0502040204020203" pitchFamily="34" charset="0"/>
                </a:rPr>
                <a:t>443</a:t>
              </a:r>
            </a:p>
          </p:txBody>
        </p:sp>
        <p:sp>
          <p:nvSpPr>
            <p:cNvPr id="32" name="TextBox 32"/>
            <p:cNvSpPr txBox="1"/>
            <p:nvPr/>
          </p:nvSpPr>
          <p:spPr>
            <a:xfrm>
              <a:off x="4757113" y="4503642"/>
              <a:ext cx="608904" cy="369332"/>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dirty="0">
                  <a:solidFill>
                    <a:srgbClr val="FFFFFF"/>
                  </a:solidFill>
                  <a:latin typeface="Segoe UI" panose="020B0502040204020203" pitchFamily="34" charset="0"/>
                  <a:cs typeface="Segoe UI" panose="020B0502040204020203" pitchFamily="34" charset="0"/>
                </a:rPr>
                <a:t>443</a:t>
              </a:r>
            </a:p>
          </p:txBody>
        </p:sp>
        <p:sp>
          <p:nvSpPr>
            <p:cNvPr id="33" name="Rounded Rectangle 32"/>
            <p:cNvSpPr/>
            <p:nvPr/>
          </p:nvSpPr>
          <p:spPr>
            <a:xfrm>
              <a:off x="4312601" y="1217929"/>
              <a:ext cx="814068" cy="547688"/>
            </a:xfrm>
            <a:prstGeom prst="roundRect">
              <a:avLst>
                <a:gd name="adj" fmla="val 44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sp>
          <p:nvSpPr>
            <p:cNvPr id="34" name="Rectangle 33"/>
            <p:cNvSpPr/>
            <p:nvPr/>
          </p:nvSpPr>
          <p:spPr>
            <a:xfrm>
              <a:off x="4335063" y="1310681"/>
              <a:ext cx="769144" cy="42287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338794" y="1227414"/>
              <a:ext cx="78424" cy="73294"/>
            </a:xfrm>
            <a:prstGeom prst="rect">
              <a:avLst/>
            </a:prstGeom>
          </p:spPr>
        </p:pic>
      </p:grpSp>
    </p:spTree>
    <p:extLst>
      <p:ext uri="{BB962C8B-B14F-4D97-AF65-F5344CB8AC3E}">
        <p14:creationId xmlns:p14="http://schemas.microsoft.com/office/powerpoint/2010/main" val="14124006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Azure load balancer</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000" dirty="0">
                <a:solidFill>
                  <a:srgbClr val="000000"/>
                </a:solidFill>
              </a:rPr>
              <a:t>Assign frontend IP(s)</a:t>
            </a:r>
          </a:p>
          <a:p>
            <a:r>
              <a:rPr lang="en-US" sz="2000" dirty="0">
                <a:solidFill>
                  <a:srgbClr val="000000"/>
                </a:solidFill>
              </a:rPr>
              <a:t>Configure backend pool </a:t>
            </a:r>
          </a:p>
          <a:p>
            <a:r>
              <a:rPr lang="en-US" sz="2000" dirty="0">
                <a:solidFill>
                  <a:srgbClr val="000000"/>
                </a:solidFill>
              </a:rPr>
              <a:t>Create load balancing rules:</a:t>
            </a:r>
          </a:p>
          <a:p>
            <a:pPr lvl="1"/>
            <a:r>
              <a:rPr lang="en-US" sz="1600" dirty="0">
                <a:solidFill>
                  <a:srgbClr val="000000"/>
                </a:solidFill>
              </a:rPr>
              <a:t>Name</a:t>
            </a:r>
          </a:p>
          <a:p>
            <a:pPr lvl="1"/>
            <a:r>
              <a:rPr lang="en-US" sz="1600" dirty="0">
                <a:solidFill>
                  <a:srgbClr val="000000"/>
                </a:solidFill>
              </a:rPr>
              <a:t>Protocol</a:t>
            </a:r>
          </a:p>
          <a:p>
            <a:pPr lvl="1"/>
            <a:r>
              <a:rPr lang="en-US" sz="1600" dirty="0">
                <a:solidFill>
                  <a:srgbClr val="000000"/>
                </a:solidFill>
              </a:rPr>
              <a:t>Port</a:t>
            </a:r>
          </a:p>
          <a:p>
            <a:pPr lvl="1"/>
            <a:r>
              <a:rPr lang="en-US" sz="1600" dirty="0">
                <a:solidFill>
                  <a:srgbClr val="000000"/>
                </a:solidFill>
              </a:rPr>
              <a:t>Backend port</a:t>
            </a:r>
          </a:p>
          <a:p>
            <a:pPr lvl="1"/>
            <a:r>
              <a:rPr lang="en-US" sz="1600" dirty="0">
                <a:solidFill>
                  <a:srgbClr val="000000"/>
                </a:solidFill>
              </a:rPr>
              <a:t>Backend pool</a:t>
            </a:r>
          </a:p>
          <a:p>
            <a:pPr lvl="1"/>
            <a:r>
              <a:rPr lang="en-US" sz="1600" dirty="0">
                <a:solidFill>
                  <a:srgbClr val="000000"/>
                </a:solidFill>
              </a:rPr>
              <a:t>Probe</a:t>
            </a:r>
          </a:p>
          <a:p>
            <a:pPr lvl="1"/>
            <a:r>
              <a:rPr lang="en-US" sz="1600" dirty="0">
                <a:solidFill>
                  <a:srgbClr val="000000"/>
                </a:solidFill>
              </a:rPr>
              <a:t>Session persistence</a:t>
            </a:r>
          </a:p>
          <a:p>
            <a:pPr lvl="1"/>
            <a:r>
              <a:rPr lang="en-US" sz="1600" dirty="0">
                <a:solidFill>
                  <a:srgbClr val="000000"/>
                </a:solidFill>
              </a:rPr>
              <a:t>Idle timeout</a:t>
            </a:r>
          </a:p>
          <a:p>
            <a:pPr lvl="1"/>
            <a:r>
              <a:rPr lang="en-US" sz="1600" dirty="0">
                <a:solidFill>
                  <a:srgbClr val="000000"/>
                </a:solidFill>
              </a:rPr>
              <a:t>Floating IP</a:t>
            </a:r>
          </a:p>
          <a:p>
            <a:r>
              <a:rPr lang="en-US" sz="2000" dirty="0">
                <a:solidFill>
                  <a:srgbClr val="000000"/>
                </a:solidFill>
              </a:rPr>
              <a:t>Create Inbound NAT rules: </a:t>
            </a:r>
          </a:p>
          <a:p>
            <a:pPr lvl="1"/>
            <a:r>
              <a:rPr lang="en-US" sz="1600" dirty="0">
                <a:solidFill>
                  <a:srgbClr val="000000"/>
                </a:solidFill>
              </a:rPr>
              <a:t>If needed</a:t>
            </a:r>
          </a:p>
          <a:p>
            <a:endParaRPr lang="en-US" dirty="0">
              <a:solidFill>
                <a:srgbClr val="000000"/>
              </a:solidFill>
            </a:endParaRPr>
          </a:p>
        </p:txBody>
      </p:sp>
      <p:grpSp>
        <p:nvGrpSpPr>
          <p:cNvPr id="5" name="Group 4" descr="The illustration shows the components of an Azure load balancer. At the top, there is a front-end pool, representing one or more IP addresses of the load balancer. The next component, right below, contains the Inbound NAT Rules, with which you provide access to individual virtual machines behind the load balancer. That is followed by load-balancing rules, containing IP address and port mappings. Additional components below are individual probes that verify the operational status of virtual machines in the back-end pool, presented at the very bottom of the slide."/>
          <p:cNvGrpSpPr/>
          <p:nvPr/>
        </p:nvGrpSpPr>
        <p:grpSpPr>
          <a:xfrm>
            <a:off x="5736866" y="969700"/>
            <a:ext cx="4577738" cy="5329619"/>
            <a:chOff x="4000206" y="1021215"/>
            <a:chExt cx="4577738" cy="5329619"/>
          </a:xfrm>
        </p:grpSpPr>
        <p:cxnSp>
          <p:nvCxnSpPr>
            <p:cNvPr id="6" name="Straight Connector 5"/>
            <p:cNvCxnSpPr>
              <a:stCxn id="21" idx="0"/>
            </p:cNvCxnSpPr>
            <p:nvPr/>
          </p:nvCxnSpPr>
          <p:spPr>
            <a:xfrm flipH="1" flipV="1">
              <a:off x="6496050" y="4739640"/>
              <a:ext cx="12947" cy="1135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ounded Rectangle 1"/>
            <p:cNvSpPr/>
            <p:nvPr/>
          </p:nvSpPr>
          <p:spPr>
            <a:xfrm>
              <a:off x="4742589" y="2637301"/>
              <a:ext cx="3470388" cy="2300287"/>
            </a:xfrm>
            <a:custGeom>
              <a:avLst/>
              <a:gdLst>
                <a:gd name="connsiteX0" fmla="*/ 0 w 2857500"/>
                <a:gd name="connsiteY0" fmla="*/ 138912 h 2290762"/>
                <a:gd name="connsiteX1" fmla="*/ 138912 w 2857500"/>
                <a:gd name="connsiteY1" fmla="*/ 0 h 2290762"/>
                <a:gd name="connsiteX2" fmla="*/ 2718588 w 2857500"/>
                <a:gd name="connsiteY2" fmla="*/ 0 h 2290762"/>
                <a:gd name="connsiteX3" fmla="*/ 2857500 w 2857500"/>
                <a:gd name="connsiteY3" fmla="*/ 138912 h 2290762"/>
                <a:gd name="connsiteX4" fmla="*/ 2857500 w 2857500"/>
                <a:gd name="connsiteY4" fmla="*/ 2151850 h 2290762"/>
                <a:gd name="connsiteX5" fmla="*/ 2718588 w 2857500"/>
                <a:gd name="connsiteY5" fmla="*/ 2290762 h 2290762"/>
                <a:gd name="connsiteX6" fmla="*/ 138912 w 2857500"/>
                <a:gd name="connsiteY6" fmla="*/ 2290762 h 2290762"/>
                <a:gd name="connsiteX7" fmla="*/ 0 w 2857500"/>
                <a:gd name="connsiteY7" fmla="*/ 2151850 h 2290762"/>
                <a:gd name="connsiteX8" fmla="*/ 0 w 2857500"/>
                <a:gd name="connsiteY8" fmla="*/ 138912 h 2290762"/>
                <a:gd name="connsiteX0" fmla="*/ 376237 w 3233737"/>
                <a:gd name="connsiteY0" fmla="*/ 138912 h 2290762"/>
                <a:gd name="connsiteX1" fmla="*/ 515149 w 3233737"/>
                <a:gd name="connsiteY1" fmla="*/ 0 h 2290762"/>
                <a:gd name="connsiteX2" fmla="*/ 3094825 w 3233737"/>
                <a:gd name="connsiteY2" fmla="*/ 0 h 2290762"/>
                <a:gd name="connsiteX3" fmla="*/ 3233737 w 3233737"/>
                <a:gd name="connsiteY3" fmla="*/ 138912 h 2290762"/>
                <a:gd name="connsiteX4" fmla="*/ 3233737 w 3233737"/>
                <a:gd name="connsiteY4" fmla="*/ 2151850 h 2290762"/>
                <a:gd name="connsiteX5" fmla="*/ 3094825 w 3233737"/>
                <a:gd name="connsiteY5" fmla="*/ 2290762 h 2290762"/>
                <a:gd name="connsiteX6" fmla="*/ 515149 w 3233737"/>
                <a:gd name="connsiteY6" fmla="*/ 2290762 h 2290762"/>
                <a:gd name="connsiteX7" fmla="*/ 0 w 3233737"/>
                <a:gd name="connsiteY7" fmla="*/ 2089937 h 2290762"/>
                <a:gd name="connsiteX8" fmla="*/ 376237 w 3233737"/>
                <a:gd name="connsiteY8" fmla="*/ 138912 h 2290762"/>
                <a:gd name="connsiteX0" fmla="*/ 376237 w 3233737"/>
                <a:gd name="connsiteY0" fmla="*/ 138912 h 2300287"/>
                <a:gd name="connsiteX1" fmla="*/ 515149 w 3233737"/>
                <a:gd name="connsiteY1" fmla="*/ 0 h 2300287"/>
                <a:gd name="connsiteX2" fmla="*/ 3094825 w 3233737"/>
                <a:gd name="connsiteY2" fmla="*/ 0 h 2300287"/>
                <a:gd name="connsiteX3" fmla="*/ 3233737 w 3233737"/>
                <a:gd name="connsiteY3" fmla="*/ 138912 h 2300287"/>
                <a:gd name="connsiteX4" fmla="*/ 3233737 w 3233737"/>
                <a:gd name="connsiteY4" fmla="*/ 2151850 h 2300287"/>
                <a:gd name="connsiteX5" fmla="*/ 3094825 w 3233737"/>
                <a:gd name="connsiteY5" fmla="*/ 2290762 h 2300287"/>
                <a:gd name="connsiteX6" fmla="*/ 115099 w 3233737"/>
                <a:gd name="connsiteY6" fmla="*/ 2300287 h 2300287"/>
                <a:gd name="connsiteX7" fmla="*/ 0 w 3233737"/>
                <a:gd name="connsiteY7" fmla="*/ 2089937 h 2300287"/>
                <a:gd name="connsiteX8" fmla="*/ 376237 w 3233737"/>
                <a:gd name="connsiteY8" fmla="*/ 138912 h 2300287"/>
                <a:gd name="connsiteX0" fmla="*/ 390525 w 3248025"/>
                <a:gd name="connsiteY0" fmla="*/ 138912 h 2300287"/>
                <a:gd name="connsiteX1" fmla="*/ 529437 w 3248025"/>
                <a:gd name="connsiteY1" fmla="*/ 0 h 2300287"/>
                <a:gd name="connsiteX2" fmla="*/ 3109113 w 3248025"/>
                <a:gd name="connsiteY2" fmla="*/ 0 h 2300287"/>
                <a:gd name="connsiteX3" fmla="*/ 3248025 w 3248025"/>
                <a:gd name="connsiteY3" fmla="*/ 138912 h 2300287"/>
                <a:gd name="connsiteX4" fmla="*/ 3248025 w 3248025"/>
                <a:gd name="connsiteY4" fmla="*/ 2151850 h 2300287"/>
                <a:gd name="connsiteX5" fmla="*/ 3109113 w 3248025"/>
                <a:gd name="connsiteY5" fmla="*/ 2290762 h 2300287"/>
                <a:gd name="connsiteX6" fmla="*/ 129387 w 3248025"/>
                <a:gd name="connsiteY6" fmla="*/ 2300287 h 2300287"/>
                <a:gd name="connsiteX7" fmla="*/ 0 w 3248025"/>
                <a:gd name="connsiteY7" fmla="*/ 2104224 h 2300287"/>
                <a:gd name="connsiteX8" fmla="*/ 390525 w 3248025"/>
                <a:gd name="connsiteY8" fmla="*/ 138912 h 2300287"/>
                <a:gd name="connsiteX0" fmla="*/ 390525 w 3248025"/>
                <a:gd name="connsiteY0" fmla="*/ 138912 h 2300287"/>
                <a:gd name="connsiteX1" fmla="*/ 496100 w 3248025"/>
                <a:gd name="connsiteY1" fmla="*/ 0 h 2300287"/>
                <a:gd name="connsiteX2" fmla="*/ 3109113 w 3248025"/>
                <a:gd name="connsiteY2" fmla="*/ 0 h 2300287"/>
                <a:gd name="connsiteX3" fmla="*/ 3248025 w 3248025"/>
                <a:gd name="connsiteY3" fmla="*/ 138912 h 2300287"/>
                <a:gd name="connsiteX4" fmla="*/ 3248025 w 3248025"/>
                <a:gd name="connsiteY4" fmla="*/ 2151850 h 2300287"/>
                <a:gd name="connsiteX5" fmla="*/ 3109113 w 3248025"/>
                <a:gd name="connsiteY5" fmla="*/ 2290762 h 2300287"/>
                <a:gd name="connsiteX6" fmla="*/ 129387 w 3248025"/>
                <a:gd name="connsiteY6" fmla="*/ 2300287 h 2300287"/>
                <a:gd name="connsiteX7" fmla="*/ 0 w 3248025"/>
                <a:gd name="connsiteY7" fmla="*/ 2104224 h 2300287"/>
                <a:gd name="connsiteX8" fmla="*/ 390525 w 3248025"/>
                <a:gd name="connsiteY8" fmla="*/ 138912 h 2300287"/>
                <a:gd name="connsiteX0" fmla="*/ 338138 w 3248025"/>
                <a:gd name="connsiteY0" fmla="*/ 143675 h 2300287"/>
                <a:gd name="connsiteX1" fmla="*/ 496100 w 3248025"/>
                <a:gd name="connsiteY1" fmla="*/ 0 h 2300287"/>
                <a:gd name="connsiteX2" fmla="*/ 3109113 w 3248025"/>
                <a:gd name="connsiteY2" fmla="*/ 0 h 2300287"/>
                <a:gd name="connsiteX3" fmla="*/ 3248025 w 3248025"/>
                <a:gd name="connsiteY3" fmla="*/ 138912 h 2300287"/>
                <a:gd name="connsiteX4" fmla="*/ 3248025 w 3248025"/>
                <a:gd name="connsiteY4" fmla="*/ 2151850 h 2300287"/>
                <a:gd name="connsiteX5" fmla="*/ 3109113 w 3248025"/>
                <a:gd name="connsiteY5" fmla="*/ 2290762 h 2300287"/>
                <a:gd name="connsiteX6" fmla="*/ 129387 w 3248025"/>
                <a:gd name="connsiteY6" fmla="*/ 2300287 h 2300287"/>
                <a:gd name="connsiteX7" fmla="*/ 0 w 3248025"/>
                <a:gd name="connsiteY7" fmla="*/ 2104224 h 2300287"/>
                <a:gd name="connsiteX8" fmla="*/ 338138 w 3248025"/>
                <a:gd name="connsiteY8" fmla="*/ 143675 h 2300287"/>
                <a:gd name="connsiteX0" fmla="*/ 338138 w 3248025"/>
                <a:gd name="connsiteY0" fmla="*/ 143675 h 2300287"/>
                <a:gd name="connsiteX1" fmla="*/ 496100 w 3248025"/>
                <a:gd name="connsiteY1" fmla="*/ 0 h 2300287"/>
                <a:gd name="connsiteX2" fmla="*/ 3109113 w 3248025"/>
                <a:gd name="connsiteY2" fmla="*/ 0 h 2300287"/>
                <a:gd name="connsiteX3" fmla="*/ 3248025 w 3248025"/>
                <a:gd name="connsiteY3" fmla="*/ 138912 h 2300287"/>
                <a:gd name="connsiteX4" fmla="*/ 3248025 w 3248025"/>
                <a:gd name="connsiteY4" fmla="*/ 2151850 h 2300287"/>
                <a:gd name="connsiteX5" fmla="*/ 3109113 w 3248025"/>
                <a:gd name="connsiteY5" fmla="*/ 2290762 h 2300287"/>
                <a:gd name="connsiteX6" fmla="*/ 129387 w 3248025"/>
                <a:gd name="connsiteY6" fmla="*/ 2300287 h 2300287"/>
                <a:gd name="connsiteX7" fmla="*/ 0 w 3248025"/>
                <a:gd name="connsiteY7" fmla="*/ 2104224 h 2300287"/>
                <a:gd name="connsiteX8" fmla="*/ 338138 w 3248025"/>
                <a:gd name="connsiteY8" fmla="*/ 143675 h 2300287"/>
                <a:gd name="connsiteX0" fmla="*/ 338138 w 3248025"/>
                <a:gd name="connsiteY0" fmla="*/ 143675 h 2300287"/>
                <a:gd name="connsiteX1" fmla="*/ 496100 w 3248025"/>
                <a:gd name="connsiteY1" fmla="*/ 0 h 2300287"/>
                <a:gd name="connsiteX2" fmla="*/ 3109113 w 3248025"/>
                <a:gd name="connsiteY2" fmla="*/ 0 h 2300287"/>
                <a:gd name="connsiteX3" fmla="*/ 3248025 w 3248025"/>
                <a:gd name="connsiteY3" fmla="*/ 138912 h 2300287"/>
                <a:gd name="connsiteX4" fmla="*/ 3248025 w 3248025"/>
                <a:gd name="connsiteY4" fmla="*/ 2151850 h 2300287"/>
                <a:gd name="connsiteX5" fmla="*/ 3109113 w 3248025"/>
                <a:gd name="connsiteY5" fmla="*/ 2290762 h 2300287"/>
                <a:gd name="connsiteX6" fmla="*/ 129387 w 3248025"/>
                <a:gd name="connsiteY6" fmla="*/ 2300287 h 2300287"/>
                <a:gd name="connsiteX7" fmla="*/ 0 w 3248025"/>
                <a:gd name="connsiteY7" fmla="*/ 2104224 h 2300287"/>
                <a:gd name="connsiteX8" fmla="*/ 338138 w 3248025"/>
                <a:gd name="connsiteY8" fmla="*/ 143675 h 2300287"/>
                <a:gd name="connsiteX0" fmla="*/ 338138 w 3248025"/>
                <a:gd name="connsiteY0" fmla="*/ 143675 h 2300287"/>
                <a:gd name="connsiteX1" fmla="*/ 496100 w 3248025"/>
                <a:gd name="connsiteY1" fmla="*/ 0 h 2300287"/>
                <a:gd name="connsiteX2" fmla="*/ 3109113 w 3248025"/>
                <a:gd name="connsiteY2" fmla="*/ 0 h 2300287"/>
                <a:gd name="connsiteX3" fmla="*/ 3248025 w 3248025"/>
                <a:gd name="connsiteY3" fmla="*/ 138912 h 2300287"/>
                <a:gd name="connsiteX4" fmla="*/ 3248025 w 3248025"/>
                <a:gd name="connsiteY4" fmla="*/ 2151850 h 2300287"/>
                <a:gd name="connsiteX5" fmla="*/ 3109113 w 3248025"/>
                <a:gd name="connsiteY5" fmla="*/ 2290762 h 2300287"/>
                <a:gd name="connsiteX6" fmla="*/ 129387 w 3248025"/>
                <a:gd name="connsiteY6" fmla="*/ 2300287 h 2300287"/>
                <a:gd name="connsiteX7" fmla="*/ 0 w 3248025"/>
                <a:gd name="connsiteY7" fmla="*/ 2104224 h 2300287"/>
                <a:gd name="connsiteX8" fmla="*/ 338138 w 3248025"/>
                <a:gd name="connsiteY8" fmla="*/ 143675 h 2300287"/>
                <a:gd name="connsiteX0" fmla="*/ 338138 w 3248025"/>
                <a:gd name="connsiteY0" fmla="*/ 143675 h 2300287"/>
                <a:gd name="connsiteX1" fmla="*/ 496100 w 3248025"/>
                <a:gd name="connsiteY1" fmla="*/ 0 h 2300287"/>
                <a:gd name="connsiteX2" fmla="*/ 3109113 w 3248025"/>
                <a:gd name="connsiteY2" fmla="*/ 0 h 2300287"/>
                <a:gd name="connsiteX3" fmla="*/ 3248025 w 3248025"/>
                <a:gd name="connsiteY3" fmla="*/ 138912 h 2300287"/>
                <a:gd name="connsiteX4" fmla="*/ 3248025 w 3248025"/>
                <a:gd name="connsiteY4" fmla="*/ 2151850 h 2300287"/>
                <a:gd name="connsiteX5" fmla="*/ 3109113 w 3248025"/>
                <a:gd name="connsiteY5" fmla="*/ 2290762 h 2300287"/>
                <a:gd name="connsiteX6" fmla="*/ 129387 w 3248025"/>
                <a:gd name="connsiteY6" fmla="*/ 2300287 h 2300287"/>
                <a:gd name="connsiteX7" fmla="*/ 0 w 3248025"/>
                <a:gd name="connsiteY7" fmla="*/ 2104224 h 2300287"/>
                <a:gd name="connsiteX8" fmla="*/ 338138 w 3248025"/>
                <a:gd name="connsiteY8" fmla="*/ 143675 h 2300287"/>
                <a:gd name="connsiteX0" fmla="*/ 338138 w 3248025"/>
                <a:gd name="connsiteY0" fmla="*/ 143675 h 2300287"/>
                <a:gd name="connsiteX1" fmla="*/ 496100 w 3248025"/>
                <a:gd name="connsiteY1" fmla="*/ 0 h 2300287"/>
                <a:gd name="connsiteX2" fmla="*/ 2890038 w 3248025"/>
                <a:gd name="connsiteY2" fmla="*/ 28575 h 2300287"/>
                <a:gd name="connsiteX3" fmla="*/ 3248025 w 3248025"/>
                <a:gd name="connsiteY3" fmla="*/ 138912 h 2300287"/>
                <a:gd name="connsiteX4" fmla="*/ 3248025 w 3248025"/>
                <a:gd name="connsiteY4" fmla="*/ 2151850 h 2300287"/>
                <a:gd name="connsiteX5" fmla="*/ 3109113 w 3248025"/>
                <a:gd name="connsiteY5" fmla="*/ 2290762 h 2300287"/>
                <a:gd name="connsiteX6" fmla="*/ 129387 w 3248025"/>
                <a:gd name="connsiteY6" fmla="*/ 2300287 h 2300287"/>
                <a:gd name="connsiteX7" fmla="*/ 0 w 3248025"/>
                <a:gd name="connsiteY7" fmla="*/ 2104224 h 2300287"/>
                <a:gd name="connsiteX8" fmla="*/ 338138 w 3248025"/>
                <a:gd name="connsiteY8" fmla="*/ 143675 h 2300287"/>
                <a:gd name="connsiteX0" fmla="*/ 338138 w 3248025"/>
                <a:gd name="connsiteY0" fmla="*/ 143675 h 2300287"/>
                <a:gd name="connsiteX1" fmla="*/ 496100 w 3248025"/>
                <a:gd name="connsiteY1" fmla="*/ 0 h 2300287"/>
                <a:gd name="connsiteX2" fmla="*/ 3009101 w 3248025"/>
                <a:gd name="connsiteY2" fmla="*/ 4763 h 2300287"/>
                <a:gd name="connsiteX3" fmla="*/ 3248025 w 3248025"/>
                <a:gd name="connsiteY3" fmla="*/ 138912 h 2300287"/>
                <a:gd name="connsiteX4" fmla="*/ 3248025 w 3248025"/>
                <a:gd name="connsiteY4" fmla="*/ 2151850 h 2300287"/>
                <a:gd name="connsiteX5" fmla="*/ 3109113 w 3248025"/>
                <a:gd name="connsiteY5" fmla="*/ 2290762 h 2300287"/>
                <a:gd name="connsiteX6" fmla="*/ 129387 w 3248025"/>
                <a:gd name="connsiteY6" fmla="*/ 2300287 h 2300287"/>
                <a:gd name="connsiteX7" fmla="*/ 0 w 3248025"/>
                <a:gd name="connsiteY7" fmla="*/ 2104224 h 2300287"/>
                <a:gd name="connsiteX8" fmla="*/ 338138 w 3248025"/>
                <a:gd name="connsiteY8" fmla="*/ 143675 h 2300287"/>
                <a:gd name="connsiteX0" fmla="*/ 338138 w 3248025"/>
                <a:gd name="connsiteY0" fmla="*/ 143675 h 2300287"/>
                <a:gd name="connsiteX1" fmla="*/ 496100 w 3248025"/>
                <a:gd name="connsiteY1" fmla="*/ 0 h 2300287"/>
                <a:gd name="connsiteX2" fmla="*/ 3009101 w 3248025"/>
                <a:gd name="connsiteY2" fmla="*/ 4763 h 2300287"/>
                <a:gd name="connsiteX3" fmla="*/ 3128963 w 3248025"/>
                <a:gd name="connsiteY3" fmla="*/ 343700 h 2300287"/>
                <a:gd name="connsiteX4" fmla="*/ 3248025 w 3248025"/>
                <a:gd name="connsiteY4" fmla="*/ 2151850 h 2300287"/>
                <a:gd name="connsiteX5" fmla="*/ 3109113 w 3248025"/>
                <a:gd name="connsiteY5" fmla="*/ 2290762 h 2300287"/>
                <a:gd name="connsiteX6" fmla="*/ 129387 w 3248025"/>
                <a:gd name="connsiteY6" fmla="*/ 2300287 h 2300287"/>
                <a:gd name="connsiteX7" fmla="*/ 0 w 3248025"/>
                <a:gd name="connsiteY7" fmla="*/ 2104224 h 2300287"/>
                <a:gd name="connsiteX8" fmla="*/ 338138 w 3248025"/>
                <a:gd name="connsiteY8" fmla="*/ 143675 h 2300287"/>
                <a:gd name="connsiteX0" fmla="*/ 338138 w 3248025"/>
                <a:gd name="connsiteY0" fmla="*/ 143675 h 2300287"/>
                <a:gd name="connsiteX1" fmla="*/ 496100 w 3248025"/>
                <a:gd name="connsiteY1" fmla="*/ 0 h 2300287"/>
                <a:gd name="connsiteX2" fmla="*/ 3009101 w 3248025"/>
                <a:gd name="connsiteY2" fmla="*/ 4763 h 2300287"/>
                <a:gd name="connsiteX3" fmla="*/ 3176588 w 3248025"/>
                <a:gd name="connsiteY3" fmla="*/ 153200 h 2300287"/>
                <a:gd name="connsiteX4" fmla="*/ 3248025 w 3248025"/>
                <a:gd name="connsiteY4" fmla="*/ 2151850 h 2300287"/>
                <a:gd name="connsiteX5" fmla="*/ 3109113 w 3248025"/>
                <a:gd name="connsiteY5" fmla="*/ 2290762 h 2300287"/>
                <a:gd name="connsiteX6" fmla="*/ 129387 w 3248025"/>
                <a:gd name="connsiteY6" fmla="*/ 2300287 h 2300287"/>
                <a:gd name="connsiteX7" fmla="*/ 0 w 3248025"/>
                <a:gd name="connsiteY7" fmla="*/ 2104224 h 2300287"/>
                <a:gd name="connsiteX8" fmla="*/ 338138 w 3248025"/>
                <a:gd name="connsiteY8" fmla="*/ 143675 h 2300287"/>
                <a:gd name="connsiteX0" fmla="*/ 338138 w 3248025"/>
                <a:gd name="connsiteY0" fmla="*/ 143675 h 2300287"/>
                <a:gd name="connsiteX1" fmla="*/ 496100 w 3248025"/>
                <a:gd name="connsiteY1" fmla="*/ 0 h 2300287"/>
                <a:gd name="connsiteX2" fmla="*/ 3009101 w 3248025"/>
                <a:gd name="connsiteY2" fmla="*/ 4763 h 2300287"/>
                <a:gd name="connsiteX3" fmla="*/ 3176588 w 3248025"/>
                <a:gd name="connsiteY3" fmla="*/ 153200 h 2300287"/>
                <a:gd name="connsiteX4" fmla="*/ 3248025 w 3248025"/>
                <a:gd name="connsiteY4" fmla="*/ 2151850 h 2300287"/>
                <a:gd name="connsiteX5" fmla="*/ 3109113 w 3248025"/>
                <a:gd name="connsiteY5" fmla="*/ 2290762 h 2300287"/>
                <a:gd name="connsiteX6" fmla="*/ 129387 w 3248025"/>
                <a:gd name="connsiteY6" fmla="*/ 2300287 h 2300287"/>
                <a:gd name="connsiteX7" fmla="*/ 0 w 3248025"/>
                <a:gd name="connsiteY7" fmla="*/ 2104224 h 2300287"/>
                <a:gd name="connsiteX8" fmla="*/ 338138 w 3248025"/>
                <a:gd name="connsiteY8" fmla="*/ 143675 h 2300287"/>
                <a:gd name="connsiteX0" fmla="*/ 338138 w 3248025"/>
                <a:gd name="connsiteY0" fmla="*/ 143675 h 2300287"/>
                <a:gd name="connsiteX1" fmla="*/ 496100 w 3248025"/>
                <a:gd name="connsiteY1" fmla="*/ 0 h 2300287"/>
                <a:gd name="connsiteX2" fmla="*/ 3028151 w 3248025"/>
                <a:gd name="connsiteY2" fmla="*/ 0 h 2300287"/>
                <a:gd name="connsiteX3" fmla="*/ 3176588 w 3248025"/>
                <a:gd name="connsiteY3" fmla="*/ 153200 h 2300287"/>
                <a:gd name="connsiteX4" fmla="*/ 3248025 w 3248025"/>
                <a:gd name="connsiteY4" fmla="*/ 2151850 h 2300287"/>
                <a:gd name="connsiteX5" fmla="*/ 3109113 w 3248025"/>
                <a:gd name="connsiteY5" fmla="*/ 2290762 h 2300287"/>
                <a:gd name="connsiteX6" fmla="*/ 129387 w 3248025"/>
                <a:gd name="connsiteY6" fmla="*/ 2300287 h 2300287"/>
                <a:gd name="connsiteX7" fmla="*/ 0 w 3248025"/>
                <a:gd name="connsiteY7" fmla="*/ 2104224 h 2300287"/>
                <a:gd name="connsiteX8" fmla="*/ 338138 w 3248025"/>
                <a:gd name="connsiteY8" fmla="*/ 143675 h 2300287"/>
                <a:gd name="connsiteX0" fmla="*/ 338138 w 3462337"/>
                <a:gd name="connsiteY0" fmla="*/ 143675 h 2300287"/>
                <a:gd name="connsiteX1" fmla="*/ 496100 w 3462337"/>
                <a:gd name="connsiteY1" fmla="*/ 0 h 2300287"/>
                <a:gd name="connsiteX2" fmla="*/ 3028151 w 3462337"/>
                <a:gd name="connsiteY2" fmla="*/ 0 h 2300287"/>
                <a:gd name="connsiteX3" fmla="*/ 3176588 w 3462337"/>
                <a:gd name="connsiteY3" fmla="*/ 153200 h 2300287"/>
                <a:gd name="connsiteX4" fmla="*/ 3462337 w 3462337"/>
                <a:gd name="connsiteY4" fmla="*/ 2085175 h 2300287"/>
                <a:gd name="connsiteX5" fmla="*/ 3109113 w 3462337"/>
                <a:gd name="connsiteY5" fmla="*/ 2290762 h 2300287"/>
                <a:gd name="connsiteX6" fmla="*/ 129387 w 3462337"/>
                <a:gd name="connsiteY6" fmla="*/ 2300287 h 2300287"/>
                <a:gd name="connsiteX7" fmla="*/ 0 w 3462337"/>
                <a:gd name="connsiteY7" fmla="*/ 2104224 h 2300287"/>
                <a:gd name="connsiteX8" fmla="*/ 338138 w 3462337"/>
                <a:gd name="connsiteY8" fmla="*/ 143675 h 2300287"/>
                <a:gd name="connsiteX0" fmla="*/ 338138 w 3462337"/>
                <a:gd name="connsiteY0" fmla="*/ 143675 h 2300287"/>
                <a:gd name="connsiteX1" fmla="*/ 496100 w 3462337"/>
                <a:gd name="connsiteY1" fmla="*/ 0 h 2300287"/>
                <a:gd name="connsiteX2" fmla="*/ 3028151 w 3462337"/>
                <a:gd name="connsiteY2" fmla="*/ 0 h 2300287"/>
                <a:gd name="connsiteX3" fmla="*/ 3176588 w 3462337"/>
                <a:gd name="connsiteY3" fmla="*/ 153200 h 2300287"/>
                <a:gd name="connsiteX4" fmla="*/ 3462337 w 3462337"/>
                <a:gd name="connsiteY4" fmla="*/ 2085175 h 2300287"/>
                <a:gd name="connsiteX5" fmla="*/ 3328188 w 3462337"/>
                <a:gd name="connsiteY5" fmla="*/ 2295525 h 2300287"/>
                <a:gd name="connsiteX6" fmla="*/ 129387 w 3462337"/>
                <a:gd name="connsiteY6" fmla="*/ 2300287 h 2300287"/>
                <a:gd name="connsiteX7" fmla="*/ 0 w 3462337"/>
                <a:gd name="connsiteY7" fmla="*/ 2104224 h 2300287"/>
                <a:gd name="connsiteX8" fmla="*/ 338138 w 3462337"/>
                <a:gd name="connsiteY8" fmla="*/ 143675 h 2300287"/>
                <a:gd name="connsiteX0" fmla="*/ 338138 w 3462337"/>
                <a:gd name="connsiteY0" fmla="*/ 143675 h 2300287"/>
                <a:gd name="connsiteX1" fmla="*/ 496100 w 3462337"/>
                <a:gd name="connsiteY1" fmla="*/ 0 h 2300287"/>
                <a:gd name="connsiteX2" fmla="*/ 3028151 w 3462337"/>
                <a:gd name="connsiteY2" fmla="*/ 0 h 2300287"/>
                <a:gd name="connsiteX3" fmla="*/ 3176588 w 3462337"/>
                <a:gd name="connsiteY3" fmla="*/ 153200 h 2300287"/>
                <a:gd name="connsiteX4" fmla="*/ 3462337 w 3462337"/>
                <a:gd name="connsiteY4" fmla="*/ 2085175 h 2300287"/>
                <a:gd name="connsiteX5" fmla="*/ 3328188 w 3462337"/>
                <a:gd name="connsiteY5" fmla="*/ 2295525 h 2300287"/>
                <a:gd name="connsiteX6" fmla="*/ 129387 w 3462337"/>
                <a:gd name="connsiteY6" fmla="*/ 2300287 h 2300287"/>
                <a:gd name="connsiteX7" fmla="*/ 0 w 3462337"/>
                <a:gd name="connsiteY7" fmla="*/ 2104224 h 2300287"/>
                <a:gd name="connsiteX8" fmla="*/ 338138 w 3462337"/>
                <a:gd name="connsiteY8" fmla="*/ 143675 h 2300287"/>
                <a:gd name="connsiteX0" fmla="*/ 338138 w 3462337"/>
                <a:gd name="connsiteY0" fmla="*/ 143675 h 2300287"/>
                <a:gd name="connsiteX1" fmla="*/ 472287 w 3462337"/>
                <a:gd name="connsiteY1" fmla="*/ 50007 h 2300287"/>
                <a:gd name="connsiteX2" fmla="*/ 3028151 w 3462337"/>
                <a:gd name="connsiteY2" fmla="*/ 0 h 2300287"/>
                <a:gd name="connsiteX3" fmla="*/ 3176588 w 3462337"/>
                <a:gd name="connsiteY3" fmla="*/ 153200 h 2300287"/>
                <a:gd name="connsiteX4" fmla="*/ 3462337 w 3462337"/>
                <a:gd name="connsiteY4" fmla="*/ 2085175 h 2300287"/>
                <a:gd name="connsiteX5" fmla="*/ 3328188 w 3462337"/>
                <a:gd name="connsiteY5" fmla="*/ 2295525 h 2300287"/>
                <a:gd name="connsiteX6" fmla="*/ 129387 w 3462337"/>
                <a:gd name="connsiteY6" fmla="*/ 2300287 h 2300287"/>
                <a:gd name="connsiteX7" fmla="*/ 0 w 3462337"/>
                <a:gd name="connsiteY7" fmla="*/ 2104224 h 2300287"/>
                <a:gd name="connsiteX8" fmla="*/ 338138 w 3462337"/>
                <a:gd name="connsiteY8" fmla="*/ 143675 h 2300287"/>
                <a:gd name="connsiteX0" fmla="*/ 338138 w 3462337"/>
                <a:gd name="connsiteY0" fmla="*/ 143675 h 2300287"/>
                <a:gd name="connsiteX1" fmla="*/ 465144 w 3462337"/>
                <a:gd name="connsiteY1" fmla="*/ 7144 h 2300287"/>
                <a:gd name="connsiteX2" fmla="*/ 3028151 w 3462337"/>
                <a:gd name="connsiteY2" fmla="*/ 0 h 2300287"/>
                <a:gd name="connsiteX3" fmla="*/ 3176588 w 3462337"/>
                <a:gd name="connsiteY3" fmla="*/ 153200 h 2300287"/>
                <a:gd name="connsiteX4" fmla="*/ 3462337 w 3462337"/>
                <a:gd name="connsiteY4" fmla="*/ 2085175 h 2300287"/>
                <a:gd name="connsiteX5" fmla="*/ 3328188 w 3462337"/>
                <a:gd name="connsiteY5" fmla="*/ 2295525 h 2300287"/>
                <a:gd name="connsiteX6" fmla="*/ 129387 w 3462337"/>
                <a:gd name="connsiteY6" fmla="*/ 2300287 h 2300287"/>
                <a:gd name="connsiteX7" fmla="*/ 0 w 3462337"/>
                <a:gd name="connsiteY7" fmla="*/ 2104224 h 2300287"/>
                <a:gd name="connsiteX8" fmla="*/ 338138 w 3462337"/>
                <a:gd name="connsiteY8" fmla="*/ 143675 h 2300287"/>
                <a:gd name="connsiteX0" fmla="*/ 376238 w 3462337"/>
                <a:gd name="connsiteY0" fmla="*/ 115100 h 2300287"/>
                <a:gd name="connsiteX1" fmla="*/ 465144 w 3462337"/>
                <a:gd name="connsiteY1" fmla="*/ 7144 h 2300287"/>
                <a:gd name="connsiteX2" fmla="*/ 3028151 w 3462337"/>
                <a:gd name="connsiteY2" fmla="*/ 0 h 2300287"/>
                <a:gd name="connsiteX3" fmla="*/ 3176588 w 3462337"/>
                <a:gd name="connsiteY3" fmla="*/ 153200 h 2300287"/>
                <a:gd name="connsiteX4" fmla="*/ 3462337 w 3462337"/>
                <a:gd name="connsiteY4" fmla="*/ 2085175 h 2300287"/>
                <a:gd name="connsiteX5" fmla="*/ 3328188 w 3462337"/>
                <a:gd name="connsiteY5" fmla="*/ 2295525 h 2300287"/>
                <a:gd name="connsiteX6" fmla="*/ 129387 w 3462337"/>
                <a:gd name="connsiteY6" fmla="*/ 2300287 h 2300287"/>
                <a:gd name="connsiteX7" fmla="*/ 0 w 3462337"/>
                <a:gd name="connsiteY7" fmla="*/ 2104224 h 2300287"/>
                <a:gd name="connsiteX8" fmla="*/ 376238 w 3462337"/>
                <a:gd name="connsiteY8" fmla="*/ 115100 h 2300287"/>
                <a:gd name="connsiteX0" fmla="*/ 359570 w 3462337"/>
                <a:gd name="connsiteY0" fmla="*/ 112719 h 2300287"/>
                <a:gd name="connsiteX1" fmla="*/ 465144 w 3462337"/>
                <a:gd name="connsiteY1" fmla="*/ 7144 h 2300287"/>
                <a:gd name="connsiteX2" fmla="*/ 3028151 w 3462337"/>
                <a:gd name="connsiteY2" fmla="*/ 0 h 2300287"/>
                <a:gd name="connsiteX3" fmla="*/ 3176588 w 3462337"/>
                <a:gd name="connsiteY3" fmla="*/ 153200 h 2300287"/>
                <a:gd name="connsiteX4" fmla="*/ 3462337 w 3462337"/>
                <a:gd name="connsiteY4" fmla="*/ 2085175 h 2300287"/>
                <a:gd name="connsiteX5" fmla="*/ 3328188 w 3462337"/>
                <a:gd name="connsiteY5" fmla="*/ 2295525 h 2300287"/>
                <a:gd name="connsiteX6" fmla="*/ 129387 w 3462337"/>
                <a:gd name="connsiteY6" fmla="*/ 2300287 h 2300287"/>
                <a:gd name="connsiteX7" fmla="*/ 0 w 3462337"/>
                <a:gd name="connsiteY7" fmla="*/ 2104224 h 2300287"/>
                <a:gd name="connsiteX8" fmla="*/ 359570 w 3462337"/>
                <a:gd name="connsiteY8" fmla="*/ 112719 h 2300287"/>
                <a:gd name="connsiteX0" fmla="*/ 359570 w 3462337"/>
                <a:gd name="connsiteY0" fmla="*/ 112719 h 2300287"/>
                <a:gd name="connsiteX1" fmla="*/ 465144 w 3462337"/>
                <a:gd name="connsiteY1" fmla="*/ 7144 h 2300287"/>
                <a:gd name="connsiteX2" fmla="*/ 3028151 w 3462337"/>
                <a:gd name="connsiteY2" fmla="*/ 0 h 2300287"/>
                <a:gd name="connsiteX3" fmla="*/ 3176588 w 3462337"/>
                <a:gd name="connsiteY3" fmla="*/ 153200 h 2300287"/>
                <a:gd name="connsiteX4" fmla="*/ 3462337 w 3462337"/>
                <a:gd name="connsiteY4" fmla="*/ 2085175 h 2300287"/>
                <a:gd name="connsiteX5" fmla="*/ 3328188 w 3462337"/>
                <a:gd name="connsiteY5" fmla="*/ 2295525 h 2300287"/>
                <a:gd name="connsiteX6" fmla="*/ 129387 w 3462337"/>
                <a:gd name="connsiteY6" fmla="*/ 2300287 h 2300287"/>
                <a:gd name="connsiteX7" fmla="*/ 0 w 3462337"/>
                <a:gd name="connsiteY7" fmla="*/ 2104224 h 2300287"/>
                <a:gd name="connsiteX8" fmla="*/ 359570 w 3462337"/>
                <a:gd name="connsiteY8" fmla="*/ 112719 h 2300287"/>
                <a:gd name="connsiteX0" fmla="*/ 359570 w 3462337"/>
                <a:gd name="connsiteY0" fmla="*/ 112719 h 2300287"/>
                <a:gd name="connsiteX1" fmla="*/ 465144 w 3462337"/>
                <a:gd name="connsiteY1" fmla="*/ 7144 h 2300287"/>
                <a:gd name="connsiteX2" fmla="*/ 3028151 w 3462337"/>
                <a:gd name="connsiteY2" fmla="*/ 0 h 2300287"/>
                <a:gd name="connsiteX3" fmla="*/ 3176588 w 3462337"/>
                <a:gd name="connsiteY3" fmla="*/ 153200 h 2300287"/>
                <a:gd name="connsiteX4" fmla="*/ 3462337 w 3462337"/>
                <a:gd name="connsiteY4" fmla="*/ 2085175 h 2300287"/>
                <a:gd name="connsiteX5" fmla="*/ 3328188 w 3462337"/>
                <a:gd name="connsiteY5" fmla="*/ 2295525 h 2300287"/>
                <a:gd name="connsiteX6" fmla="*/ 129387 w 3462337"/>
                <a:gd name="connsiteY6" fmla="*/ 2300287 h 2300287"/>
                <a:gd name="connsiteX7" fmla="*/ 0 w 3462337"/>
                <a:gd name="connsiteY7" fmla="*/ 2104224 h 2300287"/>
                <a:gd name="connsiteX8" fmla="*/ 359570 w 3462337"/>
                <a:gd name="connsiteY8" fmla="*/ 112719 h 2300287"/>
                <a:gd name="connsiteX0" fmla="*/ 359570 w 3462337"/>
                <a:gd name="connsiteY0" fmla="*/ 112719 h 2300287"/>
                <a:gd name="connsiteX1" fmla="*/ 465144 w 3462337"/>
                <a:gd name="connsiteY1" fmla="*/ 7144 h 2300287"/>
                <a:gd name="connsiteX2" fmla="*/ 3028151 w 3462337"/>
                <a:gd name="connsiteY2" fmla="*/ 0 h 2300287"/>
                <a:gd name="connsiteX3" fmla="*/ 3176588 w 3462337"/>
                <a:gd name="connsiteY3" fmla="*/ 153200 h 2300287"/>
                <a:gd name="connsiteX4" fmla="*/ 3462337 w 3462337"/>
                <a:gd name="connsiteY4" fmla="*/ 2085175 h 2300287"/>
                <a:gd name="connsiteX5" fmla="*/ 3328188 w 3462337"/>
                <a:gd name="connsiteY5" fmla="*/ 2295525 h 2300287"/>
                <a:gd name="connsiteX6" fmla="*/ 129387 w 3462337"/>
                <a:gd name="connsiteY6" fmla="*/ 2300287 h 2300287"/>
                <a:gd name="connsiteX7" fmla="*/ 0 w 3462337"/>
                <a:gd name="connsiteY7" fmla="*/ 2104224 h 2300287"/>
                <a:gd name="connsiteX8" fmla="*/ 359570 w 3462337"/>
                <a:gd name="connsiteY8" fmla="*/ 112719 h 2300287"/>
                <a:gd name="connsiteX0" fmla="*/ 367671 w 3470438"/>
                <a:gd name="connsiteY0" fmla="*/ 112719 h 2300287"/>
                <a:gd name="connsiteX1" fmla="*/ 473245 w 3470438"/>
                <a:gd name="connsiteY1" fmla="*/ 7144 h 2300287"/>
                <a:gd name="connsiteX2" fmla="*/ 3036252 w 3470438"/>
                <a:gd name="connsiteY2" fmla="*/ 0 h 2300287"/>
                <a:gd name="connsiteX3" fmla="*/ 3184689 w 3470438"/>
                <a:gd name="connsiteY3" fmla="*/ 153200 h 2300287"/>
                <a:gd name="connsiteX4" fmla="*/ 3470438 w 3470438"/>
                <a:gd name="connsiteY4" fmla="*/ 2085175 h 2300287"/>
                <a:gd name="connsiteX5" fmla="*/ 3336289 w 3470438"/>
                <a:gd name="connsiteY5" fmla="*/ 2295525 h 2300287"/>
                <a:gd name="connsiteX6" fmla="*/ 137488 w 3470438"/>
                <a:gd name="connsiteY6" fmla="*/ 2300287 h 2300287"/>
                <a:gd name="connsiteX7" fmla="*/ 8101 w 3470438"/>
                <a:gd name="connsiteY7" fmla="*/ 2104224 h 2300287"/>
                <a:gd name="connsiteX8" fmla="*/ 367671 w 3470438"/>
                <a:gd name="connsiteY8" fmla="*/ 112719 h 2300287"/>
                <a:gd name="connsiteX0" fmla="*/ 370130 w 3472897"/>
                <a:gd name="connsiteY0" fmla="*/ 112719 h 2300287"/>
                <a:gd name="connsiteX1" fmla="*/ 475704 w 3472897"/>
                <a:gd name="connsiteY1" fmla="*/ 7144 h 2300287"/>
                <a:gd name="connsiteX2" fmla="*/ 3038711 w 3472897"/>
                <a:gd name="connsiteY2" fmla="*/ 0 h 2300287"/>
                <a:gd name="connsiteX3" fmla="*/ 3187148 w 3472897"/>
                <a:gd name="connsiteY3" fmla="*/ 153200 h 2300287"/>
                <a:gd name="connsiteX4" fmla="*/ 3472897 w 3472897"/>
                <a:gd name="connsiteY4" fmla="*/ 2085175 h 2300287"/>
                <a:gd name="connsiteX5" fmla="*/ 3338748 w 3472897"/>
                <a:gd name="connsiteY5" fmla="*/ 2295525 h 2300287"/>
                <a:gd name="connsiteX6" fmla="*/ 139947 w 3472897"/>
                <a:gd name="connsiteY6" fmla="*/ 2300287 h 2300287"/>
                <a:gd name="connsiteX7" fmla="*/ 10560 w 3472897"/>
                <a:gd name="connsiteY7" fmla="*/ 2104224 h 2300287"/>
                <a:gd name="connsiteX8" fmla="*/ 370130 w 3472897"/>
                <a:gd name="connsiteY8" fmla="*/ 112719 h 2300287"/>
                <a:gd name="connsiteX0" fmla="*/ 365364 w 3468131"/>
                <a:gd name="connsiteY0" fmla="*/ 112719 h 2300287"/>
                <a:gd name="connsiteX1" fmla="*/ 470938 w 3468131"/>
                <a:gd name="connsiteY1" fmla="*/ 7144 h 2300287"/>
                <a:gd name="connsiteX2" fmla="*/ 3033945 w 3468131"/>
                <a:gd name="connsiteY2" fmla="*/ 0 h 2300287"/>
                <a:gd name="connsiteX3" fmla="*/ 3182382 w 3468131"/>
                <a:gd name="connsiteY3" fmla="*/ 153200 h 2300287"/>
                <a:gd name="connsiteX4" fmla="*/ 3468131 w 3468131"/>
                <a:gd name="connsiteY4" fmla="*/ 2085175 h 2300287"/>
                <a:gd name="connsiteX5" fmla="*/ 3333982 w 3468131"/>
                <a:gd name="connsiteY5" fmla="*/ 2295525 h 2300287"/>
                <a:gd name="connsiteX6" fmla="*/ 135181 w 3468131"/>
                <a:gd name="connsiteY6" fmla="*/ 2300287 h 2300287"/>
                <a:gd name="connsiteX7" fmla="*/ 5794 w 3468131"/>
                <a:gd name="connsiteY7" fmla="*/ 2104224 h 2300287"/>
                <a:gd name="connsiteX8" fmla="*/ 365364 w 3468131"/>
                <a:gd name="connsiteY8" fmla="*/ 112719 h 2300287"/>
                <a:gd name="connsiteX0" fmla="*/ 365364 w 3470388"/>
                <a:gd name="connsiteY0" fmla="*/ 112719 h 2300287"/>
                <a:gd name="connsiteX1" fmla="*/ 470938 w 3470388"/>
                <a:gd name="connsiteY1" fmla="*/ 7144 h 2300287"/>
                <a:gd name="connsiteX2" fmla="*/ 3033945 w 3470388"/>
                <a:gd name="connsiteY2" fmla="*/ 0 h 2300287"/>
                <a:gd name="connsiteX3" fmla="*/ 3182382 w 3470388"/>
                <a:gd name="connsiteY3" fmla="*/ 153200 h 2300287"/>
                <a:gd name="connsiteX4" fmla="*/ 3468131 w 3470388"/>
                <a:gd name="connsiteY4" fmla="*/ 2085175 h 2300287"/>
                <a:gd name="connsiteX5" fmla="*/ 3333982 w 3470388"/>
                <a:gd name="connsiteY5" fmla="*/ 2295525 h 2300287"/>
                <a:gd name="connsiteX6" fmla="*/ 135181 w 3470388"/>
                <a:gd name="connsiteY6" fmla="*/ 2300287 h 2300287"/>
                <a:gd name="connsiteX7" fmla="*/ 5794 w 3470388"/>
                <a:gd name="connsiteY7" fmla="*/ 2104224 h 2300287"/>
                <a:gd name="connsiteX8" fmla="*/ 365364 w 3470388"/>
                <a:gd name="connsiteY8" fmla="*/ 112719 h 230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0388" h="2300287">
                  <a:moveTo>
                    <a:pt x="365364" y="112719"/>
                  </a:moveTo>
                  <a:cubicBezTo>
                    <a:pt x="377270" y="50288"/>
                    <a:pt x="394219" y="7144"/>
                    <a:pt x="470938" y="7144"/>
                  </a:cubicBezTo>
                  <a:lnTo>
                    <a:pt x="3033945" y="0"/>
                  </a:lnTo>
                  <a:cubicBezTo>
                    <a:pt x="3110664" y="0"/>
                    <a:pt x="3177619" y="52669"/>
                    <a:pt x="3182382" y="153200"/>
                  </a:cubicBezTo>
                  <a:lnTo>
                    <a:pt x="3468131" y="2085175"/>
                  </a:lnTo>
                  <a:cubicBezTo>
                    <a:pt x="3468131" y="2161894"/>
                    <a:pt x="3498807" y="2271712"/>
                    <a:pt x="3333982" y="2295525"/>
                  </a:cubicBezTo>
                  <a:lnTo>
                    <a:pt x="135181" y="2300287"/>
                  </a:lnTo>
                  <a:cubicBezTo>
                    <a:pt x="58462" y="2300287"/>
                    <a:pt x="-22572" y="2216662"/>
                    <a:pt x="5794" y="2104224"/>
                  </a:cubicBezTo>
                  <a:cubicBezTo>
                    <a:pt x="186769" y="1061770"/>
                    <a:pt x="243920" y="790842"/>
                    <a:pt x="365364" y="112719"/>
                  </a:cubicBezTo>
                  <a:close/>
                </a:path>
              </a:pathLst>
            </a:cu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sp>
          <p:nvSpPr>
            <p:cNvPr id="8" name="Content Placeholder 2"/>
            <p:cNvSpPr txBox="1">
              <a:spLocks/>
            </p:cNvSpPr>
            <p:nvPr/>
          </p:nvSpPr>
          <p:spPr>
            <a:xfrm>
              <a:off x="4000206" y="1021215"/>
              <a:ext cx="4577738" cy="5147356"/>
            </a:xfrm>
            <a:prstGeom prst="rect">
              <a:avLst/>
            </a:prstGeom>
          </p:spPr>
          <p:txBody>
            <a:bodyPr vert="horz" lIns="91440" tIns="45720" rIns="91440" bIns="45720" rtlCol="0">
              <a:norm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solidFill>
                  <a:srgbClr val="000000"/>
                </a:solidFill>
                <a:latin typeface="Segoe UI" panose="020B0502040204020203" pitchFamily="34" charset="0"/>
                <a:cs typeface="Segoe UI" panose="020B0502040204020203" pitchFamily="34" charset="0"/>
              </a:endParaRPr>
            </a:p>
          </p:txBody>
        </p:sp>
        <p:sp>
          <p:nvSpPr>
            <p:cNvPr id="9" name="Rectangle 8"/>
            <p:cNvSpPr/>
            <p:nvPr/>
          </p:nvSpPr>
          <p:spPr>
            <a:xfrm>
              <a:off x="5615940" y="1021215"/>
              <a:ext cx="1760220" cy="4646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US" sz="1400" dirty="0">
                  <a:solidFill>
                    <a:srgbClr val="000000"/>
                  </a:solidFill>
                  <a:latin typeface="Segoe UI" panose="020B0502040204020203" pitchFamily="34" charset="0"/>
                  <a:cs typeface="Segoe UI" panose="020B0502040204020203" pitchFamily="34" charset="0"/>
                </a:rPr>
                <a:t>Frontend IP configuration</a:t>
              </a:r>
            </a:p>
          </p:txBody>
        </p:sp>
        <p:sp>
          <p:nvSpPr>
            <p:cNvPr id="10" name="Rectangle 9"/>
            <p:cNvSpPr/>
            <p:nvPr/>
          </p:nvSpPr>
          <p:spPr>
            <a:xfrm>
              <a:off x="5137553" y="4739640"/>
              <a:ext cx="739463" cy="3714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US" sz="1200" dirty="0">
                  <a:solidFill>
                    <a:srgbClr val="000000"/>
                  </a:solidFill>
                  <a:latin typeface="Segoe UI" panose="020B0502040204020203" pitchFamily="34" charset="0"/>
                  <a:cs typeface="Segoe UI" panose="020B0502040204020203" pitchFamily="34" charset="0"/>
                </a:rPr>
                <a:t>probes</a:t>
              </a:r>
            </a:p>
          </p:txBody>
        </p:sp>
        <p:sp>
          <p:nvSpPr>
            <p:cNvPr id="11" name="Oval 10"/>
            <p:cNvSpPr/>
            <p:nvPr/>
          </p:nvSpPr>
          <p:spPr>
            <a:xfrm>
              <a:off x="6275070" y="2866975"/>
              <a:ext cx="346710" cy="3467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dirty="0">
                <a:solidFill>
                  <a:srgbClr val="FFFFFF"/>
                </a:solidFill>
                <a:latin typeface="Verdana"/>
              </a:endParaRPr>
            </a:p>
          </p:txBody>
        </p:sp>
        <p:cxnSp>
          <p:nvCxnSpPr>
            <p:cNvPr id="12" name="Straight Arrow Connector 11"/>
            <p:cNvCxnSpPr/>
            <p:nvPr/>
          </p:nvCxnSpPr>
          <p:spPr>
            <a:xfrm>
              <a:off x="6448425" y="3040330"/>
              <a:ext cx="0" cy="168168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419068" y="3527590"/>
              <a:ext cx="727063" cy="668173"/>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781201" y="3527590"/>
              <a:ext cx="696582" cy="646056"/>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623560" y="2384725"/>
              <a:ext cx="1760220" cy="4646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US" sz="1400" dirty="0">
                  <a:solidFill>
                    <a:srgbClr val="000000"/>
                  </a:solidFill>
                  <a:latin typeface="Segoe UI" panose="020B0502040204020203" pitchFamily="34" charset="0"/>
                  <a:cs typeface="Segoe UI" panose="020B0502040204020203" pitchFamily="34" charset="0"/>
                </a:rPr>
                <a:t>Inbound NAT rules</a:t>
              </a:r>
            </a:p>
          </p:txBody>
        </p:sp>
        <p:sp>
          <p:nvSpPr>
            <p:cNvPr id="16" name="Rectangle 15"/>
            <p:cNvSpPr/>
            <p:nvPr/>
          </p:nvSpPr>
          <p:spPr>
            <a:xfrm>
              <a:off x="5349653" y="3233425"/>
              <a:ext cx="2256260" cy="4646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US" sz="1400" dirty="0">
                  <a:solidFill>
                    <a:srgbClr val="000000"/>
                  </a:solidFill>
                  <a:latin typeface="Segoe UI" panose="020B0502040204020203" pitchFamily="34" charset="0"/>
                  <a:cs typeface="Segoe UI" panose="020B0502040204020203" pitchFamily="34" charset="0"/>
                </a:rPr>
                <a:t>LB rules (IP/port mapping)</a:t>
              </a:r>
            </a:p>
          </p:txBody>
        </p:sp>
        <p:sp>
          <p:nvSpPr>
            <p:cNvPr id="17" name="Rectangle 16"/>
            <p:cNvSpPr/>
            <p:nvPr/>
          </p:nvSpPr>
          <p:spPr>
            <a:xfrm>
              <a:off x="7119497" y="4740445"/>
              <a:ext cx="733517"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US" sz="1200" dirty="0">
                  <a:solidFill>
                    <a:srgbClr val="000000"/>
                  </a:solidFill>
                  <a:latin typeface="Segoe UI" panose="020B0502040204020203" pitchFamily="34" charset="0"/>
                  <a:cs typeface="Segoe UI" panose="020B0502040204020203" pitchFamily="34" charset="0"/>
                </a:rPr>
                <a:t>probes</a:t>
              </a:r>
            </a:p>
          </p:txBody>
        </p:sp>
        <p:cxnSp>
          <p:nvCxnSpPr>
            <p:cNvPr id="18" name="Straight Connector 17"/>
            <p:cNvCxnSpPr>
              <a:stCxn id="9" idx="2"/>
              <a:endCxn id="15" idx="0"/>
            </p:cNvCxnSpPr>
            <p:nvPr/>
          </p:nvCxnSpPr>
          <p:spPr>
            <a:xfrm>
              <a:off x="6496050" y="1485900"/>
              <a:ext cx="7620" cy="8988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0" idx="2"/>
            </p:cNvCxnSpPr>
            <p:nvPr/>
          </p:nvCxnSpPr>
          <p:spPr>
            <a:xfrm>
              <a:off x="5507285" y="5111078"/>
              <a:ext cx="2973" cy="7639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7" idx="2"/>
            </p:cNvCxnSpPr>
            <p:nvPr/>
          </p:nvCxnSpPr>
          <p:spPr>
            <a:xfrm flipH="1">
              <a:off x="7486255" y="5197645"/>
              <a:ext cx="1" cy="7892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762499" y="5875020"/>
              <a:ext cx="3492996" cy="4758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US" sz="1400" dirty="0">
                  <a:solidFill>
                    <a:srgbClr val="000000"/>
                  </a:solidFill>
                  <a:latin typeface="Segoe UI" panose="020B0502040204020203" pitchFamily="34" charset="0"/>
                  <a:cs typeface="Segoe UI" panose="020B0502040204020203" pitchFamily="34" charset="0"/>
                </a:rPr>
                <a:t>Backend pool</a:t>
              </a:r>
            </a:p>
          </p:txBody>
        </p:sp>
      </p:grpSp>
    </p:spTree>
    <p:extLst>
      <p:ext uri="{BB962C8B-B14F-4D97-AF65-F5344CB8AC3E}">
        <p14:creationId xmlns:p14="http://schemas.microsoft.com/office/powerpoint/2010/main" val="37947095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58B209-4E6F-412E-BA33-6903529DB20C}"/>
              </a:ext>
            </a:extLst>
          </p:cNvPr>
          <p:cNvSpPr>
            <a:spLocks noGrp="1"/>
          </p:cNvSpPr>
          <p:nvPr>
            <p:ph type="ctrTitle" sz="quarter"/>
          </p:nvPr>
        </p:nvSpPr>
        <p:spPr/>
        <p:txBody>
          <a:bodyPr/>
          <a:lstStyle/>
          <a:p>
            <a:r>
              <a:rPr lang="en-US" dirty="0"/>
              <a:t>Creating an Azure load balancer</a:t>
            </a:r>
          </a:p>
        </p:txBody>
      </p:sp>
      <p:sp>
        <p:nvSpPr>
          <p:cNvPr id="4" name="Subtitle 3">
            <a:extLst>
              <a:ext uri="{FF2B5EF4-FFF2-40B4-BE49-F238E27FC236}">
                <a16:creationId xmlns:a16="http://schemas.microsoft.com/office/drawing/2014/main" id="{7D07E0F1-6D44-4173-AA7B-25558381481B}"/>
              </a:ext>
            </a:extLst>
          </p:cNvPr>
          <p:cNvSpPr>
            <a:spLocks noGrp="1"/>
          </p:cNvSpPr>
          <p:nvPr>
            <p:ph type="subTitle" sz="quarter" idx="1"/>
          </p:nvPr>
        </p:nvSpPr>
        <p:spPr/>
        <p:txBody>
          <a:bodyPr/>
          <a:lstStyle/>
          <a:p>
            <a:endParaRPr lang="en-US"/>
          </a:p>
        </p:txBody>
      </p:sp>
      <p:sp>
        <p:nvSpPr>
          <p:cNvPr id="5" name="Text Placeholder 4">
            <a:extLst>
              <a:ext uri="{FF2B5EF4-FFF2-40B4-BE49-F238E27FC236}">
                <a16:creationId xmlns:a16="http://schemas.microsoft.com/office/drawing/2014/main" id="{652FC8F6-9C61-42CD-90A4-1EBDD2FB7210}"/>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80B11388-CFF3-4CFC-99E3-D2D9B375268C}"/>
              </a:ext>
            </a:extLst>
          </p:cNvPr>
          <p:cNvSpPr>
            <a:spLocks noGrp="1"/>
          </p:cNvSpPr>
          <p:nvPr>
            <p:ph type="body" sz="quarter" idx="11"/>
          </p:nvPr>
        </p:nvSpPr>
        <p:spPr/>
        <p:txBody>
          <a:bodyPr/>
          <a:lstStyle/>
          <a:p>
            <a:r>
              <a:rPr lang="en-US" dirty="0"/>
              <a:t>https://docs.microsoft.com/en-us/azure/load-balancer/load-balancer-get-started-ilb-arm-portal</a:t>
            </a:r>
          </a:p>
        </p:txBody>
      </p:sp>
    </p:spTree>
    <p:extLst>
      <p:ext uri="{BB962C8B-B14F-4D97-AF65-F5344CB8AC3E}">
        <p14:creationId xmlns:p14="http://schemas.microsoft.com/office/powerpoint/2010/main" val="5839590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5">
            <a:extLst>
              <a:ext uri="{FF2B5EF4-FFF2-40B4-BE49-F238E27FC236}">
                <a16:creationId xmlns:a16="http://schemas.microsoft.com/office/drawing/2014/main" id="{6F926A23-FBA8-4330-8DCF-E27F80EE62A6}"/>
              </a:ext>
            </a:extLst>
          </p:cNvPr>
          <p:cNvSpPr>
            <a:spLocks noGrp="1"/>
          </p:cNvSpPr>
          <p:nvPr>
            <p:ph idx="1"/>
          </p:nvPr>
        </p:nvSpPr>
        <p:spPr/>
        <p:txBody>
          <a:bodyPr/>
          <a:lstStyle/>
          <a:p>
            <a:r>
              <a:rPr lang="en-US" dirty="0">
                <a:hlinkClick r:id="rId3"/>
              </a:rPr>
              <a:t>https://github.com/MicrosoftLearning/10979-MicrosoftAzureFundamentals/blob/master/Instructions/10979D_LAB_05.md</a:t>
            </a:r>
            <a:endParaRPr lang="en-US" dirty="0"/>
          </a:p>
          <a:p>
            <a:endParaRPr lang="en-US" dirty="0"/>
          </a:p>
        </p:txBody>
      </p:sp>
      <p:sp>
        <p:nvSpPr>
          <p:cNvPr id="3" name="TextBox 2">
            <a:extLst>
              <a:ext uri="{FF2B5EF4-FFF2-40B4-BE49-F238E27FC236}">
                <a16:creationId xmlns:a16="http://schemas.microsoft.com/office/drawing/2014/main" id="{2AB5F0FC-CD41-4F2F-AA26-A550CA79E834}"/>
              </a:ext>
            </a:extLst>
          </p:cNvPr>
          <p:cNvSpPr txBox="1"/>
          <p:nvPr/>
        </p:nvSpPr>
        <p:spPr>
          <a:xfrm>
            <a:off x="212203" y="3352422"/>
            <a:ext cx="4529573" cy="523220"/>
          </a:xfrm>
          <a:prstGeom prst="rect">
            <a:avLst/>
          </a:prstGeom>
          <a:noFill/>
        </p:spPr>
        <p:txBody>
          <a:bodyPr vert="horz" wrap="none" rtlCol="0">
            <a:spAutoFit/>
          </a:bodyPr>
          <a:lstStyle/>
          <a:p>
            <a:r>
              <a:rPr lang="en-GB" sz="2800" dirty="0">
                <a:latin typeface="Segoe UI"/>
              </a:rPr>
              <a:t>Estimated Time: 30 minutes</a:t>
            </a:r>
          </a:p>
        </p:txBody>
      </p:sp>
    </p:spTree>
    <p:extLst>
      <p:ext uri="{BB962C8B-B14F-4D97-AF65-F5344CB8AC3E}">
        <p14:creationId xmlns:p14="http://schemas.microsoft.com/office/powerpoint/2010/main" val="19848737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ADFF57-8F39-41EB-B3EB-8BF134C0EEE0}"/>
              </a:ext>
            </a:extLst>
          </p:cNvPr>
          <p:cNvSpPr>
            <a:spLocks noGrp="1"/>
          </p:cNvSpPr>
          <p:nvPr>
            <p:ph type="title"/>
          </p:nvPr>
        </p:nvSpPr>
        <p:spPr/>
        <p:txBody>
          <a:bodyPr/>
          <a:lstStyle/>
          <a:p>
            <a:r>
              <a:rPr lang="en-US" dirty="0"/>
              <a:t>Azure Storage</a:t>
            </a:r>
          </a:p>
        </p:txBody>
      </p:sp>
      <p:sp>
        <p:nvSpPr>
          <p:cNvPr id="6" name="Freeform 5">
            <a:extLst>
              <a:ext uri="{FF2B5EF4-FFF2-40B4-BE49-F238E27FC236}">
                <a16:creationId xmlns:a16="http://schemas.microsoft.com/office/drawing/2014/main" id="{896B7205-FF29-4D67-A27C-D6100899E4C1}"/>
              </a:ext>
            </a:extLst>
          </p:cNvPr>
          <p:cNvSpPr>
            <a:spLocks/>
          </p:cNvSpPr>
          <p:nvPr/>
        </p:nvSpPr>
        <p:spPr bwMode="auto">
          <a:xfrm>
            <a:off x="2280915" y="3009060"/>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7" name="Picture 6">
            <a:extLst>
              <a:ext uri="{FF2B5EF4-FFF2-40B4-BE49-F238E27FC236}">
                <a16:creationId xmlns:a16="http://schemas.microsoft.com/office/drawing/2014/main" id="{85006334-0911-43C4-9350-A48E558A36A3}"/>
              </a:ext>
            </a:extLst>
          </p:cNvPr>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3371436" y="3796046"/>
            <a:ext cx="1893128" cy="1744700"/>
          </a:xfrm>
          <a:prstGeom prst="rect">
            <a:avLst/>
          </a:prstGeom>
        </p:spPr>
      </p:pic>
    </p:spTree>
    <p:extLst>
      <p:ext uri="{BB962C8B-B14F-4D97-AF65-F5344CB8AC3E}">
        <p14:creationId xmlns:p14="http://schemas.microsoft.com/office/powerpoint/2010/main" val="318559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storage</a:t>
            </a:r>
          </a:p>
        </p:txBody>
      </p:sp>
      <p:sp>
        <p:nvSpPr>
          <p:cNvPr id="3" name="Text Placeholder 2"/>
          <p:cNvSpPr>
            <a:spLocks noGrp="1"/>
          </p:cNvSpPr>
          <p:nvPr>
            <p:ph type="body" idx="1"/>
          </p:nvPr>
        </p:nvSpPr>
        <p:spPr/>
        <p:txBody>
          <a:bodyPr/>
          <a:lstStyle/>
          <a:p>
            <a:r>
              <a:rPr lang="en-US" dirty="0"/>
              <a:t>Storage as an Azure component
Overview of Azure Storage
Planning for standard Azure Storage
Planning for Azure Premium Storage</a:t>
            </a:r>
          </a:p>
        </p:txBody>
      </p:sp>
    </p:spTree>
    <p:custDataLst>
      <p:tags r:id="rId1"/>
    </p:custDataLst>
    <p:extLst>
      <p:ext uri="{BB962C8B-B14F-4D97-AF65-F5344CB8AC3E}">
        <p14:creationId xmlns:p14="http://schemas.microsoft.com/office/powerpoint/2010/main" val="22914258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Azure Storage</a:t>
            </a:r>
          </a:p>
        </p:txBody>
      </p:sp>
      <p:sp>
        <p:nvSpPr>
          <p:cNvPr id="4" name="Content Placeholder 2"/>
          <p:cNvSpPr>
            <a:spLocks noGrp="1"/>
          </p:cNvSpPr>
          <p:nvPr/>
        </p:nvSpPr>
        <p:spPr bwMode="auto">
          <a:xfrm>
            <a:off x="1982788" y="1021215"/>
            <a:ext cx="849382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000" dirty="0">
                <a:solidFill>
                  <a:srgbClr val="000000"/>
                </a:solidFill>
              </a:rPr>
              <a:t>Storage types:</a:t>
            </a:r>
          </a:p>
          <a:p>
            <a:pPr lvl="1"/>
            <a:r>
              <a:rPr lang="en-US" sz="2000" dirty="0">
                <a:solidFill>
                  <a:srgbClr val="000000"/>
                </a:solidFill>
              </a:rPr>
              <a:t>Blob storage. Containers for data blobs. The three types of blobs are:</a:t>
            </a:r>
          </a:p>
          <a:p>
            <a:pPr lvl="2"/>
            <a:r>
              <a:rPr lang="en-US" dirty="0">
                <a:solidFill>
                  <a:srgbClr val="000000"/>
                </a:solidFill>
              </a:rPr>
              <a:t>Page blobs:</a:t>
            </a:r>
          </a:p>
          <a:p>
            <a:pPr lvl="3"/>
            <a:r>
              <a:rPr lang="en-US" sz="2000" dirty="0">
                <a:solidFill>
                  <a:srgbClr val="000000"/>
                </a:solidFill>
              </a:rPr>
              <a:t>Optimized for random access</a:t>
            </a:r>
          </a:p>
          <a:p>
            <a:pPr lvl="3"/>
            <a:r>
              <a:rPr lang="en-US" sz="2000" dirty="0">
                <a:solidFill>
                  <a:srgbClr val="000000"/>
                </a:solidFill>
              </a:rPr>
              <a:t>Azure virtual machine disk files</a:t>
            </a:r>
          </a:p>
          <a:p>
            <a:pPr lvl="2"/>
            <a:r>
              <a:rPr lang="en-US" dirty="0">
                <a:solidFill>
                  <a:srgbClr val="000000"/>
                </a:solidFill>
              </a:rPr>
              <a:t>Block blobs:</a:t>
            </a:r>
          </a:p>
          <a:p>
            <a:pPr lvl="3"/>
            <a:r>
              <a:rPr lang="en-US" sz="2000" dirty="0">
                <a:solidFill>
                  <a:srgbClr val="000000"/>
                </a:solidFill>
              </a:rPr>
              <a:t>Optimized for sequential access</a:t>
            </a:r>
          </a:p>
          <a:p>
            <a:pPr lvl="3"/>
            <a:r>
              <a:rPr lang="en-US" sz="2000" dirty="0">
                <a:solidFill>
                  <a:srgbClr val="000000"/>
                </a:solidFill>
              </a:rPr>
              <a:t>Ideal for media and backups</a:t>
            </a:r>
          </a:p>
          <a:p>
            <a:pPr lvl="2"/>
            <a:r>
              <a:rPr lang="en-US" dirty="0">
                <a:solidFill>
                  <a:srgbClr val="000000"/>
                </a:solidFill>
              </a:rPr>
              <a:t>Append blobs: </a:t>
            </a:r>
          </a:p>
          <a:p>
            <a:pPr lvl="3"/>
            <a:r>
              <a:rPr lang="en-US" sz="2000" dirty="0">
                <a:solidFill>
                  <a:srgbClr val="000000"/>
                </a:solidFill>
              </a:rPr>
              <a:t>Optimized for append operations only </a:t>
            </a:r>
          </a:p>
          <a:p>
            <a:pPr lvl="3"/>
            <a:r>
              <a:rPr lang="en-US" sz="2000" dirty="0">
                <a:solidFill>
                  <a:srgbClr val="000000"/>
                </a:solidFill>
              </a:rPr>
              <a:t>Ideal for logging</a:t>
            </a:r>
          </a:p>
          <a:p>
            <a:pPr lvl="1"/>
            <a:r>
              <a:rPr lang="en-US" sz="2000" dirty="0">
                <a:solidFill>
                  <a:srgbClr val="000000"/>
                </a:solidFill>
              </a:rPr>
              <a:t>Table storage. Store for </a:t>
            </a:r>
            <a:r>
              <a:rPr lang="en-GB" sz="2000" dirty="0">
                <a:solidFill>
                  <a:srgbClr val="000000"/>
                </a:solidFill>
              </a:rPr>
              <a:t>non-relational key/value entities</a:t>
            </a:r>
            <a:endParaRPr lang="en-US" sz="2000" dirty="0">
              <a:solidFill>
                <a:srgbClr val="000000"/>
              </a:solidFill>
            </a:endParaRPr>
          </a:p>
          <a:p>
            <a:pPr lvl="1"/>
            <a:r>
              <a:rPr lang="en-US" sz="2000" dirty="0">
                <a:solidFill>
                  <a:srgbClr val="000000"/>
                </a:solidFill>
              </a:rPr>
              <a:t>Queue storage. Temporary store for asynchronous exchange of </a:t>
            </a:r>
            <a:r>
              <a:rPr lang="en-GB" sz="2000" dirty="0">
                <a:solidFill>
                  <a:srgbClr val="000000"/>
                </a:solidFill>
              </a:rPr>
              <a:t>messages </a:t>
            </a:r>
          </a:p>
          <a:p>
            <a:pPr lvl="1"/>
            <a:r>
              <a:rPr lang="en-GB" sz="2000" dirty="0">
                <a:solidFill>
                  <a:srgbClr val="000000"/>
                </a:solidFill>
              </a:rPr>
              <a:t>File storage. File sharing store through SMB 3.x and SMB 2.1</a:t>
            </a:r>
          </a:p>
        </p:txBody>
      </p:sp>
    </p:spTree>
    <p:custDataLst>
      <p:tags r:id="rId1"/>
    </p:custDataLst>
    <p:extLst>
      <p:ext uri="{BB962C8B-B14F-4D97-AF65-F5344CB8AC3E}">
        <p14:creationId xmlns:p14="http://schemas.microsoft.com/office/powerpoint/2010/main" val="688103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for standard Azure Storage</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dirty="0">
                <a:solidFill>
                  <a:srgbClr val="000000"/>
                </a:solidFill>
              </a:rPr>
              <a:t>Blob storage:</a:t>
            </a:r>
          </a:p>
          <a:p>
            <a:pPr lvl="1"/>
            <a:r>
              <a:rPr lang="en-US" sz="2000" dirty="0">
                <a:solidFill>
                  <a:srgbClr val="000000"/>
                </a:solidFill>
              </a:rPr>
              <a:t>Block blobs - variable-sized blocks, optimized for large blobs</a:t>
            </a:r>
          </a:p>
          <a:p>
            <a:pPr lvl="1"/>
            <a:r>
              <a:rPr lang="en-GB" sz="2000" dirty="0">
                <a:solidFill>
                  <a:srgbClr val="000000"/>
                </a:solidFill>
              </a:rPr>
              <a:t>Page blob - </a:t>
            </a:r>
            <a:r>
              <a:rPr lang="en-US" sz="2000" dirty="0">
                <a:solidFill>
                  <a:srgbClr val="000000"/>
                </a:solidFill>
              </a:rPr>
              <a:t>512-byte pages, optimized for random read/write</a:t>
            </a:r>
            <a:endParaRPr lang="en-GB" sz="2000" dirty="0">
              <a:solidFill>
                <a:srgbClr val="000000"/>
              </a:solidFill>
            </a:endParaRPr>
          </a:p>
          <a:p>
            <a:pPr lvl="1"/>
            <a:r>
              <a:rPr lang="en-GB" sz="2000" dirty="0">
                <a:solidFill>
                  <a:srgbClr val="000000"/>
                </a:solidFill>
              </a:rPr>
              <a:t>Append blob - </a:t>
            </a:r>
            <a:r>
              <a:rPr lang="en-US" sz="2000" dirty="0">
                <a:solidFill>
                  <a:srgbClr val="000000"/>
                </a:solidFill>
              </a:rPr>
              <a:t>specifically for append operations</a:t>
            </a:r>
            <a:endParaRPr lang="en-GB" sz="2000" dirty="0">
              <a:solidFill>
                <a:srgbClr val="000000"/>
              </a:solidFill>
            </a:endParaRPr>
          </a:p>
          <a:p>
            <a:r>
              <a:rPr lang="en-US" sz="2400" dirty="0">
                <a:solidFill>
                  <a:srgbClr val="000000"/>
                </a:solidFill>
              </a:rPr>
              <a:t>Table storage:</a:t>
            </a:r>
          </a:p>
          <a:p>
            <a:pPr lvl="1"/>
            <a:r>
              <a:rPr lang="en-US" sz="2000" dirty="0">
                <a:solidFill>
                  <a:srgbClr val="000000"/>
                </a:solidFill>
              </a:rPr>
              <a:t>Stores data as key/value pairs in rows</a:t>
            </a:r>
          </a:p>
          <a:p>
            <a:pPr lvl="1"/>
            <a:r>
              <a:rPr lang="en-US" sz="2000" dirty="0">
                <a:solidFill>
                  <a:srgbClr val="000000"/>
                </a:solidFill>
              </a:rPr>
              <a:t>Row entities or 252 custom properties (columns)</a:t>
            </a:r>
          </a:p>
          <a:p>
            <a:pPr lvl="1"/>
            <a:r>
              <a:rPr lang="en-US" sz="2000" dirty="0">
                <a:solidFill>
                  <a:srgbClr val="000000"/>
                </a:solidFill>
              </a:rPr>
              <a:t>Single clustered index</a:t>
            </a:r>
          </a:p>
          <a:p>
            <a:r>
              <a:rPr lang="en-US" sz="2400" dirty="0">
                <a:solidFill>
                  <a:srgbClr val="000000"/>
                </a:solidFill>
              </a:rPr>
              <a:t>Queue storage:</a:t>
            </a:r>
          </a:p>
          <a:p>
            <a:pPr lvl="1"/>
            <a:r>
              <a:rPr lang="en-US" sz="2000" dirty="0">
                <a:solidFill>
                  <a:srgbClr val="000000"/>
                </a:solidFill>
              </a:rPr>
              <a:t>Stores inter-application messages</a:t>
            </a:r>
          </a:p>
          <a:p>
            <a:r>
              <a:rPr lang="en-GB" sz="2400" dirty="0">
                <a:solidFill>
                  <a:srgbClr val="000000"/>
                </a:solidFill>
              </a:rPr>
              <a:t>File storage:</a:t>
            </a:r>
          </a:p>
          <a:p>
            <a:pPr lvl="1"/>
            <a:r>
              <a:rPr lang="en-GB" sz="2000" dirty="0">
                <a:solidFill>
                  <a:srgbClr val="000000"/>
                </a:solidFill>
              </a:rPr>
              <a:t>SMB 2.1 and SMB 3.x file shares</a:t>
            </a:r>
            <a:endParaRPr lang="en-US" sz="2000" dirty="0">
              <a:solidFill>
                <a:srgbClr val="000000"/>
              </a:solidFill>
            </a:endParaRPr>
          </a:p>
          <a:p>
            <a:endParaRPr lang="en-US" sz="2400" dirty="0">
              <a:solidFill>
                <a:srgbClr val="000000"/>
              </a:solidFill>
            </a:endParaRPr>
          </a:p>
        </p:txBody>
      </p:sp>
    </p:spTree>
    <p:custDataLst>
      <p:tags r:id="rId1"/>
    </p:custDataLst>
    <p:extLst>
      <p:ext uri="{BB962C8B-B14F-4D97-AF65-F5344CB8AC3E}">
        <p14:creationId xmlns:p14="http://schemas.microsoft.com/office/powerpoint/2010/main" val="3588219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cloud services</a:t>
            </a:r>
          </a:p>
        </p:txBody>
      </p:sp>
      <p:grpSp>
        <p:nvGrpSpPr>
          <p:cNvPr id="4" name="Group 3" descr="The slide includes an illustration that depicts a comparison between several types of offerings, including physical, virtual, Infrastructure as a Service (IaaS), Platform as a Service (PaaS), and Software as a Service (SaaS) offerings. The illustration depicts the physical system as a group of servers, whereas it depicts the virtual system as a group of servers with a dotted boundary. The illustration also depicts the IaaS system as a group of servers with a dotted boundary, and which are connected to a cloud, and it depicts the PaaS system as an application window with a gear icon inside it. This window is connected to the cloud. Lastly, it depicts the SaaS system as an application window with a cursor inside it, and this window also is connected to the cloud.&#10;&#10;"/>
          <p:cNvGrpSpPr/>
          <p:nvPr/>
        </p:nvGrpSpPr>
        <p:grpSpPr>
          <a:xfrm>
            <a:off x="1607191" y="1460070"/>
            <a:ext cx="8994868" cy="4232560"/>
            <a:chOff x="83191" y="1460070"/>
            <a:chExt cx="8994868" cy="4232560"/>
          </a:xfrm>
        </p:grpSpPr>
        <p:sp>
          <p:nvSpPr>
            <p:cNvPr id="5" name="Rounded Rectangle 4"/>
            <p:cNvSpPr/>
            <p:nvPr/>
          </p:nvSpPr>
          <p:spPr bwMode="auto">
            <a:xfrm>
              <a:off x="83192" y="2686064"/>
              <a:ext cx="3573323" cy="713950"/>
            </a:xfrm>
            <a:prstGeom prst="roundRect">
              <a:avLst>
                <a:gd name="adj" fmla="val 0"/>
              </a:avLst>
            </a:prstGeom>
            <a:solidFill>
              <a:srgbClr val="0070C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r>
                <a:rPr lang="en-CA" b="0" dirty="0">
                  <a:solidFill>
                    <a:schemeClr val="bg1"/>
                  </a:solidFill>
                  <a:latin typeface="Segoe UI" panose="020B0502040204020203" pitchFamily="34" charset="0"/>
                  <a:cs typeface="Segoe UI" panose="020B0502040204020203" pitchFamily="34" charset="0"/>
                </a:rPr>
                <a:t>Windows Server + System Center (Server Platform)</a:t>
              </a:r>
            </a:p>
          </p:txBody>
        </p:sp>
        <p:sp>
          <p:nvSpPr>
            <p:cNvPr id="6" name="Rounded Rectangle 5"/>
            <p:cNvSpPr/>
            <p:nvPr/>
          </p:nvSpPr>
          <p:spPr bwMode="auto">
            <a:xfrm>
              <a:off x="3684241" y="2679934"/>
              <a:ext cx="3582499" cy="720080"/>
            </a:xfrm>
            <a:prstGeom prst="roundRect">
              <a:avLst>
                <a:gd name="adj" fmla="val 0"/>
              </a:avLst>
            </a:prstGeom>
            <a:solidFill>
              <a:srgbClr val="0070C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fontAlgn="base" hangingPunct="0">
                <a:spcBef>
                  <a:spcPct val="0"/>
                </a:spcBef>
                <a:spcAft>
                  <a:spcPct val="0"/>
                </a:spcAft>
              </a:pPr>
              <a:r>
                <a:rPr lang="en-CA" b="0" dirty="0">
                  <a:solidFill>
                    <a:schemeClr val="bg1"/>
                  </a:solidFill>
                  <a:latin typeface="Segoe UI" panose="020B0502040204020203" pitchFamily="34" charset="0"/>
                  <a:cs typeface="Segoe UI" panose="020B0502040204020203" pitchFamily="34" charset="0"/>
                </a:rPr>
                <a:t>Windows Server + Hyper-V +</a:t>
              </a:r>
              <a:endParaRPr lang="en-CA" b="0" dirty="0"/>
            </a:p>
          </p:txBody>
        </p:sp>
        <p:sp>
          <p:nvSpPr>
            <p:cNvPr id="7" name="Rounded Rectangle 6"/>
            <p:cNvSpPr/>
            <p:nvPr/>
          </p:nvSpPr>
          <p:spPr bwMode="auto">
            <a:xfrm>
              <a:off x="3684241" y="1460070"/>
              <a:ext cx="3583228" cy="1180498"/>
            </a:xfrm>
            <a:prstGeom prst="roundRect">
              <a:avLst>
                <a:gd name="adj" fmla="val 0"/>
              </a:avLst>
            </a:prstGeom>
            <a:solidFill>
              <a:srgbClr val="0070C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fontAlgn="base" hangingPunct="0">
                <a:spcBef>
                  <a:spcPct val="0"/>
                </a:spcBef>
                <a:spcAft>
                  <a:spcPct val="0"/>
                </a:spcAft>
              </a:pPr>
              <a:r>
                <a:rPr lang="en-CA" b="0" dirty="0">
                  <a:solidFill>
                    <a:schemeClr val="bg1"/>
                  </a:solidFill>
                  <a:latin typeface="Segoe UI" panose="020B0502040204020203" pitchFamily="34" charset="0"/>
                  <a:cs typeface="Segoe UI" panose="020B0502040204020203" pitchFamily="34" charset="0"/>
                </a:rPr>
                <a:t>Microsoft Azure</a:t>
              </a:r>
            </a:p>
          </p:txBody>
        </p:sp>
        <p:sp>
          <p:nvSpPr>
            <p:cNvPr id="8" name="Rounded Rectangle 7"/>
            <p:cNvSpPr/>
            <p:nvPr/>
          </p:nvSpPr>
          <p:spPr bwMode="auto">
            <a:xfrm>
              <a:off x="7308465" y="1460070"/>
              <a:ext cx="1769593" cy="1180498"/>
            </a:xfrm>
            <a:prstGeom prst="roundRect">
              <a:avLst>
                <a:gd name="adj" fmla="val 0"/>
              </a:avLst>
            </a:prstGeom>
            <a:solidFill>
              <a:srgbClr val="0070C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fontAlgn="base" hangingPunct="0">
                <a:spcBef>
                  <a:spcPct val="0"/>
                </a:spcBef>
                <a:spcAft>
                  <a:spcPct val="0"/>
                </a:spcAft>
              </a:pPr>
              <a:r>
                <a:rPr lang="en-CA" b="0" dirty="0">
                  <a:solidFill>
                    <a:schemeClr val="bg1"/>
                  </a:solidFill>
                  <a:latin typeface="Segoe UI" panose="020B0502040204020203" pitchFamily="34" charset="0"/>
                  <a:cs typeface="Segoe UI" panose="020B0502040204020203" pitchFamily="34" charset="0"/>
                </a:rPr>
                <a:t>Office 365, Dynamics, VS Online, Intune, etc.</a:t>
              </a:r>
              <a:endParaRPr lang="en-CA" b="0" dirty="0"/>
            </a:p>
          </p:txBody>
        </p:sp>
        <p:sp>
          <p:nvSpPr>
            <p:cNvPr id="9" name="Rounded Rectangle 8"/>
            <p:cNvSpPr/>
            <p:nvPr/>
          </p:nvSpPr>
          <p:spPr bwMode="auto">
            <a:xfrm>
              <a:off x="7308465" y="2686064"/>
              <a:ext cx="1769594" cy="711763"/>
            </a:xfrm>
            <a:prstGeom prst="roundRect">
              <a:avLst>
                <a:gd name="adj" fmla="val 0"/>
              </a:avLst>
            </a:prstGeom>
            <a:solidFill>
              <a:srgbClr val="0070C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fontAlgn="base" hangingPunct="0">
                <a:spcBef>
                  <a:spcPct val="0"/>
                </a:spcBef>
                <a:spcAft>
                  <a:spcPct val="0"/>
                </a:spcAft>
              </a:pPr>
              <a:r>
                <a:rPr lang="en-CA" b="0" dirty="0">
                  <a:solidFill>
                    <a:schemeClr val="bg1"/>
                  </a:solidFill>
                  <a:latin typeface="Segoe UI" panose="020B0502040204020203" pitchFamily="34" charset="0"/>
                  <a:cs typeface="Segoe UI" panose="020B0502040204020203" pitchFamily="34" charset="0"/>
                </a:rPr>
                <a:t>Microsoft Azure</a:t>
              </a:r>
              <a:endParaRPr lang="en-CA" b="0" dirty="0"/>
            </a:p>
          </p:txBody>
        </p:sp>
        <p:sp>
          <p:nvSpPr>
            <p:cNvPr id="10" name="Rectangle 9"/>
            <p:cNvSpPr/>
            <p:nvPr/>
          </p:nvSpPr>
          <p:spPr bwMode="auto">
            <a:xfrm>
              <a:off x="7308465" y="3429000"/>
              <a:ext cx="1769594" cy="1884541"/>
            </a:xfrm>
            <a:prstGeom prst="rect">
              <a:avLst/>
            </a:prstGeom>
            <a:solidFill>
              <a:srgbClr val="99CC0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CA" b="0" dirty="0"/>
            </a:p>
          </p:txBody>
        </p:sp>
        <p:sp>
          <p:nvSpPr>
            <p:cNvPr id="11" name="Rectangle 10"/>
            <p:cNvSpPr/>
            <p:nvPr/>
          </p:nvSpPr>
          <p:spPr bwMode="auto">
            <a:xfrm>
              <a:off x="5492336" y="3433208"/>
              <a:ext cx="1769594" cy="1880333"/>
            </a:xfrm>
            <a:prstGeom prst="rect">
              <a:avLst/>
            </a:prstGeom>
            <a:solidFill>
              <a:srgbClr val="7030A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CA" b="0" dirty="0"/>
            </a:p>
          </p:txBody>
        </p:sp>
        <p:sp>
          <p:nvSpPr>
            <p:cNvPr id="12" name="Rectangle 11"/>
            <p:cNvSpPr/>
            <p:nvPr/>
          </p:nvSpPr>
          <p:spPr bwMode="auto">
            <a:xfrm>
              <a:off x="3684241" y="3433208"/>
              <a:ext cx="1769594" cy="1880333"/>
            </a:xfrm>
            <a:prstGeom prst="rect">
              <a:avLst/>
            </a:prstGeom>
            <a:solidFill>
              <a:schemeClr val="bg1">
                <a:lumMod val="50000"/>
              </a:schemeClr>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CA" b="0" dirty="0"/>
            </a:p>
          </p:txBody>
        </p:sp>
        <p:sp>
          <p:nvSpPr>
            <p:cNvPr id="13" name="Rectangle 12"/>
            <p:cNvSpPr/>
            <p:nvPr/>
          </p:nvSpPr>
          <p:spPr bwMode="auto">
            <a:xfrm>
              <a:off x="1886922" y="3431379"/>
              <a:ext cx="1769594" cy="1882162"/>
            </a:xfrm>
            <a:prstGeom prst="rect">
              <a:avLst/>
            </a:prstGeom>
            <a:solidFill>
              <a:srgbClr val="FC620C"/>
            </a:solidFill>
            <a:ln w="9525" cap="flat" cmpd="sng" algn="ctr">
              <a:solidFill>
                <a:srgbClr val="FFC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CA" b="0" dirty="0"/>
            </a:p>
          </p:txBody>
        </p:sp>
        <p:sp>
          <p:nvSpPr>
            <p:cNvPr id="14" name="Rectangle 13"/>
            <p:cNvSpPr/>
            <p:nvPr/>
          </p:nvSpPr>
          <p:spPr bwMode="auto">
            <a:xfrm>
              <a:off x="83193" y="3429000"/>
              <a:ext cx="1769594" cy="1884541"/>
            </a:xfrm>
            <a:prstGeom prst="rect">
              <a:avLst/>
            </a:prstGeom>
            <a:solidFill>
              <a:srgbClr val="0070C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CA" b="0" dirty="0"/>
            </a:p>
          </p:txBody>
        </p:sp>
        <p:sp>
          <p:nvSpPr>
            <p:cNvPr id="15" name="Rectangle 14"/>
            <p:cNvSpPr/>
            <p:nvPr/>
          </p:nvSpPr>
          <p:spPr bwMode="auto">
            <a:xfrm>
              <a:off x="83191" y="5359180"/>
              <a:ext cx="1769595" cy="332633"/>
            </a:xfrm>
            <a:prstGeom prst="rect">
              <a:avLst/>
            </a:prstGeom>
            <a:solidFill>
              <a:srgbClr val="0070C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fontAlgn="base" hangingPunct="0">
                <a:spcBef>
                  <a:spcPct val="0"/>
                </a:spcBef>
                <a:spcAft>
                  <a:spcPct val="0"/>
                </a:spcAft>
              </a:pPr>
              <a:r>
                <a:rPr lang="en-CA" b="0" dirty="0">
                  <a:solidFill>
                    <a:schemeClr val="bg1"/>
                  </a:solidFill>
                  <a:latin typeface="Segoe UI" panose="020B0502040204020203" pitchFamily="34" charset="0"/>
                  <a:cs typeface="Segoe UI" panose="020B0502040204020203" pitchFamily="34" charset="0"/>
                </a:rPr>
                <a:t>Physical</a:t>
              </a:r>
              <a:endParaRPr lang="en-CA" b="0" dirty="0"/>
            </a:p>
          </p:txBody>
        </p:sp>
        <p:sp>
          <p:nvSpPr>
            <p:cNvPr id="16" name="Rectangle 15"/>
            <p:cNvSpPr/>
            <p:nvPr/>
          </p:nvSpPr>
          <p:spPr bwMode="auto">
            <a:xfrm>
              <a:off x="1886922" y="5350544"/>
              <a:ext cx="1769594" cy="332633"/>
            </a:xfrm>
            <a:prstGeom prst="rect">
              <a:avLst/>
            </a:prstGeom>
            <a:solidFill>
              <a:srgbClr val="FC620C"/>
            </a:solidFill>
            <a:ln w="9525" cap="flat" cmpd="sng" algn="ctr">
              <a:solidFill>
                <a:srgbClr val="FFC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fontAlgn="base" hangingPunct="0">
                <a:spcBef>
                  <a:spcPct val="0"/>
                </a:spcBef>
                <a:spcAft>
                  <a:spcPct val="0"/>
                </a:spcAft>
              </a:pPr>
              <a:r>
                <a:rPr lang="en-CA" b="0" dirty="0">
                  <a:solidFill>
                    <a:schemeClr val="bg1"/>
                  </a:solidFill>
                  <a:latin typeface="Segoe UI" panose="020B0502040204020203" pitchFamily="34" charset="0"/>
                  <a:cs typeface="Segoe UI" panose="020B0502040204020203" pitchFamily="34" charset="0"/>
                </a:rPr>
                <a:t>Virtual</a:t>
              </a:r>
              <a:endParaRPr lang="en-CA" b="0" dirty="0"/>
            </a:p>
          </p:txBody>
        </p:sp>
        <p:sp>
          <p:nvSpPr>
            <p:cNvPr id="17" name="Rectangle 16"/>
            <p:cNvSpPr/>
            <p:nvPr/>
          </p:nvSpPr>
          <p:spPr bwMode="auto">
            <a:xfrm>
              <a:off x="3694632" y="5350544"/>
              <a:ext cx="1758935" cy="332633"/>
            </a:xfrm>
            <a:prstGeom prst="rect">
              <a:avLst/>
            </a:prstGeom>
            <a:solidFill>
              <a:schemeClr val="bg1">
                <a:lumMod val="50000"/>
              </a:schemeClr>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fontAlgn="base" hangingPunct="0">
                <a:spcBef>
                  <a:spcPct val="0"/>
                </a:spcBef>
                <a:spcAft>
                  <a:spcPct val="0"/>
                </a:spcAft>
              </a:pPr>
              <a:r>
                <a:rPr lang="en-CA" b="0" dirty="0">
                  <a:solidFill>
                    <a:schemeClr val="bg1"/>
                  </a:solidFill>
                  <a:latin typeface="Segoe UI" panose="020B0502040204020203" pitchFamily="34" charset="0"/>
                  <a:cs typeface="Segoe UI" panose="020B0502040204020203" pitchFamily="34" charset="0"/>
                </a:rPr>
                <a:t>IaaS</a:t>
              </a:r>
              <a:endParaRPr lang="en-CA" b="0" dirty="0"/>
            </a:p>
          </p:txBody>
        </p:sp>
        <p:sp>
          <p:nvSpPr>
            <p:cNvPr id="18" name="Rectangle 17"/>
            <p:cNvSpPr/>
            <p:nvPr/>
          </p:nvSpPr>
          <p:spPr bwMode="auto">
            <a:xfrm>
              <a:off x="5492336" y="5350544"/>
              <a:ext cx="1765879" cy="332633"/>
            </a:xfrm>
            <a:prstGeom prst="rect">
              <a:avLst/>
            </a:prstGeom>
            <a:solidFill>
              <a:srgbClr val="7030A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fontAlgn="base" hangingPunct="0">
                <a:spcBef>
                  <a:spcPct val="0"/>
                </a:spcBef>
                <a:spcAft>
                  <a:spcPct val="0"/>
                </a:spcAft>
              </a:pPr>
              <a:r>
                <a:rPr lang="en-CA" b="0" dirty="0">
                  <a:solidFill>
                    <a:schemeClr val="bg1"/>
                  </a:solidFill>
                  <a:latin typeface="Segoe UI" panose="020B0502040204020203" pitchFamily="34" charset="0"/>
                  <a:cs typeface="Segoe UI" panose="020B0502040204020203" pitchFamily="34" charset="0"/>
                </a:rPr>
                <a:t>PaaS</a:t>
              </a:r>
              <a:endParaRPr lang="en-CA" b="0" dirty="0"/>
            </a:p>
          </p:txBody>
        </p:sp>
        <p:sp>
          <p:nvSpPr>
            <p:cNvPr id="19" name="Rectangle 18"/>
            <p:cNvSpPr/>
            <p:nvPr/>
          </p:nvSpPr>
          <p:spPr bwMode="auto">
            <a:xfrm>
              <a:off x="7291398" y="5359997"/>
              <a:ext cx="1786661" cy="332633"/>
            </a:xfrm>
            <a:prstGeom prst="rect">
              <a:avLst/>
            </a:prstGeom>
            <a:solidFill>
              <a:srgbClr val="99CC0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fontAlgn="base" hangingPunct="0">
                <a:spcBef>
                  <a:spcPct val="0"/>
                </a:spcBef>
                <a:spcAft>
                  <a:spcPct val="0"/>
                </a:spcAft>
              </a:pPr>
              <a:r>
                <a:rPr lang="en-CA" b="0" dirty="0">
                  <a:solidFill>
                    <a:schemeClr val="bg1"/>
                  </a:solidFill>
                  <a:latin typeface="Segoe UI" panose="020B0502040204020203" pitchFamily="34" charset="0"/>
                  <a:cs typeface="Segoe UI" panose="020B0502040204020203" pitchFamily="34" charset="0"/>
                </a:rPr>
                <a:t>SaaS</a:t>
              </a:r>
              <a:endParaRPr lang="en-CA" b="0" dirty="0"/>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161" y="3933056"/>
              <a:ext cx="589657" cy="1097190"/>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561" y="4085456"/>
              <a:ext cx="589657" cy="1097190"/>
            </a:xfrm>
            <a:prstGeom prst="rect">
              <a:avLst/>
            </a:prstGeom>
          </p:spPr>
        </p:pic>
        <p:grpSp>
          <p:nvGrpSpPr>
            <p:cNvPr id="22" name="Group 21"/>
            <p:cNvGrpSpPr/>
            <p:nvPr/>
          </p:nvGrpSpPr>
          <p:grpSpPr>
            <a:xfrm>
              <a:off x="2020547" y="3647881"/>
              <a:ext cx="1480464" cy="1287135"/>
              <a:chOff x="2020547" y="3647881"/>
              <a:chExt cx="1480464" cy="1287135"/>
            </a:xfrm>
          </p:grpSpPr>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9407" y="3678388"/>
                <a:ext cx="294829" cy="548596"/>
              </a:xfrm>
              <a:prstGeom prst="rect">
                <a:avLst/>
              </a:prstGeom>
            </p:spPr>
          </p:pic>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4605" y="3709560"/>
                <a:ext cx="376732" cy="700995"/>
              </a:xfrm>
              <a:prstGeom prst="rect">
                <a:avLst/>
              </a:prstGeom>
            </p:spPr>
          </p:pic>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3867" y="3751125"/>
                <a:ext cx="458636" cy="853395"/>
              </a:xfrm>
              <a:prstGeom prst="rect">
                <a:avLst/>
              </a:prstGeom>
            </p:spPr>
          </p:pic>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6238" y="3781632"/>
                <a:ext cx="589657" cy="1097190"/>
              </a:xfrm>
              <a:prstGeom prst="rect">
                <a:avLst/>
              </a:prstGeom>
            </p:spPr>
          </p:pic>
          <p:cxnSp>
            <p:nvCxnSpPr>
              <p:cNvPr id="50" name="Straight Connector 49"/>
              <p:cNvCxnSpPr/>
              <p:nvPr/>
            </p:nvCxnSpPr>
            <p:spPr bwMode="auto">
              <a:xfrm>
                <a:off x="2020547" y="3781632"/>
                <a:ext cx="0" cy="1144737"/>
              </a:xfrm>
              <a:prstGeom prst="line">
                <a:avLst/>
              </a:prstGeom>
              <a:gradFill rotWithShape="1">
                <a:gsLst>
                  <a:gs pos="0">
                    <a:srgbClr val="E4CD9A"/>
                  </a:gs>
                  <a:gs pos="100000">
                    <a:srgbClr val="EEEFD7"/>
                  </a:gs>
                </a:gsLst>
                <a:lin ang="2700000" scaled="1"/>
              </a:gradFill>
              <a:ln w="19050" cap="flat" cmpd="sng" algn="ctr">
                <a:solidFill>
                  <a:srgbClr val="FF0000"/>
                </a:solidFill>
                <a:prstDash val="sysDash"/>
                <a:round/>
                <a:headEnd type="none" w="med" len="med"/>
                <a:tailEnd type="none" w="med" len="med"/>
              </a:ln>
              <a:effectLst/>
            </p:spPr>
          </p:cxnSp>
          <p:cxnSp>
            <p:nvCxnSpPr>
              <p:cNvPr id="51" name="Straight Connector 50"/>
              <p:cNvCxnSpPr/>
              <p:nvPr/>
            </p:nvCxnSpPr>
            <p:spPr bwMode="auto">
              <a:xfrm flipH="1">
                <a:off x="2655895" y="4147315"/>
                <a:ext cx="845116" cy="762014"/>
              </a:xfrm>
              <a:prstGeom prst="line">
                <a:avLst/>
              </a:prstGeom>
              <a:gradFill rotWithShape="1">
                <a:gsLst>
                  <a:gs pos="0">
                    <a:srgbClr val="E4CD9A"/>
                  </a:gs>
                  <a:gs pos="100000">
                    <a:srgbClr val="EEEFD7"/>
                  </a:gs>
                </a:gsLst>
                <a:lin ang="2700000" scaled="1"/>
              </a:gradFill>
              <a:ln w="19050" cap="flat" cmpd="sng" algn="ctr">
                <a:solidFill>
                  <a:srgbClr val="FF0000"/>
                </a:solidFill>
                <a:prstDash val="sysDash"/>
                <a:round/>
                <a:headEnd type="none" w="med" len="med"/>
                <a:tailEnd type="none" w="med" len="med"/>
              </a:ln>
              <a:effectLst/>
            </p:spPr>
          </p:cxnSp>
          <p:cxnSp>
            <p:nvCxnSpPr>
              <p:cNvPr id="52" name="Straight Connector 51"/>
              <p:cNvCxnSpPr/>
              <p:nvPr/>
            </p:nvCxnSpPr>
            <p:spPr bwMode="auto">
              <a:xfrm flipH="1" flipV="1">
                <a:off x="2020547" y="4935015"/>
                <a:ext cx="635348" cy="1"/>
              </a:xfrm>
              <a:prstGeom prst="line">
                <a:avLst/>
              </a:prstGeom>
              <a:gradFill rotWithShape="1">
                <a:gsLst>
                  <a:gs pos="0">
                    <a:srgbClr val="E4CD9A"/>
                  </a:gs>
                  <a:gs pos="100000">
                    <a:srgbClr val="EEEFD7"/>
                  </a:gs>
                </a:gsLst>
                <a:lin ang="2700000" scaled="1"/>
              </a:gradFill>
              <a:ln w="19050" cap="flat" cmpd="sng" algn="ctr">
                <a:solidFill>
                  <a:srgbClr val="FF0000"/>
                </a:solidFill>
                <a:prstDash val="sysDash"/>
                <a:round/>
                <a:headEnd type="none" w="med" len="med"/>
                <a:tailEnd type="none" w="med" len="med"/>
              </a:ln>
              <a:effectLst/>
            </p:spPr>
          </p:cxnSp>
          <p:cxnSp>
            <p:nvCxnSpPr>
              <p:cNvPr id="53" name="Straight Connector 52"/>
              <p:cNvCxnSpPr/>
              <p:nvPr/>
            </p:nvCxnSpPr>
            <p:spPr bwMode="auto">
              <a:xfrm flipH="1">
                <a:off x="2021083" y="3647881"/>
                <a:ext cx="1450412" cy="133751"/>
              </a:xfrm>
              <a:prstGeom prst="line">
                <a:avLst/>
              </a:prstGeom>
              <a:gradFill rotWithShape="1">
                <a:gsLst>
                  <a:gs pos="0">
                    <a:srgbClr val="E4CD9A"/>
                  </a:gs>
                  <a:gs pos="100000">
                    <a:srgbClr val="EEEFD7"/>
                  </a:gs>
                </a:gsLst>
                <a:lin ang="2700000" scaled="1"/>
              </a:gradFill>
              <a:ln w="19050" cap="flat" cmpd="sng" algn="ctr">
                <a:solidFill>
                  <a:srgbClr val="FF0000"/>
                </a:solidFill>
                <a:prstDash val="sysDash"/>
                <a:round/>
                <a:headEnd type="none" w="med" len="med"/>
                <a:tailEnd type="none" w="med" len="med"/>
              </a:ln>
              <a:effectLst/>
            </p:spPr>
          </p:cxnSp>
          <p:cxnSp>
            <p:nvCxnSpPr>
              <p:cNvPr id="54" name="Straight Connector 53"/>
              <p:cNvCxnSpPr/>
              <p:nvPr/>
            </p:nvCxnSpPr>
            <p:spPr bwMode="auto">
              <a:xfrm flipV="1">
                <a:off x="3501010" y="3647881"/>
                <a:ext cx="0" cy="453740"/>
              </a:xfrm>
              <a:prstGeom prst="line">
                <a:avLst/>
              </a:prstGeom>
              <a:gradFill rotWithShape="1">
                <a:gsLst>
                  <a:gs pos="0">
                    <a:srgbClr val="E4CD9A"/>
                  </a:gs>
                  <a:gs pos="100000">
                    <a:srgbClr val="EEEFD7"/>
                  </a:gs>
                </a:gsLst>
                <a:lin ang="2700000" scaled="1"/>
              </a:gradFill>
              <a:ln w="19050" cap="flat" cmpd="sng" algn="ctr">
                <a:solidFill>
                  <a:srgbClr val="FF0000"/>
                </a:solidFill>
                <a:prstDash val="sysDash"/>
                <a:round/>
                <a:headEnd type="none" w="med" len="med"/>
                <a:tailEnd type="none" w="med" len="med"/>
              </a:ln>
              <a:effectLst/>
            </p:spPr>
          </p:cxnSp>
        </p:grpSp>
        <p:sp>
          <p:nvSpPr>
            <p:cNvPr id="23" name="Trapezoid 22"/>
            <p:cNvSpPr/>
            <p:nvPr/>
          </p:nvSpPr>
          <p:spPr bwMode="auto">
            <a:xfrm rot="8737925">
              <a:off x="4691183" y="4437878"/>
              <a:ext cx="276818" cy="410474"/>
            </a:xfrm>
            <a:prstGeom prst="trapezoid">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CA" b="0" dirty="0"/>
            </a:p>
          </p:txBody>
        </p:sp>
        <p:pic>
          <p:nvPicPr>
            <p:cNvPr id="24" name="Picture 23"/>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528621" y="4671611"/>
              <a:ext cx="828825" cy="471595"/>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9000" y="3592102"/>
              <a:ext cx="1177708" cy="926262"/>
            </a:xfrm>
            <a:prstGeom prst="rect">
              <a:avLst/>
            </a:prstGeom>
          </p:spPr>
        </p:pic>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9200" y="3583407"/>
              <a:ext cx="1177708" cy="926262"/>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2326" y="3874067"/>
              <a:ext cx="591055" cy="457925"/>
            </a:xfrm>
            <a:prstGeom prst="rect">
              <a:avLst/>
            </a:prstGeom>
          </p:spPr>
        </p:pic>
        <p:sp>
          <p:nvSpPr>
            <p:cNvPr id="28" name="Trapezoid 27"/>
            <p:cNvSpPr/>
            <p:nvPr/>
          </p:nvSpPr>
          <p:spPr bwMode="auto">
            <a:xfrm rot="10642873">
              <a:off x="6428129" y="4518431"/>
              <a:ext cx="276818" cy="410474"/>
            </a:xfrm>
            <a:prstGeom prst="trapezoid">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CA" b="0" dirty="0"/>
            </a:p>
          </p:txBody>
        </p:sp>
        <p:pic>
          <p:nvPicPr>
            <p:cNvPr id="29" name="Picture 28"/>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6382230" y="4650805"/>
              <a:ext cx="828825" cy="471595"/>
            </a:xfrm>
            <a:prstGeom prst="rect">
              <a:avLst/>
            </a:prstGeom>
          </p:spPr>
        </p:pic>
        <p:sp>
          <p:nvSpPr>
            <p:cNvPr id="30" name="Trapezoid 29"/>
            <p:cNvSpPr/>
            <p:nvPr/>
          </p:nvSpPr>
          <p:spPr bwMode="auto">
            <a:xfrm rot="10642873">
              <a:off x="8224930" y="4509785"/>
              <a:ext cx="276818" cy="410474"/>
            </a:xfrm>
            <a:prstGeom prst="trapezoid">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CA" b="0" dirty="0"/>
            </a:p>
          </p:txBody>
        </p:sp>
        <p:pic>
          <p:nvPicPr>
            <p:cNvPr id="31" name="Picture 30"/>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141262" y="4626617"/>
              <a:ext cx="828825" cy="471595"/>
            </a:xfrm>
            <a:prstGeom prst="rect">
              <a:avLst/>
            </a:prstGeom>
          </p:spPr>
        </p:pic>
        <p:cxnSp>
          <p:nvCxnSpPr>
            <p:cNvPr id="32" name="Straight Arrow Connector 31"/>
            <p:cNvCxnSpPr/>
            <p:nvPr/>
          </p:nvCxnSpPr>
          <p:spPr bwMode="auto">
            <a:xfrm flipH="1" flipV="1">
              <a:off x="8141263" y="4004679"/>
              <a:ext cx="222076" cy="182912"/>
            </a:xfrm>
            <a:prstGeom prst="straightConnector1">
              <a:avLst/>
            </a:prstGeom>
            <a:gradFill rotWithShape="1">
              <a:gsLst>
                <a:gs pos="0">
                  <a:srgbClr val="E4CD9A"/>
                </a:gs>
                <a:gs pos="100000">
                  <a:srgbClr val="EEEFD7"/>
                </a:gs>
              </a:gsLst>
              <a:lin ang="2700000" scaled="1"/>
            </a:gradFill>
            <a:ln w="28575" cap="rnd" cmpd="sng" algn="ctr">
              <a:solidFill>
                <a:srgbClr val="99CC00"/>
              </a:solidFill>
              <a:prstDash val="solid"/>
              <a:bevel/>
              <a:headEnd type="none" w="med" len="med"/>
              <a:tailEnd type="stealth" w="lg" len="lg"/>
            </a:ln>
            <a:effectLst/>
          </p:spPr>
        </p:cxnSp>
        <p:sp>
          <p:nvSpPr>
            <p:cNvPr id="33" name="Right Arrow 32"/>
            <p:cNvSpPr/>
            <p:nvPr/>
          </p:nvSpPr>
          <p:spPr bwMode="auto">
            <a:xfrm rot="10800000">
              <a:off x="6948264" y="2075032"/>
              <a:ext cx="602910" cy="259662"/>
            </a:xfrm>
            <a:prstGeom prst="rightArrow">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CA" b="0" dirty="0"/>
            </a:p>
          </p:txBody>
        </p:sp>
        <p:sp>
          <p:nvSpPr>
            <p:cNvPr id="34" name="Bent-Up Arrow 33"/>
            <p:cNvSpPr/>
            <p:nvPr/>
          </p:nvSpPr>
          <p:spPr bwMode="auto">
            <a:xfrm rot="5400000">
              <a:off x="7008382" y="2530707"/>
              <a:ext cx="553757" cy="478135"/>
            </a:xfrm>
            <a:prstGeom prst="bentUpArrow">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CA" b="0" dirty="0"/>
            </a:p>
          </p:txBody>
        </p:sp>
        <p:sp>
          <p:nvSpPr>
            <p:cNvPr id="35" name="Right Arrow 34"/>
            <p:cNvSpPr/>
            <p:nvPr/>
          </p:nvSpPr>
          <p:spPr bwMode="auto">
            <a:xfrm>
              <a:off x="3355060" y="2916821"/>
              <a:ext cx="602910" cy="259662"/>
            </a:xfrm>
            <a:prstGeom prst="rightArrow">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CA" b="0" dirty="0"/>
            </a:p>
          </p:txBody>
        </p:sp>
        <p:grpSp>
          <p:nvGrpSpPr>
            <p:cNvPr id="36" name="Group 35"/>
            <p:cNvGrpSpPr/>
            <p:nvPr/>
          </p:nvGrpSpPr>
          <p:grpSpPr>
            <a:xfrm>
              <a:off x="3730951" y="3544023"/>
              <a:ext cx="1480464" cy="1287135"/>
              <a:chOff x="2020547" y="3647881"/>
              <a:chExt cx="1480464" cy="1287135"/>
            </a:xfrm>
          </p:grpSpPr>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9407" y="3678388"/>
                <a:ext cx="294829" cy="548596"/>
              </a:xfrm>
              <a:prstGeom prst="rect">
                <a:avLst/>
              </a:prstGeom>
            </p:spPr>
          </p:pic>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4605" y="3709560"/>
                <a:ext cx="376732" cy="700995"/>
              </a:xfrm>
              <a:prstGeom prst="rect">
                <a:avLst/>
              </a:prstGeom>
            </p:spPr>
          </p:pic>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3867" y="3751125"/>
                <a:ext cx="458636" cy="853395"/>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6238" y="3781632"/>
                <a:ext cx="589657" cy="1097190"/>
              </a:xfrm>
              <a:prstGeom prst="rect">
                <a:avLst/>
              </a:prstGeom>
            </p:spPr>
          </p:pic>
          <p:cxnSp>
            <p:nvCxnSpPr>
              <p:cNvPr id="41" name="Straight Connector 40"/>
              <p:cNvCxnSpPr/>
              <p:nvPr/>
            </p:nvCxnSpPr>
            <p:spPr bwMode="auto">
              <a:xfrm>
                <a:off x="2020547" y="3781632"/>
                <a:ext cx="0" cy="1144737"/>
              </a:xfrm>
              <a:prstGeom prst="line">
                <a:avLst/>
              </a:prstGeom>
              <a:gradFill rotWithShape="1">
                <a:gsLst>
                  <a:gs pos="0">
                    <a:srgbClr val="E4CD9A"/>
                  </a:gs>
                  <a:gs pos="100000">
                    <a:srgbClr val="EEEFD7"/>
                  </a:gs>
                </a:gsLst>
                <a:lin ang="2700000" scaled="1"/>
              </a:gradFill>
              <a:ln w="19050" cap="flat" cmpd="sng" algn="ctr">
                <a:solidFill>
                  <a:srgbClr val="FF0000"/>
                </a:solidFill>
                <a:prstDash val="sysDash"/>
                <a:round/>
                <a:headEnd type="none" w="med" len="med"/>
                <a:tailEnd type="none" w="med" len="med"/>
              </a:ln>
              <a:effectLst/>
            </p:spPr>
          </p:cxnSp>
          <p:cxnSp>
            <p:nvCxnSpPr>
              <p:cNvPr id="42" name="Straight Connector 41"/>
              <p:cNvCxnSpPr/>
              <p:nvPr/>
            </p:nvCxnSpPr>
            <p:spPr bwMode="auto">
              <a:xfrm flipH="1">
                <a:off x="2655895" y="4147315"/>
                <a:ext cx="845116" cy="762014"/>
              </a:xfrm>
              <a:prstGeom prst="line">
                <a:avLst/>
              </a:prstGeom>
              <a:gradFill rotWithShape="1">
                <a:gsLst>
                  <a:gs pos="0">
                    <a:srgbClr val="E4CD9A"/>
                  </a:gs>
                  <a:gs pos="100000">
                    <a:srgbClr val="EEEFD7"/>
                  </a:gs>
                </a:gsLst>
                <a:lin ang="2700000" scaled="1"/>
              </a:gradFill>
              <a:ln w="19050" cap="flat" cmpd="sng" algn="ctr">
                <a:solidFill>
                  <a:srgbClr val="FF0000"/>
                </a:solidFill>
                <a:prstDash val="sysDash"/>
                <a:round/>
                <a:headEnd type="none" w="med" len="med"/>
                <a:tailEnd type="none" w="med" len="med"/>
              </a:ln>
              <a:effectLst/>
            </p:spPr>
          </p:cxnSp>
          <p:cxnSp>
            <p:nvCxnSpPr>
              <p:cNvPr id="43" name="Straight Connector 42"/>
              <p:cNvCxnSpPr/>
              <p:nvPr/>
            </p:nvCxnSpPr>
            <p:spPr bwMode="auto">
              <a:xfrm flipH="1" flipV="1">
                <a:off x="2020547" y="4935015"/>
                <a:ext cx="635348" cy="1"/>
              </a:xfrm>
              <a:prstGeom prst="line">
                <a:avLst/>
              </a:prstGeom>
              <a:gradFill rotWithShape="1">
                <a:gsLst>
                  <a:gs pos="0">
                    <a:srgbClr val="E4CD9A"/>
                  </a:gs>
                  <a:gs pos="100000">
                    <a:srgbClr val="EEEFD7"/>
                  </a:gs>
                </a:gsLst>
                <a:lin ang="2700000" scaled="1"/>
              </a:gradFill>
              <a:ln w="19050" cap="flat" cmpd="sng" algn="ctr">
                <a:solidFill>
                  <a:srgbClr val="FF0000"/>
                </a:solidFill>
                <a:prstDash val="sysDash"/>
                <a:round/>
                <a:headEnd type="none" w="med" len="med"/>
                <a:tailEnd type="none" w="med" len="med"/>
              </a:ln>
              <a:effectLst/>
            </p:spPr>
          </p:cxnSp>
          <p:cxnSp>
            <p:nvCxnSpPr>
              <p:cNvPr id="44" name="Straight Connector 43"/>
              <p:cNvCxnSpPr/>
              <p:nvPr/>
            </p:nvCxnSpPr>
            <p:spPr bwMode="auto">
              <a:xfrm flipH="1">
                <a:off x="2021083" y="3647881"/>
                <a:ext cx="1450412" cy="133751"/>
              </a:xfrm>
              <a:prstGeom prst="line">
                <a:avLst/>
              </a:prstGeom>
              <a:gradFill rotWithShape="1">
                <a:gsLst>
                  <a:gs pos="0">
                    <a:srgbClr val="E4CD9A"/>
                  </a:gs>
                  <a:gs pos="100000">
                    <a:srgbClr val="EEEFD7"/>
                  </a:gs>
                </a:gsLst>
                <a:lin ang="2700000" scaled="1"/>
              </a:gradFill>
              <a:ln w="19050" cap="flat" cmpd="sng" algn="ctr">
                <a:solidFill>
                  <a:srgbClr val="FF0000"/>
                </a:solidFill>
                <a:prstDash val="sysDash"/>
                <a:round/>
                <a:headEnd type="none" w="med" len="med"/>
                <a:tailEnd type="none" w="med" len="med"/>
              </a:ln>
              <a:effectLst/>
            </p:spPr>
          </p:cxnSp>
          <p:cxnSp>
            <p:nvCxnSpPr>
              <p:cNvPr id="45" name="Straight Connector 44"/>
              <p:cNvCxnSpPr/>
              <p:nvPr/>
            </p:nvCxnSpPr>
            <p:spPr bwMode="auto">
              <a:xfrm flipV="1">
                <a:off x="3501010" y="3647881"/>
                <a:ext cx="0" cy="453740"/>
              </a:xfrm>
              <a:prstGeom prst="line">
                <a:avLst/>
              </a:prstGeom>
              <a:gradFill rotWithShape="1">
                <a:gsLst>
                  <a:gs pos="0">
                    <a:srgbClr val="E4CD9A"/>
                  </a:gs>
                  <a:gs pos="100000">
                    <a:srgbClr val="EEEFD7"/>
                  </a:gs>
                </a:gsLst>
                <a:lin ang="2700000" scaled="1"/>
              </a:gradFill>
              <a:ln w="19050" cap="flat" cmpd="sng" algn="ctr">
                <a:solidFill>
                  <a:srgbClr val="FF0000"/>
                </a:solidFill>
                <a:prstDash val="sysDash"/>
                <a:round/>
                <a:headEnd type="none" w="med" len="med"/>
                <a:tailEnd type="none" w="med" len="med"/>
              </a:ln>
              <a:effectLst/>
            </p:spPr>
          </p:cxnSp>
        </p:grpSp>
      </p:grpSp>
      <p:pic>
        <p:nvPicPr>
          <p:cNvPr id="55" name="Picture 54">
            <a:extLst>
              <a:ext uri="{FF2B5EF4-FFF2-40B4-BE49-F238E27FC236}">
                <a16:creationId xmlns:a16="http://schemas.microsoft.com/office/drawing/2014/main" id="{54124A26-8F35-4A4D-AE6E-BAE7D3C14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99728" y="-113475"/>
            <a:ext cx="2158845" cy="967610"/>
          </a:xfrm>
          <a:prstGeom prst="rect">
            <a:avLst/>
          </a:prstGeom>
        </p:spPr>
      </p:pic>
    </p:spTree>
    <p:extLst>
      <p:ext uri="{BB962C8B-B14F-4D97-AF65-F5344CB8AC3E}">
        <p14:creationId xmlns:p14="http://schemas.microsoft.com/office/powerpoint/2010/main" val="20179727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for Azure Premium Storage</a:t>
            </a:r>
          </a:p>
        </p:txBody>
      </p:sp>
      <p:grpSp>
        <p:nvGrpSpPr>
          <p:cNvPr id="4" name="Group 3" descr="Illustration of the components that contribute to the superior I/O throughput that Azure Premium Storage–based solutions deliver, including DS or GS series virtual machines (VMs), Blobcache (consisting of the local host RAM and solid-state drive cache), and page blobs that reside in the Azure Premium Storage account.&#10;&#10;"/>
          <p:cNvGrpSpPr/>
          <p:nvPr/>
        </p:nvGrpSpPr>
        <p:grpSpPr>
          <a:xfrm>
            <a:off x="3693994" y="1037230"/>
            <a:ext cx="4681182" cy="5439771"/>
            <a:chOff x="2169994" y="1037229"/>
            <a:chExt cx="4681182" cy="5439771"/>
          </a:xfrm>
        </p:grpSpPr>
        <p:sp>
          <p:nvSpPr>
            <p:cNvPr id="5" name="Rectangle 4"/>
            <p:cNvSpPr/>
            <p:nvPr/>
          </p:nvSpPr>
          <p:spPr bwMode="auto">
            <a:xfrm>
              <a:off x="2169994" y="1037229"/>
              <a:ext cx="4681182" cy="3875965"/>
            </a:xfrm>
            <a:prstGeom prst="rect">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endParaRPr lang="en-CA" dirty="0">
                <a:solidFill>
                  <a:srgbClr val="000000"/>
                </a:solidFill>
                <a:latin typeface="Segoe UI" panose="020B0502040204020203" pitchFamily="34" charset="0"/>
                <a:cs typeface="Segoe UI" panose="020B0502040204020203" pitchFamily="34" charset="0"/>
              </a:endParaRPr>
            </a:p>
          </p:txBody>
        </p:sp>
        <p:sp>
          <p:nvSpPr>
            <p:cNvPr id="6" name="Rounded Rectangle 5"/>
            <p:cNvSpPr/>
            <p:nvPr/>
          </p:nvSpPr>
          <p:spPr bwMode="auto">
            <a:xfrm>
              <a:off x="2402006" y="1255593"/>
              <a:ext cx="4012442" cy="1317007"/>
            </a:xfrm>
            <a:prstGeom prst="round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r>
                <a:rPr lang="en-CA" dirty="0">
                  <a:solidFill>
                    <a:srgbClr val="FFFFFF"/>
                  </a:solidFill>
                  <a:latin typeface="Segoe UI" panose="020B0502040204020203" pitchFamily="34" charset="0"/>
                  <a:cs typeface="Segoe UI" panose="020B0502040204020203" pitchFamily="34" charset="0"/>
                </a:rPr>
                <a:t>DS or GS virtual machine</a:t>
              </a:r>
            </a:p>
          </p:txBody>
        </p:sp>
        <p:sp>
          <p:nvSpPr>
            <p:cNvPr id="7" name="Rounded Rectangle 6"/>
            <p:cNvSpPr/>
            <p:nvPr/>
          </p:nvSpPr>
          <p:spPr bwMode="auto">
            <a:xfrm>
              <a:off x="2402006" y="2845557"/>
              <a:ext cx="4012442" cy="1808329"/>
            </a:xfrm>
            <a:prstGeom prst="round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r>
                <a:rPr lang="en-CA" dirty="0">
                  <a:solidFill>
                    <a:srgbClr val="FFFFFF"/>
                  </a:solidFill>
                  <a:latin typeface="Segoe UI" panose="020B0502040204020203" pitchFamily="34" charset="0"/>
                  <a:cs typeface="Segoe UI" panose="020B0502040204020203" pitchFamily="34" charset="0"/>
                </a:rPr>
                <a:t>Blobcache</a:t>
              </a:r>
            </a:p>
            <a:p>
              <a:pPr algn="ctr" eaLnBrk="0" hangingPunct="0"/>
              <a:endParaRPr lang="en-CA" dirty="0">
                <a:solidFill>
                  <a:srgbClr val="FFFFFF"/>
                </a:solidFill>
                <a:latin typeface="Segoe UI" panose="020B0502040204020203" pitchFamily="34" charset="0"/>
                <a:cs typeface="Segoe UI" panose="020B0502040204020203" pitchFamily="34" charset="0"/>
              </a:endParaRPr>
            </a:p>
          </p:txBody>
        </p:sp>
        <p:sp>
          <p:nvSpPr>
            <p:cNvPr id="8" name="Rectangle 7"/>
            <p:cNvSpPr/>
            <p:nvPr/>
          </p:nvSpPr>
          <p:spPr bwMode="auto">
            <a:xfrm>
              <a:off x="2647666" y="3381231"/>
              <a:ext cx="3521122" cy="409433"/>
            </a:xfrm>
            <a:prstGeom prst="rect">
              <a:avLst/>
            </a:prstGeom>
            <a:solidFill>
              <a:schemeClr val="accent5">
                <a:lumMod val="95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r>
                <a:rPr lang="en-CA" dirty="0">
                  <a:solidFill>
                    <a:srgbClr val="000000"/>
                  </a:solidFill>
                  <a:latin typeface="Segoe UI" panose="020B0502040204020203" pitchFamily="34" charset="0"/>
                  <a:cs typeface="Segoe UI" panose="020B0502040204020203" pitchFamily="34" charset="0"/>
                </a:rPr>
                <a:t>RAM cache</a:t>
              </a:r>
            </a:p>
          </p:txBody>
        </p:sp>
        <p:sp>
          <p:nvSpPr>
            <p:cNvPr id="9" name="Rectangle 8"/>
            <p:cNvSpPr/>
            <p:nvPr/>
          </p:nvSpPr>
          <p:spPr bwMode="auto">
            <a:xfrm>
              <a:off x="2647666" y="3971497"/>
              <a:ext cx="3521122" cy="409433"/>
            </a:xfrm>
            <a:prstGeom prst="rect">
              <a:avLst/>
            </a:prstGeom>
            <a:solidFill>
              <a:schemeClr val="accent5">
                <a:lumMod val="95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r>
                <a:rPr lang="en-CA" dirty="0">
                  <a:solidFill>
                    <a:srgbClr val="000000"/>
                  </a:solidFill>
                  <a:latin typeface="Segoe UI" panose="020B0502040204020203" pitchFamily="34" charset="0"/>
                  <a:cs typeface="Segoe UI" panose="020B0502040204020203" pitchFamily="34" charset="0"/>
                </a:rPr>
                <a:t>Server SSD cache</a:t>
              </a:r>
            </a:p>
          </p:txBody>
        </p:sp>
        <p:cxnSp>
          <p:nvCxnSpPr>
            <p:cNvPr id="10" name="Straight Arrow Connector 9"/>
            <p:cNvCxnSpPr/>
            <p:nvPr/>
          </p:nvCxnSpPr>
          <p:spPr bwMode="auto">
            <a:xfrm>
              <a:off x="4244454" y="4653886"/>
              <a:ext cx="13648" cy="794982"/>
            </a:xfrm>
            <a:prstGeom prst="straightConnector1">
              <a:avLst/>
            </a:prstGeom>
            <a:gradFill rotWithShape="1">
              <a:gsLst>
                <a:gs pos="0">
                  <a:srgbClr val="E4CD9A"/>
                </a:gs>
                <a:gs pos="100000">
                  <a:srgbClr val="EEEFD7"/>
                </a:gs>
              </a:gsLst>
              <a:lin ang="2700000" scaled="1"/>
            </a:gradFill>
            <a:ln w="34925" cap="flat" cmpd="sng" algn="ctr">
              <a:solidFill>
                <a:schemeClr val="accent4"/>
              </a:solidFill>
              <a:prstDash val="solid"/>
              <a:round/>
              <a:headEnd type="triangle"/>
              <a:tailEnd type="triangle"/>
            </a:ln>
            <a:effectLst/>
          </p:spPr>
        </p:cxnSp>
        <p:sp>
          <p:nvSpPr>
            <p:cNvPr id="11" name="Cloud Callout 10"/>
            <p:cNvSpPr/>
            <p:nvPr/>
          </p:nvSpPr>
          <p:spPr bwMode="auto">
            <a:xfrm>
              <a:off x="3224159" y="5054765"/>
              <a:ext cx="2497540" cy="1422235"/>
            </a:xfrm>
            <a:prstGeom prst="cloudCallout">
              <a:avLst/>
            </a:prstGeom>
            <a:solidFill>
              <a:schemeClr val="accent2"/>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r>
                <a:rPr lang="en-CA" dirty="0">
                  <a:solidFill>
                    <a:srgbClr val="000000"/>
                  </a:solidFill>
                  <a:latin typeface="Segoe UI" panose="020B0502040204020203" pitchFamily="34" charset="0"/>
                  <a:cs typeface="Segoe UI" panose="020B0502040204020203" pitchFamily="34" charset="0"/>
                </a:rPr>
                <a:t>Azure storage page blobs</a:t>
              </a:r>
            </a:p>
          </p:txBody>
        </p:sp>
      </p:grpSp>
    </p:spTree>
    <p:custDataLst>
      <p:tags r:id="rId1"/>
    </p:custDataLst>
    <p:extLst>
      <p:ext uri="{BB962C8B-B14F-4D97-AF65-F5344CB8AC3E}">
        <p14:creationId xmlns:p14="http://schemas.microsoft.com/office/powerpoint/2010/main" val="4879235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4375" y="-2"/>
            <a:ext cx="8683625" cy="740664"/>
          </a:xfrm>
        </p:spPr>
        <p:txBody>
          <a:bodyPr/>
          <a:lstStyle/>
          <a:p>
            <a:r>
              <a:rPr lang="en-US" dirty="0"/>
              <a:t>Implementing and managing Azure Storage</a:t>
            </a:r>
          </a:p>
        </p:txBody>
      </p:sp>
      <p:sp>
        <p:nvSpPr>
          <p:cNvPr id="3" name="Text Placeholder 2"/>
          <p:cNvSpPr>
            <a:spLocks noGrp="1"/>
          </p:cNvSpPr>
          <p:nvPr>
            <p:ph type="body" idx="1"/>
          </p:nvPr>
        </p:nvSpPr>
        <p:spPr/>
        <p:txBody>
          <a:bodyPr/>
          <a:lstStyle/>
          <a:p>
            <a:r>
              <a:rPr lang="en-US" dirty="0"/>
              <a:t>Creating a storage account
Implementing blobs
Implementing Azure file storage
Implementing Azure table and queue storage
Controlling access to storage
Monitoring storage
Demonstration: Implementing storage</a:t>
            </a:r>
          </a:p>
        </p:txBody>
      </p:sp>
    </p:spTree>
    <p:custDataLst>
      <p:tags r:id="rId1"/>
    </p:custDataLst>
    <p:extLst>
      <p:ext uri="{BB962C8B-B14F-4D97-AF65-F5344CB8AC3E}">
        <p14:creationId xmlns:p14="http://schemas.microsoft.com/office/powerpoint/2010/main" val="16648468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storage account</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rgbClr val="000000"/>
                </a:solidFill>
              </a:rPr>
              <a:t>General purpose storage accounts:</a:t>
            </a:r>
          </a:p>
          <a:p>
            <a:pPr lvl="1"/>
            <a:r>
              <a:rPr lang="en-US" dirty="0">
                <a:solidFill>
                  <a:srgbClr val="000000"/>
                </a:solidFill>
              </a:rPr>
              <a:t>Blobs (page, block, append), tables, queues, files</a:t>
            </a:r>
          </a:p>
          <a:p>
            <a:pPr lvl="1"/>
            <a:r>
              <a:rPr lang="en-US" dirty="0">
                <a:solidFill>
                  <a:srgbClr val="000000"/>
                </a:solidFill>
              </a:rPr>
              <a:t>Performance</a:t>
            </a:r>
          </a:p>
          <a:p>
            <a:pPr lvl="2"/>
            <a:r>
              <a:rPr lang="en-US" dirty="0">
                <a:solidFill>
                  <a:srgbClr val="000000"/>
                </a:solidFill>
              </a:rPr>
              <a:t>Standard or Premium (page blobs, LRS only)</a:t>
            </a:r>
          </a:p>
          <a:p>
            <a:pPr lvl="1"/>
            <a:r>
              <a:rPr lang="en-US" dirty="0">
                <a:solidFill>
                  <a:srgbClr val="000000"/>
                </a:solidFill>
              </a:rPr>
              <a:t>Replication</a:t>
            </a:r>
          </a:p>
          <a:p>
            <a:pPr lvl="2">
              <a:spcAft>
                <a:spcPts val="1200"/>
              </a:spcAft>
            </a:pPr>
            <a:r>
              <a:rPr lang="en-US" dirty="0">
                <a:solidFill>
                  <a:srgbClr val="000000"/>
                </a:solidFill>
              </a:rPr>
              <a:t>LRS, ZRS (block blobs only), GRS, RA-GRS</a:t>
            </a:r>
          </a:p>
          <a:p>
            <a:r>
              <a:rPr lang="en-US" dirty="0">
                <a:solidFill>
                  <a:srgbClr val="000000"/>
                </a:solidFill>
              </a:rPr>
              <a:t>Blob storage accounts:</a:t>
            </a:r>
          </a:p>
          <a:p>
            <a:pPr lvl="1"/>
            <a:r>
              <a:rPr lang="en-US" dirty="0">
                <a:solidFill>
                  <a:srgbClr val="000000"/>
                </a:solidFill>
              </a:rPr>
              <a:t>Block and append blobs only (optimized pricing)</a:t>
            </a:r>
          </a:p>
          <a:p>
            <a:pPr lvl="1"/>
            <a:r>
              <a:rPr lang="en-US" dirty="0">
                <a:solidFill>
                  <a:srgbClr val="000000"/>
                </a:solidFill>
              </a:rPr>
              <a:t>Access tiers (depending on frequency of data access):</a:t>
            </a:r>
          </a:p>
          <a:p>
            <a:pPr lvl="2"/>
            <a:r>
              <a:rPr lang="en-US" dirty="0">
                <a:solidFill>
                  <a:srgbClr val="000000"/>
                </a:solidFill>
              </a:rPr>
              <a:t>Hot or cool</a:t>
            </a:r>
          </a:p>
          <a:p>
            <a:pPr lvl="2"/>
            <a:r>
              <a:rPr lang="en-US" dirty="0">
                <a:solidFill>
                  <a:srgbClr val="000000"/>
                </a:solidFill>
              </a:rPr>
              <a:t>Switching between tiers is supported (consider cost implications)</a:t>
            </a:r>
          </a:p>
          <a:p>
            <a:pPr lvl="1"/>
            <a:r>
              <a:rPr lang="en-US" dirty="0">
                <a:solidFill>
                  <a:srgbClr val="000000"/>
                </a:solidFill>
              </a:rPr>
              <a:t>Replication:</a:t>
            </a:r>
          </a:p>
          <a:p>
            <a:pPr lvl="2"/>
            <a:r>
              <a:rPr lang="en-US" dirty="0">
                <a:solidFill>
                  <a:srgbClr val="000000"/>
                </a:solidFill>
              </a:rPr>
              <a:t>LRS, GRS, RA-GRS</a:t>
            </a:r>
          </a:p>
          <a:p>
            <a:endParaRPr lang="en-US" dirty="0">
              <a:solidFill>
                <a:srgbClr val="000000"/>
              </a:solidFill>
            </a:endParaRPr>
          </a:p>
        </p:txBody>
      </p:sp>
    </p:spTree>
    <p:custDataLst>
      <p:tags r:id="rId1"/>
    </p:custDataLst>
    <p:extLst>
      <p:ext uri="{BB962C8B-B14F-4D97-AF65-F5344CB8AC3E}">
        <p14:creationId xmlns:p14="http://schemas.microsoft.com/office/powerpoint/2010/main" val="11241460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blobs</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GB" dirty="0">
                <a:solidFill>
                  <a:srgbClr val="000000"/>
                </a:solidFill>
              </a:rPr>
              <a:t>Create a container in a storage account</a:t>
            </a:r>
          </a:p>
          <a:p>
            <a:r>
              <a:rPr lang="en-GB" dirty="0">
                <a:solidFill>
                  <a:srgbClr val="000000"/>
                </a:solidFill>
              </a:rPr>
              <a:t>Specify an access level:</a:t>
            </a:r>
          </a:p>
          <a:p>
            <a:pPr lvl="1"/>
            <a:r>
              <a:rPr lang="en-GB" dirty="0">
                <a:solidFill>
                  <a:srgbClr val="000000"/>
                </a:solidFill>
              </a:rPr>
              <a:t>Private</a:t>
            </a:r>
          </a:p>
          <a:p>
            <a:pPr lvl="1"/>
            <a:r>
              <a:rPr lang="en-GB" dirty="0">
                <a:solidFill>
                  <a:srgbClr val="000000"/>
                </a:solidFill>
              </a:rPr>
              <a:t>Public Blob</a:t>
            </a:r>
          </a:p>
          <a:p>
            <a:pPr lvl="1"/>
            <a:r>
              <a:rPr lang="en-GB" dirty="0">
                <a:solidFill>
                  <a:srgbClr val="000000"/>
                </a:solidFill>
              </a:rPr>
              <a:t>Public Container</a:t>
            </a:r>
            <a:endParaRPr lang="en-US" dirty="0">
              <a:solidFill>
                <a:srgbClr val="000000"/>
              </a:solidFill>
            </a:endParaRPr>
          </a:p>
          <a:p>
            <a:r>
              <a:rPr lang="en-GB" dirty="0">
                <a:solidFill>
                  <a:srgbClr val="000000"/>
                </a:solidFill>
              </a:rPr>
              <a:t>Manage by using:</a:t>
            </a:r>
          </a:p>
          <a:p>
            <a:pPr lvl="1"/>
            <a:r>
              <a:rPr lang="en-GB" dirty="0">
                <a:solidFill>
                  <a:srgbClr val="000000"/>
                </a:solidFill>
              </a:rPr>
              <a:t>AzCopy</a:t>
            </a:r>
          </a:p>
          <a:p>
            <a:pPr lvl="1"/>
            <a:r>
              <a:rPr lang="en-GB" dirty="0">
                <a:solidFill>
                  <a:srgbClr val="000000"/>
                </a:solidFill>
              </a:rPr>
              <a:t>Azure Storage Explorer</a:t>
            </a:r>
          </a:p>
          <a:p>
            <a:pPr lvl="1"/>
            <a:r>
              <a:rPr lang="en-GB" dirty="0">
                <a:solidFill>
                  <a:srgbClr val="000000"/>
                </a:solidFill>
              </a:rPr>
              <a:t>Azure PowerShell</a:t>
            </a:r>
          </a:p>
          <a:p>
            <a:pPr lvl="1"/>
            <a:r>
              <a:rPr lang="en-GB" dirty="0">
                <a:solidFill>
                  <a:srgbClr val="000000"/>
                </a:solidFill>
              </a:rPr>
              <a:t>Azure CLI</a:t>
            </a:r>
          </a:p>
          <a:p>
            <a:pPr lvl="1"/>
            <a:r>
              <a:rPr lang="en-GB" dirty="0">
                <a:solidFill>
                  <a:srgbClr val="000000"/>
                </a:solidFill>
              </a:rPr>
              <a:t>Azure portal</a:t>
            </a:r>
            <a:endParaRPr lang="en-US" dirty="0">
              <a:solidFill>
                <a:srgbClr val="000000"/>
              </a:solidFill>
            </a:endParaRPr>
          </a:p>
          <a:p>
            <a:endParaRPr lang="en-US" dirty="0">
              <a:solidFill>
                <a:srgbClr val="000000"/>
              </a:solidFill>
            </a:endParaRPr>
          </a:p>
        </p:txBody>
      </p:sp>
    </p:spTree>
    <p:custDataLst>
      <p:tags r:id="rId1"/>
    </p:custDataLst>
    <p:extLst>
      <p:ext uri="{BB962C8B-B14F-4D97-AF65-F5344CB8AC3E}">
        <p14:creationId xmlns:p14="http://schemas.microsoft.com/office/powerpoint/2010/main" val="5727869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Azure file storage</a:t>
            </a:r>
          </a:p>
        </p:txBody>
      </p:sp>
      <p:sp>
        <p:nvSpPr>
          <p:cNvPr id="4" name="Content Placeholder 2"/>
          <p:cNvSpPr>
            <a:spLocks noGrp="1"/>
          </p:cNvSpPr>
          <p:nvPr/>
        </p:nvSpPr>
        <p:spPr bwMode="auto">
          <a:xfrm>
            <a:off x="1982788" y="1021215"/>
            <a:ext cx="8421052"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rgbClr val="000000"/>
                </a:solidFill>
              </a:rPr>
              <a:t>Creating file shares:</a:t>
            </a:r>
          </a:p>
          <a:p>
            <a:pPr lvl="1"/>
            <a:r>
              <a:rPr lang="en-US" dirty="0">
                <a:solidFill>
                  <a:srgbClr val="000000"/>
                </a:solidFill>
              </a:rPr>
              <a:t>Azure portal, Windows PowerShell, Azure CLI, or REST API</a:t>
            </a:r>
          </a:p>
          <a:p>
            <a:r>
              <a:rPr lang="en-US" dirty="0">
                <a:solidFill>
                  <a:srgbClr val="000000"/>
                </a:solidFill>
              </a:rPr>
              <a:t>Accessing file shares:</a:t>
            </a:r>
          </a:p>
          <a:p>
            <a:pPr lvl="1"/>
            <a:r>
              <a:rPr lang="en-US" dirty="0">
                <a:solidFill>
                  <a:srgbClr val="000000"/>
                </a:solidFill>
              </a:rPr>
              <a:t>On Windows, create a drive mapping with the </a:t>
            </a:r>
            <a:r>
              <a:rPr lang="en-US" b="1" dirty="0">
                <a:solidFill>
                  <a:srgbClr val="000000"/>
                </a:solidFill>
              </a:rPr>
              <a:t>net use</a:t>
            </a:r>
            <a:endParaRPr lang="en-US" dirty="0">
              <a:solidFill>
                <a:srgbClr val="000000"/>
              </a:solidFill>
            </a:endParaRPr>
          </a:p>
          <a:p>
            <a:pPr lvl="1"/>
            <a:r>
              <a:rPr lang="en-US" dirty="0">
                <a:solidFill>
                  <a:srgbClr val="000000"/>
                </a:solidFill>
              </a:rPr>
              <a:t>On Linux, create a mountpoint and run </a:t>
            </a:r>
            <a:r>
              <a:rPr lang="en-US" b="1" dirty="0">
                <a:solidFill>
                  <a:srgbClr val="000000"/>
                </a:solidFill>
              </a:rPr>
              <a:t>mount –t cifs</a:t>
            </a:r>
          </a:p>
          <a:p>
            <a:pPr lvl="1"/>
            <a:r>
              <a:rPr lang="en-US" dirty="0">
                <a:solidFill>
                  <a:srgbClr val="000000"/>
                </a:solidFill>
              </a:rPr>
              <a:t>Provide an account name and a key</a:t>
            </a:r>
          </a:p>
          <a:p>
            <a:pPr lvl="1"/>
            <a:r>
              <a:rPr lang="en-US" dirty="0">
                <a:solidFill>
                  <a:srgbClr val="000000"/>
                </a:solidFill>
              </a:rPr>
              <a:t>Run from the same region (SMB 2.1 or SMB 3.x)</a:t>
            </a:r>
          </a:p>
          <a:p>
            <a:pPr lvl="1"/>
            <a:r>
              <a:rPr lang="en-US" dirty="0">
                <a:solidFill>
                  <a:srgbClr val="000000"/>
                </a:solidFill>
              </a:rPr>
              <a:t>Run from another Azure region or from any on-premises location (SMB 3.x on Windows) </a:t>
            </a:r>
            <a:endParaRPr lang="en-US" b="1" dirty="0">
              <a:solidFill>
                <a:srgbClr val="000000"/>
              </a:solidFill>
            </a:endParaRPr>
          </a:p>
          <a:p>
            <a:pPr lvl="1"/>
            <a:r>
              <a:rPr lang="en-US" dirty="0">
                <a:solidFill>
                  <a:srgbClr val="000000"/>
                </a:solidFill>
              </a:rPr>
              <a:t>Alternatively, use Windows PowerShell, Azure CLI, AzCopy, or the REST API from any location</a:t>
            </a:r>
          </a:p>
          <a:p>
            <a:pPr lvl="1"/>
            <a:endParaRPr lang="en-US" dirty="0">
              <a:solidFill>
                <a:srgbClr val="000000"/>
              </a:solidFill>
            </a:endParaRPr>
          </a:p>
          <a:p>
            <a:endParaRPr lang="en-US" dirty="0">
              <a:solidFill>
                <a:srgbClr val="000000"/>
              </a:solidFill>
            </a:endParaRPr>
          </a:p>
        </p:txBody>
      </p:sp>
    </p:spTree>
    <p:custDataLst>
      <p:tags r:id="rId1"/>
    </p:custDataLst>
    <p:extLst>
      <p:ext uri="{BB962C8B-B14F-4D97-AF65-F5344CB8AC3E}">
        <p14:creationId xmlns:p14="http://schemas.microsoft.com/office/powerpoint/2010/main" val="40488400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Azure table and queue storage</a:t>
            </a:r>
          </a:p>
        </p:txBody>
      </p:sp>
      <p:sp>
        <p:nvSpPr>
          <p:cNvPr id="4" name="Content Placeholder 2"/>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rgbClr val="000000"/>
                </a:solidFill>
              </a:rPr>
              <a:t>Create and update programmatically</a:t>
            </a:r>
          </a:p>
          <a:p>
            <a:r>
              <a:rPr lang="en-GB" dirty="0">
                <a:solidFill>
                  <a:srgbClr val="000000"/>
                </a:solidFill>
              </a:rPr>
              <a:t>Manage by using:</a:t>
            </a:r>
          </a:p>
          <a:p>
            <a:pPr lvl="1"/>
            <a:r>
              <a:rPr lang="en-GB" dirty="0">
                <a:solidFill>
                  <a:srgbClr val="000000"/>
                </a:solidFill>
              </a:rPr>
              <a:t>Azure Storage Explorer</a:t>
            </a:r>
          </a:p>
          <a:p>
            <a:pPr lvl="1"/>
            <a:r>
              <a:rPr lang="en-GB" dirty="0">
                <a:solidFill>
                  <a:srgbClr val="000000"/>
                </a:solidFill>
              </a:rPr>
              <a:t>Azure portal</a:t>
            </a:r>
          </a:p>
          <a:p>
            <a:pPr lvl="1"/>
            <a:r>
              <a:rPr lang="en-GB" dirty="0">
                <a:solidFill>
                  <a:srgbClr val="000000"/>
                </a:solidFill>
              </a:rPr>
              <a:t>Azure PowerShell and Azure CLI:</a:t>
            </a:r>
          </a:p>
          <a:p>
            <a:pPr lvl="2"/>
            <a:r>
              <a:rPr lang="en-GB" dirty="0">
                <a:solidFill>
                  <a:srgbClr val="000000"/>
                </a:solidFill>
              </a:rPr>
              <a:t>Tables:</a:t>
            </a:r>
          </a:p>
          <a:p>
            <a:pPr lvl="2"/>
            <a:endParaRPr lang="en-GB" dirty="0">
              <a:solidFill>
                <a:srgbClr val="000000"/>
              </a:solidFill>
            </a:endParaRPr>
          </a:p>
          <a:p>
            <a:pPr lvl="2"/>
            <a:endParaRPr lang="en-GB" dirty="0">
              <a:solidFill>
                <a:srgbClr val="000000"/>
              </a:solidFill>
            </a:endParaRPr>
          </a:p>
          <a:p>
            <a:pPr lvl="2"/>
            <a:endParaRPr lang="en-GB" dirty="0">
              <a:solidFill>
                <a:srgbClr val="000000"/>
              </a:solidFill>
            </a:endParaRPr>
          </a:p>
          <a:p>
            <a:pPr lvl="2"/>
            <a:r>
              <a:rPr lang="en-GB" dirty="0">
                <a:solidFill>
                  <a:srgbClr val="000000"/>
                </a:solidFill>
              </a:rPr>
              <a:t>Queues:</a:t>
            </a:r>
          </a:p>
          <a:p>
            <a:endParaRPr lang="en-US" dirty="0">
              <a:solidFill>
                <a:srgbClr val="000000"/>
              </a:solidFill>
            </a:endParaRPr>
          </a:p>
          <a:p>
            <a:endParaRPr lang="en-US" dirty="0">
              <a:solidFill>
                <a:srgbClr val="000000"/>
              </a:solidFill>
            </a:endParaRPr>
          </a:p>
        </p:txBody>
      </p:sp>
      <p:sp>
        <p:nvSpPr>
          <p:cNvPr id="5" name="Rectangle 4"/>
          <p:cNvSpPr/>
          <p:nvPr/>
        </p:nvSpPr>
        <p:spPr>
          <a:xfrm>
            <a:off x="1982789" y="3743236"/>
            <a:ext cx="8401007" cy="923330"/>
          </a:xfrm>
          <a:prstGeom prst="rect">
            <a:avLst/>
          </a:prstGeom>
          <a:solidFill>
            <a:schemeClr val="bg2">
              <a:lumMod val="60000"/>
              <a:lumOff val="40000"/>
            </a:schemeClr>
          </a:solidFill>
        </p:spPr>
        <p:style>
          <a:lnRef idx="3">
            <a:schemeClr val="lt1"/>
          </a:lnRef>
          <a:fillRef idx="1">
            <a:schemeClr val="accent1"/>
          </a:fillRef>
          <a:effectRef idx="1">
            <a:schemeClr val="accent1"/>
          </a:effectRef>
          <a:fontRef idx="minor">
            <a:schemeClr val="lt1"/>
          </a:fontRef>
        </p:style>
        <p:txBody>
          <a:bodyPr wrap="square">
            <a:sp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r>
              <a:rPr lang="en-GB" b="0" dirty="0">
                <a:solidFill>
                  <a:srgbClr val="000000"/>
                </a:solidFill>
                <a:latin typeface="Lucida Sans Unicode" panose="020B0602030504020204" pitchFamily="34" charset="0"/>
                <a:cs typeface="Lucida Sans Unicode" panose="020B0602030504020204" pitchFamily="34" charset="0"/>
              </a:rPr>
              <a:t>New-AzureStorageTable –Name $tabName –Context $context</a:t>
            </a:r>
          </a:p>
          <a:p>
            <a:r>
              <a:rPr lang="en-GB" b="0" dirty="0">
                <a:solidFill>
                  <a:srgbClr val="000000"/>
                </a:solidFill>
                <a:latin typeface="Lucida Sans Unicode" panose="020B0602030504020204" pitchFamily="34" charset="0"/>
                <a:cs typeface="Lucida Sans Unicode" panose="020B0602030504020204" pitchFamily="34" charset="0"/>
              </a:rPr>
              <a:t>Get-AzureStorageTable –Name $tabName –Context $context</a:t>
            </a:r>
          </a:p>
          <a:p>
            <a:r>
              <a:rPr lang="en-GB" b="0" dirty="0">
                <a:solidFill>
                  <a:srgbClr val="000000"/>
                </a:solidFill>
                <a:latin typeface="Lucida Sans Unicode" panose="020B0602030504020204" pitchFamily="34" charset="0"/>
                <a:cs typeface="Lucida Sans Unicode" panose="020B0602030504020204" pitchFamily="34" charset="0"/>
              </a:rPr>
              <a:t>Remove-AzureStorageTable –Name $tabName –Context $context </a:t>
            </a:r>
          </a:p>
        </p:txBody>
      </p:sp>
      <p:sp>
        <p:nvSpPr>
          <p:cNvPr id="6" name="Rectangle 5"/>
          <p:cNvSpPr/>
          <p:nvPr/>
        </p:nvSpPr>
        <p:spPr>
          <a:xfrm>
            <a:off x="1982788" y="5245241"/>
            <a:ext cx="8401007" cy="923330"/>
          </a:xfrm>
          <a:prstGeom prst="rect">
            <a:avLst/>
          </a:prstGeom>
          <a:solidFill>
            <a:schemeClr val="bg2">
              <a:lumMod val="60000"/>
              <a:lumOff val="40000"/>
            </a:schemeClr>
          </a:solidFill>
        </p:spPr>
        <p:style>
          <a:lnRef idx="3">
            <a:schemeClr val="lt1"/>
          </a:lnRef>
          <a:fillRef idx="1">
            <a:schemeClr val="accent1"/>
          </a:fillRef>
          <a:effectRef idx="1">
            <a:schemeClr val="accent1"/>
          </a:effectRef>
          <a:fontRef idx="minor">
            <a:schemeClr val="lt1"/>
          </a:fontRef>
        </p:style>
        <p:txBody>
          <a:bodyPr wrap="square">
            <a:spAutoFit/>
          </a:bodyP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r>
              <a:rPr lang="en-GB" b="0" dirty="0">
                <a:solidFill>
                  <a:srgbClr val="000000"/>
                </a:solidFill>
                <a:latin typeface="Lucida Sans Unicode" panose="020B0602030504020204" pitchFamily="34" charset="0"/>
                <a:cs typeface="Lucida Sans Unicode" panose="020B0602030504020204" pitchFamily="34" charset="0"/>
              </a:rPr>
              <a:t>New-AzureStorageQueue –Name $qName –Context $context</a:t>
            </a:r>
          </a:p>
          <a:p>
            <a:r>
              <a:rPr lang="en-GB" b="0" dirty="0">
                <a:solidFill>
                  <a:srgbClr val="000000"/>
                </a:solidFill>
                <a:latin typeface="Lucida Sans Unicode" panose="020B0602030504020204" pitchFamily="34" charset="0"/>
                <a:cs typeface="Lucida Sans Unicode" panose="020B0602030504020204" pitchFamily="34" charset="0"/>
              </a:rPr>
              <a:t>Get-AzureStorageQueue –Name $qName –Context $context</a:t>
            </a:r>
          </a:p>
          <a:p>
            <a:r>
              <a:rPr lang="en-GB" b="0" dirty="0">
                <a:solidFill>
                  <a:srgbClr val="000000"/>
                </a:solidFill>
                <a:latin typeface="Lucida Sans Unicode" panose="020B0602030504020204" pitchFamily="34" charset="0"/>
                <a:cs typeface="Lucida Sans Unicode" panose="020B0602030504020204" pitchFamily="34" charset="0"/>
              </a:rPr>
              <a:t>Remove-AzureStorageQueue –Name $qName –Context $context</a:t>
            </a:r>
          </a:p>
        </p:txBody>
      </p:sp>
    </p:spTree>
    <p:custDataLst>
      <p:tags r:id="rId1"/>
    </p:custDataLst>
    <p:extLst>
      <p:ext uri="{BB962C8B-B14F-4D97-AF65-F5344CB8AC3E}">
        <p14:creationId xmlns:p14="http://schemas.microsoft.com/office/powerpoint/2010/main" val="2714726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Controlling access to storage</a:t>
            </a:r>
          </a:p>
        </p:txBody>
      </p:sp>
      <p:sp>
        <p:nvSpPr>
          <p:cNvPr id="4" name="Content Placeholder 3"/>
          <p:cNvSpPr>
            <a:spLocks noGrp="1"/>
          </p:cNvSpPr>
          <p:nvPr/>
        </p:nvSpPr>
        <p:spPr bwMode="auto">
          <a:xfrm>
            <a:off x="1982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dirty="0">
                <a:solidFill>
                  <a:srgbClr val="000000"/>
                </a:solidFill>
              </a:rPr>
              <a:t>Storage account access keys:</a:t>
            </a:r>
            <a:endParaRPr lang="en-CA" sz="2400" dirty="0">
              <a:solidFill>
                <a:srgbClr val="000000"/>
              </a:solidFill>
            </a:endParaRPr>
          </a:p>
          <a:p>
            <a:pPr lvl="1"/>
            <a:r>
              <a:rPr lang="en-US" sz="2000" dirty="0">
                <a:solidFill>
                  <a:srgbClr val="000000"/>
                </a:solidFill>
              </a:rPr>
              <a:t>Primary and secondary</a:t>
            </a:r>
            <a:endParaRPr lang="en-CA" sz="2000" dirty="0">
              <a:solidFill>
                <a:srgbClr val="000000"/>
              </a:solidFill>
            </a:endParaRPr>
          </a:p>
          <a:p>
            <a:pPr lvl="1"/>
            <a:r>
              <a:rPr lang="en-US" sz="2000" dirty="0">
                <a:solidFill>
                  <a:srgbClr val="000000"/>
                </a:solidFill>
              </a:rPr>
              <a:t>Automatically generated but can be recycled</a:t>
            </a:r>
            <a:endParaRPr lang="en-CA" sz="2000" dirty="0">
              <a:solidFill>
                <a:srgbClr val="000000"/>
              </a:solidFill>
            </a:endParaRPr>
          </a:p>
          <a:p>
            <a:pPr lvl="1"/>
            <a:r>
              <a:rPr lang="en-US" sz="2000" dirty="0">
                <a:solidFill>
                  <a:srgbClr val="000000"/>
                </a:solidFill>
              </a:rPr>
              <a:t>Provide full access to a storage account</a:t>
            </a:r>
            <a:endParaRPr lang="en-CA" sz="2000" dirty="0">
              <a:solidFill>
                <a:srgbClr val="000000"/>
              </a:solidFill>
            </a:endParaRPr>
          </a:p>
          <a:p>
            <a:r>
              <a:rPr lang="en-US" sz="2400" dirty="0">
                <a:solidFill>
                  <a:srgbClr val="000000"/>
                </a:solidFill>
              </a:rPr>
              <a:t>SAS:</a:t>
            </a:r>
            <a:endParaRPr lang="en-CA" sz="2400" dirty="0">
              <a:solidFill>
                <a:srgbClr val="000000"/>
              </a:solidFill>
            </a:endParaRPr>
          </a:p>
          <a:p>
            <a:pPr lvl="1"/>
            <a:r>
              <a:rPr lang="en-US" sz="2000" dirty="0">
                <a:solidFill>
                  <a:srgbClr val="000000"/>
                </a:solidFill>
              </a:rPr>
              <a:t>Granular (container or resource level)</a:t>
            </a:r>
            <a:endParaRPr lang="en-CA" sz="2000" dirty="0">
              <a:solidFill>
                <a:srgbClr val="000000"/>
              </a:solidFill>
            </a:endParaRPr>
          </a:p>
          <a:p>
            <a:pPr lvl="1"/>
            <a:r>
              <a:rPr lang="en-US" sz="2000" dirty="0">
                <a:solidFill>
                  <a:srgbClr val="000000"/>
                </a:solidFill>
              </a:rPr>
              <a:t>Time-limited </a:t>
            </a:r>
            <a:endParaRPr lang="en-CA" sz="2000" dirty="0">
              <a:solidFill>
                <a:srgbClr val="000000"/>
              </a:solidFill>
            </a:endParaRPr>
          </a:p>
          <a:p>
            <a:r>
              <a:rPr lang="en-US" sz="2400" dirty="0">
                <a:solidFill>
                  <a:srgbClr val="000000"/>
                </a:solidFill>
              </a:rPr>
              <a:t>Stored access policy:</a:t>
            </a:r>
            <a:endParaRPr lang="en-CA" sz="2400" dirty="0">
              <a:solidFill>
                <a:srgbClr val="000000"/>
              </a:solidFill>
            </a:endParaRPr>
          </a:p>
          <a:p>
            <a:pPr lvl="1"/>
            <a:r>
              <a:rPr lang="en-US" sz="2000" dirty="0">
                <a:solidFill>
                  <a:srgbClr val="000000"/>
                </a:solidFill>
              </a:rPr>
              <a:t>Granular (container level)</a:t>
            </a:r>
            <a:endParaRPr lang="en-CA" sz="2000" dirty="0">
              <a:solidFill>
                <a:srgbClr val="000000"/>
              </a:solidFill>
            </a:endParaRPr>
          </a:p>
          <a:p>
            <a:pPr lvl="1"/>
            <a:r>
              <a:rPr lang="en-US" sz="2000" dirty="0">
                <a:solidFill>
                  <a:srgbClr val="000000"/>
                </a:solidFill>
              </a:rPr>
              <a:t>Time-limited</a:t>
            </a:r>
            <a:endParaRPr lang="en-CA" sz="2000" dirty="0">
              <a:solidFill>
                <a:srgbClr val="000000"/>
              </a:solidFill>
            </a:endParaRPr>
          </a:p>
          <a:p>
            <a:pPr lvl="1"/>
            <a:r>
              <a:rPr lang="en-US" sz="2000" dirty="0">
                <a:solidFill>
                  <a:srgbClr val="000000"/>
                </a:solidFill>
              </a:rPr>
              <a:t>You can easily revoke policy-linked SAS</a:t>
            </a:r>
            <a:endParaRPr lang="en-CA" sz="2000" dirty="0">
              <a:solidFill>
                <a:srgbClr val="000000"/>
              </a:solidFill>
            </a:endParaRPr>
          </a:p>
          <a:p>
            <a:r>
              <a:rPr lang="en-US" sz="2400" dirty="0">
                <a:solidFill>
                  <a:srgbClr val="000000"/>
                </a:solidFill>
              </a:rPr>
              <a:t>Role-based access control:</a:t>
            </a:r>
            <a:endParaRPr lang="en-CA" sz="2400" dirty="0">
              <a:solidFill>
                <a:srgbClr val="000000"/>
              </a:solidFill>
            </a:endParaRPr>
          </a:p>
          <a:p>
            <a:pPr lvl="1"/>
            <a:r>
              <a:rPr lang="en-US" sz="2000" dirty="0">
                <a:solidFill>
                  <a:srgbClr val="000000"/>
                </a:solidFill>
              </a:rPr>
              <a:t> Default roles</a:t>
            </a:r>
            <a:endParaRPr lang="en-CA" sz="2000" dirty="0">
              <a:solidFill>
                <a:srgbClr val="000000"/>
              </a:solidFill>
            </a:endParaRPr>
          </a:p>
          <a:p>
            <a:pPr lvl="1"/>
            <a:r>
              <a:rPr lang="en-US" sz="2000" dirty="0">
                <a:solidFill>
                  <a:srgbClr val="000000"/>
                </a:solidFill>
              </a:rPr>
              <a:t> Custom roles</a:t>
            </a:r>
            <a:endParaRPr lang="en-CA" sz="2000" dirty="0">
              <a:solidFill>
                <a:srgbClr val="000000"/>
              </a:solidFill>
            </a:endParaRPr>
          </a:p>
        </p:txBody>
      </p:sp>
    </p:spTree>
    <p:custDataLst>
      <p:tags r:id="rId1"/>
    </p:custDataLst>
    <p:extLst>
      <p:ext uri="{BB962C8B-B14F-4D97-AF65-F5344CB8AC3E}">
        <p14:creationId xmlns:p14="http://schemas.microsoft.com/office/powerpoint/2010/main" val="4668868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storage</a:t>
            </a:r>
          </a:p>
        </p:txBody>
      </p:sp>
      <p:sp>
        <p:nvSpPr>
          <p:cNvPr id="4" name="Content Placeholder 2"/>
          <p:cNvSpPr>
            <a:spLocks noGrp="1"/>
          </p:cNvSpPr>
          <p:nvPr/>
        </p:nvSpPr>
        <p:spPr bwMode="auto">
          <a:xfrm>
            <a:off x="1855788" y="1021215"/>
            <a:ext cx="8434489"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solidFill>
                  <a:srgbClr val="000000"/>
                </a:solidFill>
              </a:rPr>
              <a:t>You can enable monitoring for a new or existing standard storage account:</a:t>
            </a:r>
            <a:endParaRPr lang="en-CA" dirty="0">
              <a:solidFill>
                <a:srgbClr val="000000"/>
              </a:solidFill>
            </a:endParaRPr>
          </a:p>
          <a:p>
            <a:pPr lvl="1"/>
            <a:r>
              <a:rPr lang="en-US" dirty="0">
                <a:solidFill>
                  <a:srgbClr val="000000"/>
                </a:solidFill>
              </a:rPr>
              <a:t>Aggregate metrics</a:t>
            </a:r>
            <a:endParaRPr lang="en-CA" dirty="0">
              <a:solidFill>
                <a:srgbClr val="000000"/>
              </a:solidFill>
            </a:endParaRPr>
          </a:p>
          <a:p>
            <a:pPr lvl="1"/>
            <a:r>
              <a:rPr lang="en-US" dirty="0">
                <a:solidFill>
                  <a:srgbClr val="000000"/>
                </a:solidFill>
              </a:rPr>
              <a:t>Per-API metrics</a:t>
            </a:r>
            <a:endParaRPr lang="en-CA" dirty="0">
              <a:solidFill>
                <a:srgbClr val="000000"/>
              </a:solidFill>
            </a:endParaRPr>
          </a:p>
          <a:p>
            <a:pPr lvl="1"/>
            <a:r>
              <a:rPr lang="en-US" dirty="0">
                <a:solidFill>
                  <a:srgbClr val="000000"/>
                </a:solidFill>
              </a:rPr>
              <a:t>Logs</a:t>
            </a:r>
            <a:endParaRPr lang="en-CA" dirty="0">
              <a:solidFill>
                <a:srgbClr val="000000"/>
              </a:solidFill>
            </a:endParaRPr>
          </a:p>
          <a:p>
            <a:r>
              <a:rPr lang="en-US" dirty="0">
                <a:solidFill>
                  <a:srgbClr val="000000"/>
                </a:solidFill>
              </a:rPr>
              <a:t>Not supported for Azure Premium storage accounts</a:t>
            </a:r>
            <a:endParaRPr lang="en-CA" dirty="0">
              <a:solidFill>
                <a:srgbClr val="000000"/>
              </a:solidFill>
            </a:endParaRPr>
          </a:p>
          <a:p>
            <a:r>
              <a:rPr lang="en-US" dirty="0">
                <a:solidFill>
                  <a:srgbClr val="000000"/>
                </a:solidFill>
              </a:rPr>
              <a:t>Metrics and logs are stored in the same storage account</a:t>
            </a:r>
            <a:endParaRPr lang="en-CA" dirty="0">
              <a:solidFill>
                <a:srgbClr val="000000"/>
              </a:solidFill>
            </a:endParaRPr>
          </a:p>
          <a:p>
            <a:r>
              <a:rPr lang="en-US" dirty="0">
                <a:solidFill>
                  <a:srgbClr val="000000"/>
                </a:solidFill>
              </a:rPr>
              <a:t>Metrics can be displayed in the </a:t>
            </a:r>
            <a:r>
              <a:rPr lang="en-US" b="1" dirty="0">
                <a:solidFill>
                  <a:srgbClr val="000000"/>
                </a:solidFill>
              </a:rPr>
              <a:t>Monitoring </a:t>
            </a:r>
            <a:r>
              <a:rPr lang="en-US" dirty="0">
                <a:solidFill>
                  <a:srgbClr val="000000"/>
                </a:solidFill>
              </a:rPr>
              <a:t>lens</a:t>
            </a:r>
            <a:endParaRPr lang="en-CA" dirty="0">
              <a:solidFill>
                <a:srgbClr val="000000"/>
              </a:solidFill>
            </a:endParaRPr>
          </a:p>
          <a:p>
            <a:r>
              <a:rPr lang="en-US" dirty="0">
                <a:solidFill>
                  <a:srgbClr val="000000"/>
                </a:solidFill>
              </a:rPr>
              <a:t>Metric-based alerts:</a:t>
            </a:r>
            <a:endParaRPr lang="en-CA" dirty="0">
              <a:solidFill>
                <a:srgbClr val="000000"/>
              </a:solidFill>
            </a:endParaRPr>
          </a:p>
          <a:p>
            <a:pPr lvl="1"/>
            <a:r>
              <a:rPr lang="en-US" dirty="0">
                <a:solidFill>
                  <a:srgbClr val="000000"/>
                </a:solidFill>
              </a:rPr>
              <a:t>Delivered through email</a:t>
            </a:r>
            <a:endParaRPr lang="en-CA" dirty="0">
              <a:solidFill>
                <a:srgbClr val="000000"/>
              </a:solidFill>
            </a:endParaRPr>
          </a:p>
          <a:p>
            <a:pPr lvl="1"/>
            <a:r>
              <a:rPr lang="en-US" dirty="0">
                <a:solidFill>
                  <a:srgbClr val="000000"/>
                </a:solidFill>
              </a:rPr>
              <a:t>Routed to a Webhook</a:t>
            </a:r>
            <a:endParaRPr lang="en-CA" dirty="0">
              <a:solidFill>
                <a:srgbClr val="000000"/>
              </a:solidFill>
            </a:endParaRPr>
          </a:p>
          <a:p>
            <a:endParaRPr lang="en-US" dirty="0">
              <a:solidFill>
                <a:srgbClr val="000000"/>
              </a:solidFill>
            </a:endParaRPr>
          </a:p>
        </p:txBody>
      </p:sp>
    </p:spTree>
    <p:custDataLst>
      <p:tags r:id="rId1"/>
    </p:custDataLst>
    <p:extLst>
      <p:ext uri="{BB962C8B-B14F-4D97-AF65-F5344CB8AC3E}">
        <p14:creationId xmlns:p14="http://schemas.microsoft.com/office/powerpoint/2010/main" val="3683141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58B209-4E6F-412E-BA33-6903529DB20C}"/>
              </a:ext>
            </a:extLst>
          </p:cNvPr>
          <p:cNvSpPr>
            <a:spLocks noGrp="1"/>
          </p:cNvSpPr>
          <p:nvPr>
            <p:ph type="ctrTitle" sz="quarter"/>
          </p:nvPr>
        </p:nvSpPr>
        <p:spPr/>
        <p:txBody>
          <a:bodyPr/>
          <a:lstStyle/>
          <a:p>
            <a:r>
              <a:rPr lang="en-US" dirty="0"/>
              <a:t>Implementing storage</a:t>
            </a:r>
          </a:p>
        </p:txBody>
      </p:sp>
      <p:sp>
        <p:nvSpPr>
          <p:cNvPr id="4" name="Subtitle 3">
            <a:extLst>
              <a:ext uri="{FF2B5EF4-FFF2-40B4-BE49-F238E27FC236}">
                <a16:creationId xmlns:a16="http://schemas.microsoft.com/office/drawing/2014/main" id="{7D07E0F1-6D44-4173-AA7B-25558381481B}"/>
              </a:ext>
            </a:extLst>
          </p:cNvPr>
          <p:cNvSpPr>
            <a:spLocks noGrp="1"/>
          </p:cNvSpPr>
          <p:nvPr>
            <p:ph type="subTitle" sz="quarter" idx="1"/>
          </p:nvPr>
        </p:nvSpPr>
        <p:spPr>
          <a:xfrm>
            <a:off x="4914123" y="1625600"/>
            <a:ext cx="7054357" cy="4207275"/>
          </a:xfrm>
        </p:spPr>
        <p:txBody>
          <a:bodyPr/>
          <a:lstStyle/>
          <a:p>
            <a:r>
              <a:rPr lang="en-US" sz="2800" dirty="0"/>
              <a:t>Create a storage account</a:t>
            </a:r>
          </a:p>
          <a:p>
            <a:r>
              <a:rPr lang="en-US" sz="2800" dirty="0"/>
              <a:t>Use Windows PowerShell to upload blobs</a:t>
            </a:r>
          </a:p>
          <a:p>
            <a:r>
              <a:rPr lang="en-US" sz="2800" dirty="0"/>
              <a:t>View blob storage in Visual Studio</a:t>
            </a:r>
          </a:p>
          <a:p>
            <a:r>
              <a:rPr lang="en-US" sz="2800" dirty="0"/>
              <a:t>Configure monitoring and logging</a:t>
            </a:r>
          </a:p>
          <a:p>
            <a:r>
              <a:rPr lang="en-US" sz="2800" dirty="0"/>
              <a:t>View logged events</a:t>
            </a:r>
          </a:p>
          <a:p>
            <a:endParaRPr lang="en-US" sz="2800" dirty="0"/>
          </a:p>
        </p:txBody>
      </p:sp>
      <p:sp>
        <p:nvSpPr>
          <p:cNvPr id="5" name="Text Placeholder 4">
            <a:extLst>
              <a:ext uri="{FF2B5EF4-FFF2-40B4-BE49-F238E27FC236}">
                <a16:creationId xmlns:a16="http://schemas.microsoft.com/office/drawing/2014/main" id="{652FC8F6-9C61-42CD-90A4-1EBDD2FB7210}"/>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80B11388-CFF3-4CFC-99E3-D2D9B375268C}"/>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1622555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spTree>
    <p:custDataLst>
      <p:tags r:id="rId1"/>
    </p:custDataLst>
    <p:extLst>
      <p:ext uri="{BB962C8B-B14F-4D97-AF65-F5344CB8AC3E}">
        <p14:creationId xmlns:p14="http://schemas.microsoft.com/office/powerpoint/2010/main" val="2786589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rot="16200000">
            <a:off x="680464" y="4894339"/>
            <a:ext cx="2042462" cy="256751"/>
          </a:xfrm>
          <a:prstGeom prst="rect">
            <a:avLst/>
          </a:prstGeom>
          <a:noFill/>
        </p:spPr>
        <p:txBody>
          <a:bodyPr wrap="none" lIns="134451" tIns="107561" rIns="134451" bIns="107561" rtlCol="0">
            <a:noAutofit/>
          </a:bodyPr>
          <a:lstStyle/>
          <a:p>
            <a:pPr defTabSz="685478" fontAlgn="base">
              <a:lnSpc>
                <a:spcPct val="90000"/>
              </a:lnSpc>
              <a:spcBef>
                <a:spcPct val="0"/>
              </a:spcBef>
              <a:spcAft>
                <a:spcPts val="441"/>
              </a:spcAft>
              <a:defRPr/>
            </a:pPr>
            <a:r>
              <a:rPr lang="de-DE" sz="2100" b="1" dirty="0">
                <a:solidFill>
                  <a:srgbClr val="FFFFFF">
                    <a:lumMod val="50000"/>
                  </a:srgbClr>
                </a:solidFill>
                <a:latin typeface="Segoe UI Light"/>
                <a:cs typeface="Arial" charset="0"/>
              </a:rPr>
              <a:t>http://azureplatform.azurewebsites.net/</a:t>
            </a:r>
            <a:endParaRPr lang="en-US" sz="2100" b="1" dirty="0">
              <a:solidFill>
                <a:srgbClr val="FFFFFF">
                  <a:lumMod val="50000"/>
                </a:srgbClr>
              </a:solidFill>
              <a:latin typeface="Segoe UI Light"/>
              <a:cs typeface="Arial" charset="0"/>
            </a:endParaRPr>
          </a:p>
        </p:txBody>
      </p:sp>
      <p:sp>
        <p:nvSpPr>
          <p:cNvPr id="17" name="TextBox 16"/>
          <p:cNvSpPr txBox="1"/>
          <p:nvPr/>
        </p:nvSpPr>
        <p:spPr>
          <a:xfrm rot="16200000">
            <a:off x="9742002" y="5471894"/>
            <a:ext cx="1316435" cy="257783"/>
          </a:xfrm>
          <a:prstGeom prst="rect">
            <a:avLst/>
          </a:prstGeom>
          <a:noFill/>
        </p:spPr>
        <p:txBody>
          <a:bodyPr wrap="none" lIns="134451" tIns="107561" rIns="134451" bIns="107561" rtlCol="0">
            <a:noAutofit/>
          </a:bodyPr>
          <a:lstStyle/>
          <a:p>
            <a:pPr algn="r" defTabSz="685478" fontAlgn="base">
              <a:lnSpc>
                <a:spcPct val="90000"/>
              </a:lnSpc>
              <a:spcBef>
                <a:spcPct val="0"/>
              </a:spcBef>
              <a:spcAft>
                <a:spcPts val="441"/>
              </a:spcAft>
              <a:defRPr/>
            </a:pPr>
            <a:r>
              <a:rPr lang="de-DE" sz="900" b="1" dirty="0">
                <a:solidFill>
                  <a:srgbClr val="FFFFFF">
                    <a:lumMod val="50000"/>
                  </a:srgbClr>
                </a:solidFill>
                <a:latin typeface="Segoe UI Light"/>
                <a:cs typeface="Arial" charset="0"/>
              </a:rPr>
              <a:t>* Preview Services</a:t>
            </a:r>
            <a:endParaRPr lang="en-US" sz="900" b="1" dirty="0">
              <a:solidFill>
                <a:srgbClr val="FFFFFF">
                  <a:lumMod val="50000"/>
                </a:srgbClr>
              </a:solidFill>
              <a:latin typeface="Segoe UI Light"/>
              <a:cs typeface="Arial"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116" y="4146268"/>
            <a:ext cx="2264569" cy="122872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2665" y="2530305"/>
            <a:ext cx="2232422" cy="158234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2190" y="964604"/>
            <a:ext cx="2218135" cy="1571625"/>
          </a:xfrm>
          <a:prstGeom prst="rect">
            <a:avLst/>
          </a:prstGeom>
        </p:spPr>
      </p:pic>
      <p:pic>
        <p:nvPicPr>
          <p:cNvPr id="23" name="Picture 22"/>
          <p:cNvPicPr>
            <a:picLocks noChangeAspect="1"/>
          </p:cNvPicPr>
          <p:nvPr/>
        </p:nvPicPr>
        <p:blipFill rotWithShape="1">
          <a:blip r:embed="rId6">
            <a:extLst>
              <a:ext uri="{28A0092B-C50C-407E-A947-70E740481C1C}">
                <a14:useLocalDpi xmlns:a14="http://schemas.microsoft.com/office/drawing/2010/main" val="0"/>
              </a:ext>
            </a:extLst>
          </a:blip>
          <a:srcRect b="7848"/>
          <a:stretch/>
        </p:blipFill>
        <p:spPr>
          <a:xfrm>
            <a:off x="2250879" y="5441672"/>
            <a:ext cx="7690247" cy="523361"/>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2631" y="936932"/>
            <a:ext cx="2218135" cy="1571625"/>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97393" y="2538611"/>
            <a:ext cx="2264569" cy="1246585"/>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10340" y="3819192"/>
            <a:ext cx="2207419" cy="1585913"/>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99955" y="941450"/>
            <a:ext cx="2228850" cy="1600200"/>
          </a:xfrm>
          <a:prstGeom prst="rect">
            <a:avLst/>
          </a:prstGeom>
        </p:spPr>
      </p:pic>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03527" y="2536887"/>
            <a:ext cx="2221706" cy="1268016"/>
          </a:xfrm>
          <a:prstGeom prst="rect">
            <a:avLst/>
          </a:prstGeom>
        </p:spPr>
      </p:pic>
      <p:pic>
        <p:nvPicPr>
          <p:cNvPr id="18" name="Picture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98765" y="3800141"/>
            <a:ext cx="2235994" cy="1603772"/>
          </a:xfrm>
          <a:prstGeom prst="rect">
            <a:avLst/>
          </a:prstGeom>
        </p:spPr>
      </p:pic>
      <p:sp>
        <p:nvSpPr>
          <p:cNvPr id="22" name="Title 1">
            <a:extLst>
              <a:ext uri="{FF2B5EF4-FFF2-40B4-BE49-F238E27FC236}">
                <a16:creationId xmlns:a16="http://schemas.microsoft.com/office/drawing/2014/main" id="{E61D9FAD-89A1-4703-A4AA-B242F487ED64}"/>
              </a:ext>
            </a:extLst>
          </p:cNvPr>
          <p:cNvSpPr txBox="1">
            <a:spLocks/>
          </p:cNvSpPr>
          <p:nvPr/>
        </p:nvSpPr>
        <p:spPr>
          <a:xfrm>
            <a:off x="451908" y="129589"/>
            <a:ext cx="7773988" cy="740664"/>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kern="0" dirty="0"/>
              <a:t>Azure services</a:t>
            </a:r>
          </a:p>
        </p:txBody>
      </p:sp>
      <p:pic>
        <p:nvPicPr>
          <p:cNvPr id="24" name="Picture 23">
            <a:extLst>
              <a:ext uri="{FF2B5EF4-FFF2-40B4-BE49-F238E27FC236}">
                <a16:creationId xmlns:a16="http://schemas.microsoft.com/office/drawing/2014/main" id="{FC22CA56-CDB1-4F7F-8EB4-B51E4EDF375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99728" y="-113475"/>
            <a:ext cx="2158845" cy="967610"/>
          </a:xfrm>
          <a:prstGeom prst="rect">
            <a:avLst/>
          </a:prstGeom>
        </p:spPr>
      </p:pic>
    </p:spTree>
    <p:extLst>
      <p:ext uri="{BB962C8B-B14F-4D97-AF65-F5344CB8AC3E}">
        <p14:creationId xmlns:p14="http://schemas.microsoft.com/office/powerpoint/2010/main" val="15366756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spTree>
    <p:custDataLst>
      <p:tags r:id="rId1"/>
    </p:custDataLst>
    <p:extLst>
      <p:ext uri="{BB962C8B-B14F-4D97-AF65-F5344CB8AC3E}">
        <p14:creationId xmlns:p14="http://schemas.microsoft.com/office/powerpoint/2010/main" val="6733551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ADFF57-8F39-41EB-B3EB-8BF134C0EEE0}"/>
              </a:ext>
            </a:extLst>
          </p:cNvPr>
          <p:cNvSpPr>
            <a:spLocks noGrp="1"/>
          </p:cNvSpPr>
          <p:nvPr>
            <p:ph type="title"/>
          </p:nvPr>
        </p:nvSpPr>
        <p:spPr/>
        <p:txBody>
          <a:bodyPr/>
          <a:lstStyle/>
          <a:p>
            <a:pPr algn="ctr"/>
            <a:r>
              <a:rPr lang="en-US" dirty="0"/>
              <a:t>Azure Database</a:t>
            </a:r>
          </a:p>
        </p:txBody>
      </p:sp>
      <p:sp>
        <p:nvSpPr>
          <p:cNvPr id="6" name="Freeform 5">
            <a:extLst>
              <a:ext uri="{FF2B5EF4-FFF2-40B4-BE49-F238E27FC236}">
                <a16:creationId xmlns:a16="http://schemas.microsoft.com/office/drawing/2014/main" id="{896B7205-FF29-4D67-A27C-D6100899E4C1}"/>
              </a:ext>
            </a:extLst>
          </p:cNvPr>
          <p:cNvSpPr>
            <a:spLocks/>
          </p:cNvSpPr>
          <p:nvPr/>
        </p:nvSpPr>
        <p:spPr bwMode="auto">
          <a:xfrm>
            <a:off x="2280915" y="3009060"/>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grpSp>
        <p:nvGrpSpPr>
          <p:cNvPr id="5" name="Group 4">
            <a:extLst>
              <a:ext uri="{FF2B5EF4-FFF2-40B4-BE49-F238E27FC236}">
                <a16:creationId xmlns:a16="http://schemas.microsoft.com/office/drawing/2014/main" id="{F94A57AE-2F13-4CC3-A183-BFF61B737401}"/>
              </a:ext>
            </a:extLst>
          </p:cNvPr>
          <p:cNvGrpSpPr/>
          <p:nvPr/>
        </p:nvGrpSpPr>
        <p:grpSpPr>
          <a:xfrm>
            <a:off x="3435192" y="3223161"/>
            <a:ext cx="1736721" cy="2095069"/>
            <a:chOff x="2257696" y="1975579"/>
            <a:chExt cx="1771546" cy="2137079"/>
          </a:xfrm>
        </p:grpSpPr>
        <p:grpSp>
          <p:nvGrpSpPr>
            <p:cNvPr id="8" name="Group 7">
              <a:extLst>
                <a:ext uri="{FF2B5EF4-FFF2-40B4-BE49-F238E27FC236}">
                  <a16:creationId xmlns:a16="http://schemas.microsoft.com/office/drawing/2014/main" id="{7994FC2E-5D1B-4254-AA8C-392D92255655}"/>
                </a:ext>
              </a:extLst>
            </p:cNvPr>
            <p:cNvGrpSpPr/>
            <p:nvPr/>
          </p:nvGrpSpPr>
          <p:grpSpPr>
            <a:xfrm>
              <a:off x="2257696" y="1975579"/>
              <a:ext cx="1771546" cy="1845409"/>
              <a:chOff x="2550524" y="2105356"/>
              <a:chExt cx="1771546" cy="1845409"/>
            </a:xfrm>
          </p:grpSpPr>
          <p:grpSp>
            <p:nvGrpSpPr>
              <p:cNvPr id="10" name="Group 9">
                <a:extLst>
                  <a:ext uri="{FF2B5EF4-FFF2-40B4-BE49-F238E27FC236}">
                    <a16:creationId xmlns:a16="http://schemas.microsoft.com/office/drawing/2014/main" id="{544B08A1-62B4-4D21-B5DA-95DAF0C1236C}"/>
                  </a:ext>
                </a:extLst>
              </p:cNvPr>
              <p:cNvGrpSpPr/>
              <p:nvPr/>
            </p:nvGrpSpPr>
            <p:grpSpPr>
              <a:xfrm>
                <a:off x="2550524" y="2105356"/>
                <a:ext cx="1771546" cy="1845409"/>
                <a:chOff x="1581463" y="1994715"/>
                <a:chExt cx="1771546" cy="1845409"/>
              </a:xfrm>
            </p:grpSpPr>
            <p:sp>
              <p:nvSpPr>
                <p:cNvPr id="12" name="Arc 11">
                  <a:extLst>
                    <a:ext uri="{FF2B5EF4-FFF2-40B4-BE49-F238E27FC236}">
                      <a16:creationId xmlns:a16="http://schemas.microsoft.com/office/drawing/2014/main" id="{46391990-27AD-45DE-B1CB-F9C7BA3759A2}"/>
                    </a:ext>
                  </a:extLst>
                </p:cNvPr>
                <p:cNvSpPr/>
                <p:nvPr/>
              </p:nvSpPr>
              <p:spPr>
                <a:xfrm>
                  <a:off x="2054356" y="2626452"/>
                  <a:ext cx="859760" cy="734740"/>
                </a:xfrm>
                <a:prstGeom prst="arc">
                  <a:avLst>
                    <a:gd name="adj1" fmla="val 16200000"/>
                    <a:gd name="adj2" fmla="val 16068955"/>
                  </a:avLst>
                </a:prstGeom>
                <a:ln w="190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defRPr/>
                  </a:pPr>
                  <a:endParaRPr lang="en-US" sz="1765">
                    <a:solidFill>
                      <a:srgbClr val="505050"/>
                    </a:solidFill>
                    <a:latin typeface="Segoe UI"/>
                  </a:endParaRPr>
                </a:p>
              </p:txBody>
            </p:sp>
            <p:pic>
              <p:nvPicPr>
                <p:cNvPr id="13" name="Picture 12">
                  <a:extLst>
                    <a:ext uri="{FF2B5EF4-FFF2-40B4-BE49-F238E27FC236}">
                      <a16:creationId xmlns:a16="http://schemas.microsoft.com/office/drawing/2014/main" id="{3E627E5F-20B7-4D31-8F4A-B4DE6FBCBD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31534" y="3100336"/>
                  <a:ext cx="351042" cy="456832"/>
                </a:xfrm>
                <a:prstGeom prst="rect">
                  <a:avLst/>
                </a:prstGeom>
              </p:spPr>
            </p:pic>
            <p:pic>
              <p:nvPicPr>
                <p:cNvPr id="14" name="Picture 13">
                  <a:extLst>
                    <a:ext uri="{FF2B5EF4-FFF2-40B4-BE49-F238E27FC236}">
                      <a16:creationId xmlns:a16="http://schemas.microsoft.com/office/drawing/2014/main" id="{B6AB7021-490D-4193-87E4-383EB1CF6D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51896" y="3100336"/>
                  <a:ext cx="351042" cy="456832"/>
                </a:xfrm>
                <a:prstGeom prst="rect">
                  <a:avLst/>
                </a:prstGeom>
              </p:spPr>
            </p:pic>
            <p:pic>
              <p:nvPicPr>
                <p:cNvPr id="15" name="Picture 14">
                  <a:extLst>
                    <a:ext uri="{FF2B5EF4-FFF2-40B4-BE49-F238E27FC236}">
                      <a16:creationId xmlns:a16="http://schemas.microsoft.com/office/drawing/2014/main" id="{4024DF00-0D70-49CE-A080-79A8F3DE379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00854" y="2469659"/>
                  <a:ext cx="351042" cy="456832"/>
                </a:xfrm>
                <a:prstGeom prst="rect">
                  <a:avLst/>
                </a:prstGeom>
              </p:spPr>
            </p:pic>
            <p:sp>
              <p:nvSpPr>
                <p:cNvPr id="16" name="TextBox 15">
                  <a:extLst>
                    <a:ext uri="{FF2B5EF4-FFF2-40B4-BE49-F238E27FC236}">
                      <a16:creationId xmlns:a16="http://schemas.microsoft.com/office/drawing/2014/main" id="{E0068DDF-B8F9-4E0F-BB53-D8F90AE2F4DF}"/>
                    </a:ext>
                  </a:extLst>
                </p:cNvPr>
                <p:cNvSpPr txBox="1"/>
                <p:nvPr/>
              </p:nvSpPr>
              <p:spPr>
                <a:xfrm>
                  <a:off x="2054356" y="2139082"/>
                  <a:ext cx="948582" cy="447815"/>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078" dirty="0">
                      <a:solidFill>
                        <a:srgbClr val="0078D7"/>
                      </a:solidFill>
                      <a:latin typeface="Segoe UI"/>
                    </a:rPr>
                    <a:t>Primary</a:t>
                  </a:r>
                </a:p>
              </p:txBody>
            </p:sp>
            <p:sp>
              <p:nvSpPr>
                <p:cNvPr id="17" name="TextBox 16">
                  <a:extLst>
                    <a:ext uri="{FF2B5EF4-FFF2-40B4-BE49-F238E27FC236}">
                      <a16:creationId xmlns:a16="http://schemas.microsoft.com/office/drawing/2014/main" id="{979F4BCE-7AF6-4A1D-98C2-6A9A58D484E5}"/>
                    </a:ext>
                  </a:extLst>
                </p:cNvPr>
                <p:cNvSpPr txBox="1"/>
                <p:nvPr/>
              </p:nvSpPr>
              <p:spPr>
                <a:xfrm>
                  <a:off x="1581463" y="3383168"/>
                  <a:ext cx="1051185" cy="447815"/>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078" dirty="0">
                      <a:solidFill>
                        <a:srgbClr val="0078D7"/>
                      </a:solidFill>
                      <a:latin typeface="Segoe UI"/>
                    </a:rPr>
                    <a:t>Secondary</a:t>
                  </a:r>
                </a:p>
              </p:txBody>
            </p:sp>
            <p:sp>
              <p:nvSpPr>
                <p:cNvPr id="18" name="TextBox 17">
                  <a:extLst>
                    <a:ext uri="{FF2B5EF4-FFF2-40B4-BE49-F238E27FC236}">
                      <a16:creationId xmlns:a16="http://schemas.microsoft.com/office/drawing/2014/main" id="{6DC0C745-719F-4FD3-A570-B86E42BAAB9A}"/>
                    </a:ext>
                  </a:extLst>
                </p:cNvPr>
                <p:cNvSpPr txBox="1"/>
                <p:nvPr/>
              </p:nvSpPr>
              <p:spPr>
                <a:xfrm>
                  <a:off x="2301824" y="3392309"/>
                  <a:ext cx="1051185" cy="447815"/>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078" dirty="0">
                      <a:solidFill>
                        <a:srgbClr val="0078D7"/>
                      </a:solidFill>
                      <a:latin typeface="Segoe UI"/>
                    </a:rPr>
                    <a:t>Secondary</a:t>
                  </a:r>
                </a:p>
              </p:txBody>
            </p:sp>
            <p:sp>
              <p:nvSpPr>
                <p:cNvPr id="19" name="Rectangle 18">
                  <a:extLst>
                    <a:ext uri="{FF2B5EF4-FFF2-40B4-BE49-F238E27FC236}">
                      <a16:creationId xmlns:a16="http://schemas.microsoft.com/office/drawing/2014/main" id="{6C2B8FD6-F605-4C84-B282-A77F1508DEA7}"/>
                    </a:ext>
                  </a:extLst>
                </p:cNvPr>
                <p:cNvSpPr/>
                <p:nvPr/>
              </p:nvSpPr>
              <p:spPr bwMode="auto">
                <a:xfrm>
                  <a:off x="1700613" y="2263031"/>
                  <a:ext cx="1486968" cy="1462935"/>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a:extLst>
                    <a:ext uri="{FF2B5EF4-FFF2-40B4-BE49-F238E27FC236}">
                      <a16:creationId xmlns:a16="http://schemas.microsoft.com/office/drawing/2014/main" id="{E751949E-9E82-4219-ACB8-C3F895C1E5AC}"/>
                    </a:ext>
                  </a:extLst>
                </p:cNvPr>
                <p:cNvPicPr>
                  <a:picLocks noChangeAspect="1"/>
                </p:cNvPicPr>
                <p:nvPr/>
              </p:nvPicPr>
              <p:blipFill>
                <a:blip r:embed="rId4"/>
                <a:stretch>
                  <a:fillRect/>
                </a:stretch>
              </p:blipFill>
              <p:spPr>
                <a:xfrm rot="5400000">
                  <a:off x="2332009" y="2049381"/>
                  <a:ext cx="288731" cy="179400"/>
                </a:xfrm>
                <a:prstGeom prst="rect">
                  <a:avLst/>
                </a:prstGeom>
              </p:spPr>
            </p:pic>
          </p:grpSp>
          <p:sp>
            <p:nvSpPr>
              <p:cNvPr id="11" name="TextBox 10">
                <a:extLst>
                  <a:ext uri="{FF2B5EF4-FFF2-40B4-BE49-F238E27FC236}">
                    <a16:creationId xmlns:a16="http://schemas.microsoft.com/office/drawing/2014/main" id="{A1A3C9F7-3101-484B-8C10-FC52BF198649}"/>
                  </a:ext>
                </a:extLst>
              </p:cNvPr>
              <p:cNvSpPr txBox="1"/>
              <p:nvPr/>
            </p:nvSpPr>
            <p:spPr>
              <a:xfrm>
                <a:off x="2985106" y="2934371"/>
                <a:ext cx="978910" cy="406265"/>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784" i="1" dirty="0">
                    <a:solidFill>
                      <a:srgbClr val="5C2D91"/>
                    </a:solidFill>
                    <a:latin typeface="Segoe UI"/>
                  </a:rPr>
                  <a:t>Sync Commit</a:t>
                </a:r>
              </a:p>
            </p:txBody>
          </p:sp>
        </p:grpSp>
        <p:sp>
          <p:nvSpPr>
            <p:cNvPr id="9" name="TextBox 8">
              <a:extLst>
                <a:ext uri="{FF2B5EF4-FFF2-40B4-BE49-F238E27FC236}">
                  <a16:creationId xmlns:a16="http://schemas.microsoft.com/office/drawing/2014/main" id="{CDEE3F0C-923D-4568-9760-40BF33447A14}"/>
                </a:ext>
              </a:extLst>
            </p:cNvPr>
            <p:cNvSpPr txBox="1"/>
            <p:nvPr/>
          </p:nvSpPr>
          <p:spPr>
            <a:xfrm>
              <a:off x="2309749" y="3623293"/>
              <a:ext cx="1685715" cy="4893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dirty="0">
                  <a:solidFill>
                    <a:srgbClr val="0078D7">
                      <a:lumMod val="50000"/>
                    </a:srgbClr>
                  </a:solidFill>
                  <a:latin typeface="Segoe UI"/>
                </a:rPr>
                <a:t>Azure SQL DB</a:t>
              </a:r>
            </a:p>
          </p:txBody>
        </p:sp>
      </p:grpSp>
    </p:spTree>
    <p:extLst>
      <p:ext uri="{BB962C8B-B14F-4D97-AF65-F5344CB8AC3E}">
        <p14:creationId xmlns:p14="http://schemas.microsoft.com/office/powerpoint/2010/main" val="16519102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866" y="975"/>
            <a:ext cx="12190271" cy="1263876"/>
          </a:xfrm>
          <a:solidFill>
            <a:schemeClr val="accent1"/>
          </a:solidFill>
        </p:spPr>
        <p:txBody>
          <a:bodyPr anchor="ctr"/>
          <a:lstStyle/>
          <a:p>
            <a:r>
              <a:rPr lang="en-US" spc="0" dirty="0">
                <a:ln/>
                <a:solidFill>
                  <a:schemeClr val="bg1"/>
                </a:solidFill>
              </a:rPr>
              <a:t>Database as-a-Service</a:t>
            </a:r>
          </a:p>
        </p:txBody>
      </p:sp>
      <p:sp>
        <p:nvSpPr>
          <p:cNvPr id="4" name="Rectangle 3"/>
          <p:cNvSpPr/>
          <p:nvPr/>
        </p:nvSpPr>
        <p:spPr bwMode="auto">
          <a:xfrm>
            <a:off x="8984" y="4167591"/>
            <a:ext cx="12190271" cy="26899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 name="Straight Connector 4"/>
          <p:cNvCxnSpPr>
            <a:cxnSpLocks/>
          </p:cNvCxnSpPr>
          <p:nvPr/>
        </p:nvCxnSpPr>
        <p:spPr>
          <a:xfrm flipV="1">
            <a:off x="864" y="4156623"/>
            <a:ext cx="12190271" cy="16201"/>
          </a:xfrm>
          <a:prstGeom prst="line">
            <a:avLst/>
          </a:prstGeom>
          <a:ln w="381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6" name="TextBox 185"/>
          <p:cNvSpPr txBox="1"/>
          <p:nvPr/>
        </p:nvSpPr>
        <p:spPr>
          <a:xfrm>
            <a:off x="-92736" y="4162117"/>
            <a:ext cx="12516436" cy="2594679"/>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3136" dirty="0">
                <a:gradFill>
                  <a:gsLst>
                    <a:gs pos="2917">
                      <a:srgbClr val="505050"/>
                    </a:gs>
                    <a:gs pos="30000">
                      <a:srgbClr val="505050"/>
                    </a:gs>
                  </a:gsLst>
                  <a:lin ang="5400000" scaled="0"/>
                </a:gradFill>
                <a:latin typeface="Segoe UI Light"/>
              </a:rPr>
              <a:t>   </a:t>
            </a:r>
            <a:r>
              <a:rPr lang="en-US" sz="3136" b="1" dirty="0">
                <a:solidFill>
                  <a:srgbClr val="0078D7">
                    <a:lumMod val="75000"/>
                  </a:srgbClr>
                </a:solidFill>
                <a:latin typeface="Segoe UI Light"/>
              </a:rPr>
              <a:t>Azure SQL Database</a:t>
            </a:r>
          </a:p>
          <a:p>
            <a:pPr marL="336080" indent="-336080" defTabSz="914192">
              <a:lnSpc>
                <a:spcPct val="90000"/>
              </a:lnSpc>
              <a:spcAft>
                <a:spcPts val="588"/>
              </a:spcAft>
              <a:buFont typeface="Wingdings" panose="05000000000000000000" pitchFamily="2" charset="2"/>
              <a:buChar char="Ø"/>
              <a:defRPr/>
            </a:pPr>
            <a:r>
              <a:rPr lang="en-US" sz="2157" dirty="0">
                <a:gradFill>
                  <a:gsLst>
                    <a:gs pos="2917">
                      <a:srgbClr val="505050"/>
                    </a:gs>
                    <a:gs pos="30000">
                      <a:srgbClr val="505050"/>
                    </a:gs>
                  </a:gsLst>
                  <a:lin ang="5400000" scaled="0"/>
                </a:gradFill>
                <a:latin typeface="Segoe UI"/>
              </a:rPr>
              <a:t>Built-in local </a:t>
            </a:r>
            <a:r>
              <a:rPr lang="en-US" sz="2157" b="1" dirty="0">
                <a:gradFill>
                  <a:gsLst>
                    <a:gs pos="2917">
                      <a:srgbClr val="505050"/>
                    </a:gs>
                    <a:gs pos="30000">
                      <a:srgbClr val="505050"/>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high availability </a:t>
            </a:r>
            <a:r>
              <a:rPr lang="en-US" sz="2157" dirty="0">
                <a:gradFill>
                  <a:gsLst>
                    <a:gs pos="2917">
                      <a:srgbClr val="505050"/>
                    </a:gs>
                    <a:gs pos="30000">
                      <a:srgbClr val="505050"/>
                    </a:gs>
                  </a:gsLst>
                  <a:lin ang="5400000" scaled="0"/>
                </a:gradFill>
                <a:latin typeface="Segoe UI"/>
              </a:rPr>
              <a:t>with </a:t>
            </a:r>
            <a:r>
              <a:rPr lang="en-US" sz="2157" b="1" dirty="0">
                <a:gradFill>
                  <a:gsLst>
                    <a:gs pos="2917">
                      <a:srgbClr val="505050"/>
                    </a:gs>
                    <a:gs pos="30000">
                      <a:srgbClr val="505050"/>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99.99% SLA</a:t>
            </a:r>
          </a:p>
          <a:p>
            <a:pPr marL="336080" indent="-336080" defTabSz="914192">
              <a:lnSpc>
                <a:spcPct val="90000"/>
              </a:lnSpc>
              <a:spcAft>
                <a:spcPts val="588"/>
              </a:spcAft>
              <a:buFont typeface="Wingdings" panose="05000000000000000000" pitchFamily="2" charset="2"/>
              <a:buChar char="Ø"/>
              <a:defRPr/>
            </a:pPr>
            <a:r>
              <a:rPr lang="en-US" sz="2157" b="1" dirty="0">
                <a:gradFill>
                  <a:gsLst>
                    <a:gs pos="2917">
                      <a:srgbClr val="505050"/>
                    </a:gs>
                    <a:gs pos="30000">
                      <a:srgbClr val="505050"/>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Automatic backups </a:t>
            </a:r>
            <a:r>
              <a:rPr lang="en-US" sz="2157" dirty="0">
                <a:gradFill>
                  <a:gsLst>
                    <a:gs pos="2917">
                      <a:srgbClr val="505050"/>
                    </a:gs>
                    <a:gs pos="30000">
                      <a:srgbClr val="505050"/>
                    </a:gs>
                  </a:gsLst>
                  <a:lin ang="5400000" scaled="0"/>
                </a:gradFill>
                <a:latin typeface="Segoe UI"/>
              </a:rPr>
              <a:t>(full, differential, trans log) with optional long term retention</a:t>
            </a:r>
          </a:p>
          <a:p>
            <a:pPr marL="336080" indent="-336080" defTabSz="914192">
              <a:lnSpc>
                <a:spcPct val="90000"/>
              </a:lnSpc>
              <a:spcAft>
                <a:spcPts val="588"/>
              </a:spcAft>
              <a:buFont typeface="Wingdings" panose="05000000000000000000" pitchFamily="2" charset="2"/>
              <a:buChar char="Ø"/>
              <a:defRPr/>
            </a:pPr>
            <a:r>
              <a:rPr lang="en-US" sz="2157" b="1" dirty="0">
                <a:gradFill>
                  <a:gsLst>
                    <a:gs pos="2917">
                      <a:srgbClr val="505050"/>
                    </a:gs>
                    <a:gs pos="30000">
                      <a:srgbClr val="505050"/>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Active geo-replication </a:t>
            </a:r>
            <a:r>
              <a:rPr lang="en-US" sz="2157" dirty="0">
                <a:gradFill>
                  <a:gsLst>
                    <a:gs pos="2917">
                      <a:srgbClr val="505050"/>
                    </a:gs>
                    <a:gs pos="30000">
                      <a:srgbClr val="505050"/>
                    </a:gs>
                  </a:gsLst>
                  <a:lin ang="5400000" scaled="0"/>
                </a:gradFill>
                <a:latin typeface="Segoe UI"/>
              </a:rPr>
              <a:t>enables read replicas in a secondary region with a single DNS endpoint</a:t>
            </a:r>
          </a:p>
          <a:p>
            <a:pPr marL="336080" indent="-336080" defTabSz="914192">
              <a:lnSpc>
                <a:spcPct val="90000"/>
              </a:lnSpc>
              <a:spcAft>
                <a:spcPts val="588"/>
              </a:spcAft>
              <a:buFont typeface="Wingdings" panose="05000000000000000000" pitchFamily="2" charset="2"/>
              <a:buChar char="Ø"/>
              <a:defRPr/>
            </a:pPr>
            <a:r>
              <a:rPr lang="en-US" sz="2157" b="1" dirty="0">
                <a:gradFill>
                  <a:gsLst>
                    <a:gs pos="2917">
                      <a:srgbClr val="505050"/>
                    </a:gs>
                    <a:gs pos="30000">
                      <a:srgbClr val="505050"/>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Elastic Database Pools </a:t>
            </a:r>
            <a:r>
              <a:rPr lang="en-US" sz="2157" dirty="0">
                <a:gradFill>
                  <a:gsLst>
                    <a:gs pos="2917">
                      <a:srgbClr val="505050"/>
                    </a:gs>
                    <a:gs pos="30000">
                      <a:srgbClr val="505050"/>
                    </a:gs>
                  </a:gsLst>
                  <a:lin ang="5400000" scaled="0"/>
                </a:gradFill>
                <a:latin typeface="Segoe UI"/>
              </a:rPr>
              <a:t>enables resource shared for more efficient cost management</a:t>
            </a:r>
          </a:p>
          <a:p>
            <a:pPr marL="336080" indent="-336080" defTabSz="914192">
              <a:lnSpc>
                <a:spcPct val="90000"/>
              </a:lnSpc>
              <a:spcAft>
                <a:spcPts val="588"/>
              </a:spcAft>
              <a:buFont typeface="Wingdings" panose="05000000000000000000" pitchFamily="2" charset="2"/>
              <a:buChar char="Ø"/>
              <a:defRPr/>
            </a:pPr>
            <a:r>
              <a:rPr lang="en-US" sz="2157" dirty="0">
                <a:gradFill>
                  <a:gsLst>
                    <a:gs pos="2917">
                      <a:srgbClr val="505050"/>
                    </a:gs>
                    <a:gs pos="30000">
                      <a:srgbClr val="505050"/>
                    </a:gs>
                  </a:gsLst>
                  <a:lin ang="5400000" scaled="0"/>
                </a:gradFill>
                <a:latin typeface="Segoe UI"/>
              </a:rPr>
              <a:t>Azure offers this managed service for </a:t>
            </a:r>
            <a:r>
              <a:rPr lang="en-US" sz="2157" b="1" dirty="0">
                <a:gradFill>
                  <a:gsLst>
                    <a:gs pos="2917">
                      <a:srgbClr val="505050"/>
                    </a:gs>
                    <a:gs pos="30000">
                      <a:srgbClr val="505050"/>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SQL Server</a:t>
            </a:r>
            <a:r>
              <a:rPr lang="en-US" sz="2157" dirty="0">
                <a:gradFill>
                  <a:gsLst>
                    <a:gs pos="2917">
                      <a:srgbClr val="505050"/>
                    </a:gs>
                    <a:gs pos="30000">
                      <a:srgbClr val="505050"/>
                    </a:gs>
                  </a:gsLst>
                  <a:lin ang="5400000" scaled="0"/>
                </a:gradFill>
                <a:latin typeface="Segoe UI"/>
              </a:rPr>
              <a:t>, </a:t>
            </a:r>
            <a:r>
              <a:rPr lang="en-US" sz="2157" b="1" dirty="0">
                <a:gradFill>
                  <a:gsLst>
                    <a:gs pos="2917">
                      <a:srgbClr val="505050"/>
                    </a:gs>
                    <a:gs pos="30000">
                      <a:srgbClr val="505050"/>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MySQL</a:t>
            </a:r>
            <a:r>
              <a:rPr lang="en-US" sz="2157" dirty="0">
                <a:gradFill>
                  <a:gsLst>
                    <a:gs pos="2917">
                      <a:srgbClr val="505050"/>
                    </a:gs>
                    <a:gs pos="30000">
                      <a:srgbClr val="505050"/>
                    </a:gs>
                  </a:gsLst>
                  <a:lin ang="5400000" scaled="0"/>
                </a:gradFill>
                <a:latin typeface="Segoe UI"/>
              </a:rPr>
              <a:t>, </a:t>
            </a:r>
            <a:r>
              <a:rPr lang="en-US" sz="2157" b="1" dirty="0">
                <a:gradFill>
                  <a:gsLst>
                    <a:gs pos="2917">
                      <a:srgbClr val="505050"/>
                    </a:gs>
                    <a:gs pos="30000">
                      <a:srgbClr val="505050"/>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PostgreSQL</a:t>
            </a:r>
          </a:p>
        </p:txBody>
      </p:sp>
      <p:sp>
        <p:nvSpPr>
          <p:cNvPr id="67" name="Freeform 128">
            <a:extLst>
              <a:ext uri="{FF2B5EF4-FFF2-40B4-BE49-F238E27FC236}">
                <a16:creationId xmlns:a16="http://schemas.microsoft.com/office/drawing/2014/main" id="{747CCC88-C76B-4190-8A9D-516FF91503EE}"/>
              </a:ext>
            </a:extLst>
          </p:cNvPr>
          <p:cNvSpPr>
            <a:spLocks noChangeAspect="1"/>
          </p:cNvSpPr>
          <p:nvPr/>
        </p:nvSpPr>
        <p:spPr bwMode="black">
          <a:xfrm>
            <a:off x="2553908" y="1316505"/>
            <a:ext cx="4705891" cy="268109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95000"/>
            </a:schemeClr>
          </a:solidFill>
          <a:ln w="28575">
            <a:solidFill>
              <a:schemeClr val="accent1"/>
            </a:solidFill>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vert="horz" wrap="square" lIns="87844" tIns="43922" rIns="87844" bIns="43922" numCol="1" anchor="ctr" anchorCtr="1" compatLnSpc="1">
            <a:prstTxWarp prst="textNoShape">
              <a:avLst/>
            </a:prstTxWarp>
          </a:bodyPr>
          <a:lstStyle/>
          <a:p>
            <a:pPr defTabSz="895805">
              <a:defRPr/>
            </a:pPr>
            <a:endParaRPr lang="en-US" sz="1765" kern="0" dirty="0">
              <a:solidFill>
                <a:srgbClr val="0070C0"/>
              </a:solidFill>
              <a:latin typeface="Segoe UI"/>
            </a:endParaRPr>
          </a:p>
        </p:txBody>
      </p:sp>
      <p:pic>
        <p:nvPicPr>
          <p:cNvPr id="68" name="Picture 67">
            <a:extLst>
              <a:ext uri="{FF2B5EF4-FFF2-40B4-BE49-F238E27FC236}">
                <a16:creationId xmlns:a16="http://schemas.microsoft.com/office/drawing/2014/main" id="{B845044B-033A-4713-983D-13DF39040F00}"/>
              </a:ext>
            </a:extLst>
          </p:cNvPr>
          <p:cNvPicPr>
            <a:picLocks noChangeAspect="1"/>
          </p:cNvPicPr>
          <p:nvPr/>
        </p:nvPicPr>
        <p:blipFill>
          <a:blip r:embed="rId3"/>
          <a:stretch>
            <a:fillRect/>
          </a:stretch>
        </p:blipFill>
        <p:spPr>
          <a:xfrm>
            <a:off x="7501131" y="1587905"/>
            <a:ext cx="2026530" cy="1241411"/>
          </a:xfrm>
          <a:prstGeom prst="rect">
            <a:avLst/>
          </a:prstGeom>
        </p:spPr>
      </p:pic>
      <p:pic>
        <p:nvPicPr>
          <p:cNvPr id="81" name="Picture 80">
            <a:extLst>
              <a:ext uri="{FF2B5EF4-FFF2-40B4-BE49-F238E27FC236}">
                <a16:creationId xmlns:a16="http://schemas.microsoft.com/office/drawing/2014/main" id="{CB16BB50-6C91-4CC3-932A-0FCEE9E5566B}"/>
              </a:ext>
            </a:extLst>
          </p:cNvPr>
          <p:cNvPicPr>
            <a:picLocks noChangeAspect="1"/>
          </p:cNvPicPr>
          <p:nvPr/>
        </p:nvPicPr>
        <p:blipFill>
          <a:blip r:embed="rId4" cstate="email">
            <a:grayscl/>
            <a:extLst>
              <a:ext uri="{28A0092B-C50C-407E-A947-70E740481C1C}">
                <a14:useLocalDpi xmlns:a14="http://schemas.microsoft.com/office/drawing/2010/main"/>
              </a:ext>
            </a:extLst>
          </a:blip>
          <a:stretch>
            <a:fillRect/>
          </a:stretch>
        </p:blipFill>
        <p:spPr>
          <a:xfrm>
            <a:off x="8342326" y="2065874"/>
            <a:ext cx="344141" cy="447852"/>
          </a:xfrm>
          <a:prstGeom prst="rect">
            <a:avLst/>
          </a:prstGeom>
        </p:spPr>
      </p:pic>
      <p:cxnSp>
        <p:nvCxnSpPr>
          <p:cNvPr id="39" name="Straight Connector 38">
            <a:extLst>
              <a:ext uri="{FF2B5EF4-FFF2-40B4-BE49-F238E27FC236}">
                <a16:creationId xmlns:a16="http://schemas.microsoft.com/office/drawing/2014/main" id="{A6A6EF7C-81A7-44B5-8EDF-F51885ADB5EC}"/>
              </a:ext>
            </a:extLst>
          </p:cNvPr>
          <p:cNvCxnSpPr>
            <a:stCxn id="16" idx="3"/>
            <a:endCxn id="81" idx="1"/>
          </p:cNvCxnSpPr>
          <p:nvPr/>
        </p:nvCxnSpPr>
        <p:spPr>
          <a:xfrm flipV="1">
            <a:off x="5162137" y="2289801"/>
            <a:ext cx="3180189" cy="675241"/>
          </a:xfrm>
          <a:prstGeom prst="curvedConnector3">
            <a:avLst>
              <a:gd name="adj1" fmla="val 70812"/>
            </a:avLst>
          </a:prstGeom>
          <a:ln w="19050">
            <a:solidFill>
              <a:schemeClr val="accent4"/>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05EA730D-92BB-4F5C-A5CA-395D4E07B5A5}"/>
              </a:ext>
            </a:extLst>
          </p:cNvPr>
          <p:cNvPicPr>
            <a:picLocks noChangeAspect="1"/>
          </p:cNvPicPr>
          <p:nvPr/>
        </p:nvPicPr>
        <p:blipFill>
          <a:blip r:embed="rId3"/>
          <a:stretch>
            <a:fillRect/>
          </a:stretch>
        </p:blipFill>
        <p:spPr>
          <a:xfrm>
            <a:off x="7485427" y="2879760"/>
            <a:ext cx="2026530" cy="1241411"/>
          </a:xfrm>
          <a:prstGeom prst="rect">
            <a:avLst/>
          </a:prstGeom>
        </p:spPr>
      </p:pic>
      <p:pic>
        <p:nvPicPr>
          <p:cNvPr id="87" name="Picture 86">
            <a:extLst>
              <a:ext uri="{FF2B5EF4-FFF2-40B4-BE49-F238E27FC236}">
                <a16:creationId xmlns:a16="http://schemas.microsoft.com/office/drawing/2014/main" id="{44B75696-2A0C-44EA-AD8A-3905B9ED4194}"/>
              </a:ext>
            </a:extLst>
          </p:cNvPr>
          <p:cNvPicPr>
            <a:picLocks noChangeAspect="1"/>
          </p:cNvPicPr>
          <p:nvPr/>
        </p:nvPicPr>
        <p:blipFill>
          <a:blip r:embed="rId4" cstate="email">
            <a:grayscl/>
            <a:extLst>
              <a:ext uri="{28A0092B-C50C-407E-A947-70E740481C1C}">
                <a14:useLocalDpi xmlns:a14="http://schemas.microsoft.com/office/drawing/2010/main"/>
              </a:ext>
            </a:extLst>
          </a:blip>
          <a:stretch>
            <a:fillRect/>
          </a:stretch>
        </p:blipFill>
        <p:spPr>
          <a:xfrm>
            <a:off x="8326622" y="3357730"/>
            <a:ext cx="344141" cy="447852"/>
          </a:xfrm>
          <a:prstGeom prst="rect">
            <a:avLst/>
          </a:prstGeom>
        </p:spPr>
      </p:pic>
      <p:cxnSp>
        <p:nvCxnSpPr>
          <p:cNvPr id="88" name="Straight Connector 87">
            <a:extLst>
              <a:ext uri="{FF2B5EF4-FFF2-40B4-BE49-F238E27FC236}">
                <a16:creationId xmlns:a16="http://schemas.microsoft.com/office/drawing/2014/main" id="{E1C25E3A-F79C-40CC-A410-377AAD63C911}"/>
              </a:ext>
            </a:extLst>
          </p:cNvPr>
          <p:cNvCxnSpPr>
            <a:cxnSpLocks/>
            <a:stCxn id="16" idx="3"/>
            <a:endCxn id="87" idx="1"/>
          </p:cNvCxnSpPr>
          <p:nvPr/>
        </p:nvCxnSpPr>
        <p:spPr>
          <a:xfrm>
            <a:off x="5162138" y="2965042"/>
            <a:ext cx="3164484" cy="616615"/>
          </a:xfrm>
          <a:prstGeom prst="line">
            <a:avLst/>
          </a:prstGeom>
          <a:ln w="19050">
            <a:solidFill>
              <a:schemeClr val="accent4"/>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8C5A0101-38F5-4A65-B20F-27818F87CB4D}"/>
              </a:ext>
            </a:extLst>
          </p:cNvPr>
          <p:cNvSpPr txBox="1"/>
          <p:nvPr/>
        </p:nvSpPr>
        <p:spPr>
          <a:xfrm>
            <a:off x="6348911" y="2863688"/>
            <a:ext cx="1023176" cy="398279"/>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784" i="1" dirty="0" err="1">
                <a:solidFill>
                  <a:srgbClr val="5C2D91"/>
                </a:solidFill>
                <a:latin typeface="Segoe UI"/>
              </a:rPr>
              <a:t>Async</a:t>
            </a:r>
            <a:r>
              <a:rPr lang="en-US" sz="784" i="1" dirty="0">
                <a:solidFill>
                  <a:srgbClr val="5C2D91"/>
                </a:solidFill>
                <a:latin typeface="Segoe UI"/>
              </a:rPr>
              <a:t> Commit</a:t>
            </a:r>
          </a:p>
        </p:txBody>
      </p:sp>
      <p:sp>
        <p:nvSpPr>
          <p:cNvPr id="92" name="TextBox 91">
            <a:extLst>
              <a:ext uri="{FF2B5EF4-FFF2-40B4-BE49-F238E27FC236}">
                <a16:creationId xmlns:a16="http://schemas.microsoft.com/office/drawing/2014/main" id="{465FA05D-500A-4739-84C3-CDD62BAB406A}"/>
              </a:ext>
            </a:extLst>
          </p:cNvPr>
          <p:cNvSpPr txBox="1"/>
          <p:nvPr/>
        </p:nvSpPr>
        <p:spPr>
          <a:xfrm>
            <a:off x="8008078" y="2351640"/>
            <a:ext cx="1030521" cy="588366"/>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078" dirty="0">
                <a:gradFill>
                  <a:gsLst>
                    <a:gs pos="2917">
                      <a:srgbClr val="505050"/>
                    </a:gs>
                    <a:gs pos="30000">
                      <a:srgbClr val="505050"/>
                    </a:gs>
                  </a:gsLst>
                  <a:lin ang="5400000" scaled="0"/>
                </a:gradFill>
                <a:latin typeface="Segoe UI"/>
              </a:rPr>
              <a:t>Readable Secondary</a:t>
            </a:r>
          </a:p>
        </p:txBody>
      </p:sp>
      <p:sp>
        <p:nvSpPr>
          <p:cNvPr id="93" name="TextBox 92">
            <a:extLst>
              <a:ext uri="{FF2B5EF4-FFF2-40B4-BE49-F238E27FC236}">
                <a16:creationId xmlns:a16="http://schemas.microsoft.com/office/drawing/2014/main" id="{CC08E1D0-87EA-4953-B286-C8ED2A8A83A4}"/>
              </a:ext>
            </a:extLst>
          </p:cNvPr>
          <p:cNvSpPr txBox="1"/>
          <p:nvPr/>
        </p:nvSpPr>
        <p:spPr>
          <a:xfrm>
            <a:off x="8021754" y="3645908"/>
            <a:ext cx="1030521" cy="43901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078" dirty="0">
                <a:gradFill>
                  <a:gsLst>
                    <a:gs pos="2917">
                      <a:srgbClr val="505050"/>
                    </a:gs>
                    <a:gs pos="30000">
                      <a:srgbClr val="505050"/>
                    </a:gs>
                  </a:gsLst>
                  <a:lin ang="5400000" scaled="0"/>
                </a:gradFill>
                <a:latin typeface="Segoe UI"/>
              </a:rPr>
              <a:t>Secondary</a:t>
            </a:r>
          </a:p>
        </p:txBody>
      </p:sp>
      <p:pic>
        <p:nvPicPr>
          <p:cNvPr id="94" name="Picture 93">
            <a:extLst>
              <a:ext uri="{FF2B5EF4-FFF2-40B4-BE49-F238E27FC236}">
                <a16:creationId xmlns:a16="http://schemas.microsoft.com/office/drawing/2014/main" id="{2B83301D-C5BA-43B6-86E7-55BD563C8876}"/>
              </a:ext>
            </a:extLst>
          </p:cNvPr>
          <p:cNvPicPr>
            <a:picLocks noChangeAspect="1"/>
          </p:cNvPicPr>
          <p:nvPr/>
        </p:nvPicPr>
        <p:blipFill>
          <a:blip r:embed="rId5"/>
          <a:stretch>
            <a:fillRect/>
          </a:stretch>
        </p:blipFill>
        <p:spPr>
          <a:xfrm>
            <a:off x="5771158" y="1919444"/>
            <a:ext cx="788648" cy="688688"/>
          </a:xfrm>
          <a:prstGeom prst="rect">
            <a:avLst/>
          </a:prstGeom>
        </p:spPr>
      </p:pic>
      <p:pic>
        <p:nvPicPr>
          <p:cNvPr id="95" name="Picture 94">
            <a:extLst>
              <a:ext uri="{FF2B5EF4-FFF2-40B4-BE49-F238E27FC236}">
                <a16:creationId xmlns:a16="http://schemas.microsoft.com/office/drawing/2014/main" id="{D483F450-BB80-4BD5-9202-02D19230CEAB}"/>
              </a:ext>
            </a:extLst>
          </p:cNvPr>
          <p:cNvPicPr>
            <a:picLocks noChangeAspect="1"/>
          </p:cNvPicPr>
          <p:nvPr/>
        </p:nvPicPr>
        <p:blipFill>
          <a:blip r:embed="rId6"/>
          <a:stretch>
            <a:fillRect/>
          </a:stretch>
        </p:blipFill>
        <p:spPr>
          <a:xfrm>
            <a:off x="5546583" y="2343433"/>
            <a:ext cx="283055" cy="175873"/>
          </a:xfrm>
          <a:prstGeom prst="rect">
            <a:avLst/>
          </a:prstGeom>
        </p:spPr>
      </p:pic>
      <p:sp>
        <p:nvSpPr>
          <p:cNvPr id="96" name="TextBox 95">
            <a:extLst>
              <a:ext uri="{FF2B5EF4-FFF2-40B4-BE49-F238E27FC236}">
                <a16:creationId xmlns:a16="http://schemas.microsoft.com/office/drawing/2014/main" id="{69D8D27B-A132-431D-8D8C-A66B9FA57834}"/>
              </a:ext>
            </a:extLst>
          </p:cNvPr>
          <p:cNvSpPr txBox="1"/>
          <p:nvPr/>
        </p:nvSpPr>
        <p:spPr>
          <a:xfrm>
            <a:off x="5409545" y="2476888"/>
            <a:ext cx="1511874" cy="47974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dirty="0">
                <a:solidFill>
                  <a:srgbClr val="0078D7">
                    <a:lumMod val="50000"/>
                  </a:srgbClr>
                </a:solidFill>
                <a:latin typeface="Segoe UI"/>
              </a:rPr>
              <a:t>Azure Backup</a:t>
            </a:r>
          </a:p>
        </p:txBody>
      </p:sp>
      <p:grpSp>
        <p:nvGrpSpPr>
          <p:cNvPr id="71" name="Group 70">
            <a:extLst>
              <a:ext uri="{FF2B5EF4-FFF2-40B4-BE49-F238E27FC236}">
                <a16:creationId xmlns:a16="http://schemas.microsoft.com/office/drawing/2014/main" id="{369F3063-8AAD-47DA-A8D2-68C986C78088}"/>
              </a:ext>
            </a:extLst>
          </p:cNvPr>
          <p:cNvGrpSpPr/>
          <p:nvPr/>
        </p:nvGrpSpPr>
        <p:grpSpPr>
          <a:xfrm>
            <a:off x="3587592" y="1984911"/>
            <a:ext cx="1736721" cy="2095069"/>
            <a:chOff x="2257696" y="1975579"/>
            <a:chExt cx="1771546" cy="2137079"/>
          </a:xfrm>
        </p:grpSpPr>
        <p:grpSp>
          <p:nvGrpSpPr>
            <p:cNvPr id="55" name="Group 54">
              <a:extLst>
                <a:ext uri="{FF2B5EF4-FFF2-40B4-BE49-F238E27FC236}">
                  <a16:creationId xmlns:a16="http://schemas.microsoft.com/office/drawing/2014/main" id="{65572BDC-552D-4A33-9B77-66166498DD6C}"/>
                </a:ext>
              </a:extLst>
            </p:cNvPr>
            <p:cNvGrpSpPr/>
            <p:nvPr/>
          </p:nvGrpSpPr>
          <p:grpSpPr>
            <a:xfrm>
              <a:off x="2257696" y="1975579"/>
              <a:ext cx="1771546" cy="1845409"/>
              <a:chOff x="2550524" y="2105356"/>
              <a:chExt cx="1771546" cy="1845409"/>
            </a:xfrm>
          </p:grpSpPr>
          <p:grpSp>
            <p:nvGrpSpPr>
              <p:cNvPr id="20" name="Group 19">
                <a:extLst>
                  <a:ext uri="{FF2B5EF4-FFF2-40B4-BE49-F238E27FC236}">
                    <a16:creationId xmlns:a16="http://schemas.microsoft.com/office/drawing/2014/main" id="{55018A8F-1CB0-4076-9619-0658BA2D71F9}"/>
                  </a:ext>
                </a:extLst>
              </p:cNvPr>
              <p:cNvGrpSpPr/>
              <p:nvPr/>
            </p:nvGrpSpPr>
            <p:grpSpPr>
              <a:xfrm>
                <a:off x="2550524" y="2105356"/>
                <a:ext cx="1771546" cy="1845409"/>
                <a:chOff x="1581463" y="1994715"/>
                <a:chExt cx="1771546" cy="1845409"/>
              </a:xfrm>
            </p:grpSpPr>
            <p:sp>
              <p:nvSpPr>
                <p:cNvPr id="12" name="Arc 11">
                  <a:extLst>
                    <a:ext uri="{FF2B5EF4-FFF2-40B4-BE49-F238E27FC236}">
                      <a16:creationId xmlns:a16="http://schemas.microsoft.com/office/drawing/2014/main" id="{9E4465DC-C5B0-495B-B1CB-B8EF3880FCA9}"/>
                    </a:ext>
                  </a:extLst>
                </p:cNvPr>
                <p:cNvSpPr/>
                <p:nvPr/>
              </p:nvSpPr>
              <p:spPr>
                <a:xfrm>
                  <a:off x="2054356" y="2626452"/>
                  <a:ext cx="859760" cy="734740"/>
                </a:xfrm>
                <a:prstGeom prst="arc">
                  <a:avLst>
                    <a:gd name="adj1" fmla="val 16200000"/>
                    <a:gd name="adj2" fmla="val 16068955"/>
                  </a:avLst>
                </a:prstGeom>
                <a:ln w="190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defRPr/>
                  </a:pPr>
                  <a:endParaRPr lang="en-US" sz="1765">
                    <a:solidFill>
                      <a:srgbClr val="505050"/>
                    </a:solidFill>
                    <a:latin typeface="Segoe UI"/>
                  </a:endParaRPr>
                </a:p>
              </p:txBody>
            </p:sp>
            <p:pic>
              <p:nvPicPr>
                <p:cNvPr id="9" name="Picture 8">
                  <a:extLst>
                    <a:ext uri="{FF2B5EF4-FFF2-40B4-BE49-F238E27FC236}">
                      <a16:creationId xmlns:a16="http://schemas.microsoft.com/office/drawing/2014/main" id="{C3764D01-969B-4771-A2B1-59CBEFA027F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31534" y="3100336"/>
                  <a:ext cx="351042" cy="456832"/>
                </a:xfrm>
                <a:prstGeom prst="rect">
                  <a:avLst/>
                </a:prstGeom>
              </p:spPr>
            </p:pic>
            <p:pic>
              <p:nvPicPr>
                <p:cNvPr id="73" name="Picture 72">
                  <a:extLst>
                    <a:ext uri="{FF2B5EF4-FFF2-40B4-BE49-F238E27FC236}">
                      <a16:creationId xmlns:a16="http://schemas.microsoft.com/office/drawing/2014/main" id="{6D169696-0F13-41A5-8A2B-E341241916F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51896" y="3100336"/>
                  <a:ext cx="351042" cy="456832"/>
                </a:xfrm>
                <a:prstGeom prst="rect">
                  <a:avLst/>
                </a:prstGeom>
              </p:spPr>
            </p:pic>
            <p:pic>
              <p:nvPicPr>
                <p:cNvPr id="74" name="Picture 73">
                  <a:extLst>
                    <a:ext uri="{FF2B5EF4-FFF2-40B4-BE49-F238E27FC236}">
                      <a16:creationId xmlns:a16="http://schemas.microsoft.com/office/drawing/2014/main" id="{2FCD3CAF-6380-4ABC-9ABE-57256C8F53F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00854" y="2469659"/>
                  <a:ext cx="351042" cy="456832"/>
                </a:xfrm>
                <a:prstGeom prst="rect">
                  <a:avLst/>
                </a:prstGeom>
              </p:spPr>
            </p:pic>
            <p:sp>
              <p:nvSpPr>
                <p:cNvPr id="15" name="TextBox 14">
                  <a:extLst>
                    <a:ext uri="{FF2B5EF4-FFF2-40B4-BE49-F238E27FC236}">
                      <a16:creationId xmlns:a16="http://schemas.microsoft.com/office/drawing/2014/main" id="{66C3D73A-EF0F-4EE9-A703-F6E08EF1BF82}"/>
                    </a:ext>
                  </a:extLst>
                </p:cNvPr>
                <p:cNvSpPr txBox="1"/>
                <p:nvPr/>
              </p:nvSpPr>
              <p:spPr>
                <a:xfrm>
                  <a:off x="2054356" y="2139082"/>
                  <a:ext cx="948582" cy="447815"/>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078" dirty="0">
                      <a:solidFill>
                        <a:srgbClr val="0078D7"/>
                      </a:solidFill>
                      <a:latin typeface="Segoe UI"/>
                    </a:rPr>
                    <a:t>Primary</a:t>
                  </a:r>
                </a:p>
              </p:txBody>
            </p:sp>
            <p:sp>
              <p:nvSpPr>
                <p:cNvPr id="77" name="TextBox 76">
                  <a:extLst>
                    <a:ext uri="{FF2B5EF4-FFF2-40B4-BE49-F238E27FC236}">
                      <a16:creationId xmlns:a16="http://schemas.microsoft.com/office/drawing/2014/main" id="{C264B8B4-A2B7-4ADC-9507-94DC6E805954}"/>
                    </a:ext>
                  </a:extLst>
                </p:cNvPr>
                <p:cNvSpPr txBox="1"/>
                <p:nvPr/>
              </p:nvSpPr>
              <p:spPr>
                <a:xfrm>
                  <a:off x="1581463" y="3383168"/>
                  <a:ext cx="1051185" cy="447815"/>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078" dirty="0">
                      <a:solidFill>
                        <a:srgbClr val="0078D7"/>
                      </a:solidFill>
                      <a:latin typeface="Segoe UI"/>
                    </a:rPr>
                    <a:t>Secondary</a:t>
                  </a:r>
                </a:p>
              </p:txBody>
            </p:sp>
            <p:sp>
              <p:nvSpPr>
                <p:cNvPr id="78" name="TextBox 77">
                  <a:extLst>
                    <a:ext uri="{FF2B5EF4-FFF2-40B4-BE49-F238E27FC236}">
                      <a16:creationId xmlns:a16="http://schemas.microsoft.com/office/drawing/2014/main" id="{A9170CC3-5FF8-4B21-8723-E80CF3A90AD6}"/>
                    </a:ext>
                  </a:extLst>
                </p:cNvPr>
                <p:cNvSpPr txBox="1"/>
                <p:nvPr/>
              </p:nvSpPr>
              <p:spPr>
                <a:xfrm>
                  <a:off x="2301824" y="3392309"/>
                  <a:ext cx="1051185" cy="447815"/>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078" dirty="0">
                      <a:solidFill>
                        <a:srgbClr val="0078D7"/>
                      </a:solidFill>
                      <a:latin typeface="Segoe UI"/>
                    </a:rPr>
                    <a:t>Secondary</a:t>
                  </a:r>
                </a:p>
              </p:txBody>
            </p:sp>
            <p:sp>
              <p:nvSpPr>
                <p:cNvPr id="16" name="Rectangle 15">
                  <a:extLst>
                    <a:ext uri="{FF2B5EF4-FFF2-40B4-BE49-F238E27FC236}">
                      <a16:creationId xmlns:a16="http://schemas.microsoft.com/office/drawing/2014/main" id="{4E0768BD-30C2-4960-B5E3-1757F9C3FAC2}"/>
                    </a:ext>
                  </a:extLst>
                </p:cNvPr>
                <p:cNvSpPr/>
                <p:nvPr/>
              </p:nvSpPr>
              <p:spPr bwMode="auto">
                <a:xfrm>
                  <a:off x="1700613" y="2263031"/>
                  <a:ext cx="1486968" cy="1462935"/>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0" name="Picture 79">
                  <a:extLst>
                    <a:ext uri="{FF2B5EF4-FFF2-40B4-BE49-F238E27FC236}">
                      <a16:creationId xmlns:a16="http://schemas.microsoft.com/office/drawing/2014/main" id="{0075D79E-BF6F-46A6-9904-637969C9CC77}"/>
                    </a:ext>
                  </a:extLst>
                </p:cNvPr>
                <p:cNvPicPr>
                  <a:picLocks noChangeAspect="1"/>
                </p:cNvPicPr>
                <p:nvPr/>
              </p:nvPicPr>
              <p:blipFill>
                <a:blip r:embed="rId6"/>
                <a:stretch>
                  <a:fillRect/>
                </a:stretch>
              </p:blipFill>
              <p:spPr>
                <a:xfrm rot="5400000">
                  <a:off x="2332009" y="2049381"/>
                  <a:ext cx="288731" cy="179400"/>
                </a:xfrm>
                <a:prstGeom prst="rect">
                  <a:avLst/>
                </a:prstGeom>
              </p:spPr>
            </p:pic>
          </p:grpSp>
          <p:sp>
            <p:nvSpPr>
              <p:cNvPr id="83" name="TextBox 82">
                <a:extLst>
                  <a:ext uri="{FF2B5EF4-FFF2-40B4-BE49-F238E27FC236}">
                    <a16:creationId xmlns:a16="http://schemas.microsoft.com/office/drawing/2014/main" id="{7BBFA9D9-2FA2-47D3-A518-B066D7D8D2C3}"/>
                  </a:ext>
                </a:extLst>
              </p:cNvPr>
              <p:cNvSpPr txBox="1"/>
              <p:nvPr/>
            </p:nvSpPr>
            <p:spPr>
              <a:xfrm>
                <a:off x="2985106" y="2934371"/>
                <a:ext cx="978910" cy="406265"/>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784" i="1" dirty="0">
                    <a:solidFill>
                      <a:srgbClr val="5C2D91"/>
                    </a:solidFill>
                    <a:latin typeface="Segoe UI"/>
                  </a:rPr>
                  <a:t>Sync Commit</a:t>
                </a:r>
              </a:p>
            </p:txBody>
          </p:sp>
        </p:grpSp>
        <p:sp>
          <p:nvSpPr>
            <p:cNvPr id="98" name="TextBox 97">
              <a:extLst>
                <a:ext uri="{FF2B5EF4-FFF2-40B4-BE49-F238E27FC236}">
                  <a16:creationId xmlns:a16="http://schemas.microsoft.com/office/drawing/2014/main" id="{9533469F-6BCA-42FF-B895-1B1926A45D02}"/>
                </a:ext>
              </a:extLst>
            </p:cNvPr>
            <p:cNvSpPr txBox="1"/>
            <p:nvPr/>
          </p:nvSpPr>
          <p:spPr>
            <a:xfrm>
              <a:off x="2309749" y="3623293"/>
              <a:ext cx="1685715" cy="4893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dirty="0">
                  <a:solidFill>
                    <a:srgbClr val="0078D7">
                      <a:lumMod val="50000"/>
                    </a:srgbClr>
                  </a:solidFill>
                  <a:latin typeface="Segoe UI"/>
                </a:rPr>
                <a:t>Azure SQL DB</a:t>
              </a:r>
            </a:p>
          </p:txBody>
        </p:sp>
      </p:grpSp>
      <p:cxnSp>
        <p:nvCxnSpPr>
          <p:cNvPr id="99" name="Straight Connector 98">
            <a:extLst>
              <a:ext uri="{FF2B5EF4-FFF2-40B4-BE49-F238E27FC236}">
                <a16:creationId xmlns:a16="http://schemas.microsoft.com/office/drawing/2014/main" id="{550EF874-F38C-4CD1-909F-C6A313A32110}"/>
              </a:ext>
            </a:extLst>
          </p:cNvPr>
          <p:cNvCxnSpPr>
            <a:cxnSpLocks/>
            <a:stCxn id="16" idx="3"/>
            <a:endCxn id="95" idx="1"/>
          </p:cNvCxnSpPr>
          <p:nvPr/>
        </p:nvCxnSpPr>
        <p:spPr>
          <a:xfrm flipV="1">
            <a:off x="5162137" y="2431370"/>
            <a:ext cx="384445" cy="533672"/>
          </a:xfrm>
          <a:prstGeom prst="line">
            <a:avLst/>
          </a:prstGeom>
          <a:ln w="19050">
            <a:solidFill>
              <a:schemeClr val="accent4"/>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B2DF79BE-3BCE-4B64-AD17-433FC64038FB}"/>
              </a:ext>
            </a:extLst>
          </p:cNvPr>
          <p:cNvSpPr txBox="1"/>
          <p:nvPr/>
        </p:nvSpPr>
        <p:spPr>
          <a:xfrm>
            <a:off x="5143292" y="1941300"/>
            <a:ext cx="1023176" cy="50690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784" i="1" dirty="0">
                <a:solidFill>
                  <a:srgbClr val="5C2D91"/>
                </a:solidFill>
                <a:latin typeface="Segoe UI"/>
              </a:rPr>
              <a:t>Long Term Retention</a:t>
            </a:r>
          </a:p>
        </p:txBody>
      </p:sp>
      <p:grpSp>
        <p:nvGrpSpPr>
          <p:cNvPr id="116" name="Group 115">
            <a:extLst>
              <a:ext uri="{FF2B5EF4-FFF2-40B4-BE49-F238E27FC236}">
                <a16:creationId xmlns:a16="http://schemas.microsoft.com/office/drawing/2014/main" id="{77F89B0D-5276-4168-A3A6-8209D9B2010C}"/>
              </a:ext>
            </a:extLst>
          </p:cNvPr>
          <p:cNvGrpSpPr/>
          <p:nvPr/>
        </p:nvGrpSpPr>
        <p:grpSpPr>
          <a:xfrm>
            <a:off x="409109" y="1798764"/>
            <a:ext cx="1451070" cy="938391"/>
            <a:chOff x="1918987" y="3103981"/>
            <a:chExt cx="1793142" cy="1072145"/>
          </a:xfrm>
        </p:grpSpPr>
        <p:grpSp>
          <p:nvGrpSpPr>
            <p:cNvPr id="117" name="Group 116">
              <a:extLst>
                <a:ext uri="{FF2B5EF4-FFF2-40B4-BE49-F238E27FC236}">
                  <a16:creationId xmlns:a16="http://schemas.microsoft.com/office/drawing/2014/main" id="{F30628F3-73EF-4202-B774-A182D21A6233}"/>
                </a:ext>
              </a:extLst>
            </p:cNvPr>
            <p:cNvGrpSpPr/>
            <p:nvPr/>
          </p:nvGrpSpPr>
          <p:grpSpPr>
            <a:xfrm>
              <a:off x="1934999" y="3189219"/>
              <a:ext cx="1020639" cy="986907"/>
              <a:chOff x="10293941" y="5452723"/>
              <a:chExt cx="932594" cy="901772"/>
            </a:xfrm>
          </p:grpSpPr>
          <p:grpSp>
            <p:nvGrpSpPr>
              <p:cNvPr id="166" name="Group 165">
                <a:extLst>
                  <a:ext uri="{FF2B5EF4-FFF2-40B4-BE49-F238E27FC236}">
                    <a16:creationId xmlns:a16="http://schemas.microsoft.com/office/drawing/2014/main" id="{965EC4D7-7687-4691-AD17-14347CC7B13F}"/>
                  </a:ext>
                </a:extLst>
              </p:cNvPr>
              <p:cNvGrpSpPr/>
              <p:nvPr/>
            </p:nvGrpSpPr>
            <p:grpSpPr>
              <a:xfrm>
                <a:off x="10293941" y="5452723"/>
                <a:ext cx="932594" cy="901772"/>
                <a:chOff x="10292121" y="5350277"/>
                <a:chExt cx="932594" cy="901772"/>
              </a:xfrm>
            </p:grpSpPr>
            <p:grpSp>
              <p:nvGrpSpPr>
                <p:cNvPr id="168" name="Group 167">
                  <a:extLst>
                    <a:ext uri="{FF2B5EF4-FFF2-40B4-BE49-F238E27FC236}">
                      <a16:creationId xmlns:a16="http://schemas.microsoft.com/office/drawing/2014/main" id="{FAF51474-78D6-4175-9BF6-E9ED7EF3462C}"/>
                    </a:ext>
                  </a:extLst>
                </p:cNvPr>
                <p:cNvGrpSpPr/>
                <p:nvPr/>
              </p:nvGrpSpPr>
              <p:grpSpPr>
                <a:xfrm>
                  <a:off x="10350834" y="5395036"/>
                  <a:ext cx="815169" cy="481417"/>
                  <a:chOff x="10315845" y="5386339"/>
                  <a:chExt cx="888439" cy="524688"/>
                </a:xfrm>
              </p:grpSpPr>
              <p:sp>
                <p:nvSpPr>
                  <p:cNvPr id="170" name="Freeform 7">
                    <a:extLst>
                      <a:ext uri="{FF2B5EF4-FFF2-40B4-BE49-F238E27FC236}">
                        <a16:creationId xmlns:a16="http://schemas.microsoft.com/office/drawing/2014/main" id="{119FFA3C-50DA-493D-954E-94AB42A06042}"/>
                      </a:ext>
                    </a:extLst>
                  </p:cNvPr>
                  <p:cNvSpPr>
                    <a:spLocks/>
                  </p:cNvSpPr>
                  <p:nvPr/>
                </p:nvSpPr>
                <p:spPr bwMode="auto">
                  <a:xfrm>
                    <a:off x="10315845" y="5386339"/>
                    <a:ext cx="888439" cy="524688"/>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chemeClr val="bg2">
                      <a:lumMod val="75000"/>
                    </a:schemeClr>
                  </a:solidFill>
                  <a:ln>
                    <a:noFill/>
                  </a:ln>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kern="0">
                      <a:solidFill>
                        <a:srgbClr val="505050"/>
                      </a:solidFill>
                      <a:latin typeface="Segoe UI"/>
                      <a:ea typeface="ＭＳ Ｐゴシック" charset="0"/>
                    </a:endParaRPr>
                  </a:p>
                </p:txBody>
              </p:sp>
              <p:sp>
                <p:nvSpPr>
                  <p:cNvPr id="171" name="Freeform 9">
                    <a:extLst>
                      <a:ext uri="{FF2B5EF4-FFF2-40B4-BE49-F238E27FC236}">
                        <a16:creationId xmlns:a16="http://schemas.microsoft.com/office/drawing/2014/main" id="{008601DF-7AF2-4848-AB1B-6D47F2BAE3AF}"/>
                      </a:ext>
                    </a:extLst>
                  </p:cNvPr>
                  <p:cNvSpPr>
                    <a:spLocks/>
                  </p:cNvSpPr>
                  <p:nvPr/>
                </p:nvSpPr>
                <p:spPr bwMode="auto">
                  <a:xfrm>
                    <a:off x="10315845" y="5386339"/>
                    <a:ext cx="528878" cy="524688"/>
                  </a:xfrm>
                  <a:custGeom>
                    <a:avLst/>
                    <a:gdLst>
                      <a:gd name="T0" fmla="*/ 235 w 235"/>
                      <a:gd name="T1" fmla="*/ 0 h 244"/>
                      <a:gd name="T2" fmla="*/ 0 w 235"/>
                      <a:gd name="T3" fmla="*/ 0 h 244"/>
                      <a:gd name="T4" fmla="*/ 0 w 235"/>
                      <a:gd name="T5" fmla="*/ 244 h 244"/>
                      <a:gd name="T6" fmla="*/ 205 w 235"/>
                      <a:gd name="T7" fmla="*/ 244 h 244"/>
                      <a:gd name="T8" fmla="*/ 235 w 235"/>
                      <a:gd name="T9" fmla="*/ 0 h 244"/>
                    </a:gdLst>
                    <a:ahLst/>
                    <a:cxnLst>
                      <a:cxn ang="0">
                        <a:pos x="T0" y="T1"/>
                      </a:cxn>
                      <a:cxn ang="0">
                        <a:pos x="T2" y="T3"/>
                      </a:cxn>
                      <a:cxn ang="0">
                        <a:pos x="T4" y="T5"/>
                      </a:cxn>
                      <a:cxn ang="0">
                        <a:pos x="T6" y="T7"/>
                      </a:cxn>
                      <a:cxn ang="0">
                        <a:pos x="T8" y="T9"/>
                      </a:cxn>
                    </a:cxnLst>
                    <a:rect l="0" t="0" r="r" b="b"/>
                    <a:pathLst>
                      <a:path w="235" h="244">
                        <a:moveTo>
                          <a:pt x="235" y="0"/>
                        </a:moveTo>
                        <a:cubicBezTo>
                          <a:pt x="179" y="0"/>
                          <a:pt x="103" y="0"/>
                          <a:pt x="0" y="0"/>
                        </a:cubicBezTo>
                        <a:cubicBezTo>
                          <a:pt x="0" y="0"/>
                          <a:pt x="0" y="0"/>
                          <a:pt x="0" y="244"/>
                        </a:cubicBezTo>
                        <a:cubicBezTo>
                          <a:pt x="205" y="244"/>
                          <a:pt x="205" y="244"/>
                          <a:pt x="205" y="244"/>
                        </a:cubicBezTo>
                        <a:cubicBezTo>
                          <a:pt x="235" y="0"/>
                          <a:pt x="235" y="0"/>
                          <a:pt x="235" y="0"/>
                        </a:cubicBezTo>
                      </a:path>
                    </a:pathLst>
                  </a:custGeom>
                  <a:solidFill>
                    <a:schemeClr val="bg2"/>
                  </a:solidFill>
                  <a:ln>
                    <a:noFill/>
                  </a:ln>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kern="0">
                      <a:solidFill>
                        <a:srgbClr val="505050"/>
                      </a:solidFill>
                      <a:latin typeface="Segoe UI"/>
                      <a:ea typeface="ＭＳ Ｐゴシック" charset="0"/>
                    </a:endParaRPr>
                  </a:p>
                </p:txBody>
              </p:sp>
            </p:grpSp>
            <p:sp>
              <p:nvSpPr>
                <p:cNvPr id="169" name="Freeform 422">
                  <a:extLst>
                    <a:ext uri="{FF2B5EF4-FFF2-40B4-BE49-F238E27FC236}">
                      <a16:creationId xmlns:a16="http://schemas.microsoft.com/office/drawing/2014/main" id="{7A043EF6-36AC-4288-8EB7-ED68DB7E8B7C}"/>
                    </a:ext>
                  </a:extLst>
                </p:cNvPr>
                <p:cNvSpPr>
                  <a:spLocks noChangeAspect="1"/>
                </p:cNvSpPr>
                <p:nvPr/>
              </p:nvSpPr>
              <p:spPr bwMode="black">
                <a:xfrm>
                  <a:off x="10292121" y="5350277"/>
                  <a:ext cx="932594" cy="901772"/>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67" name="Freeform 420">
                <a:extLst>
                  <a:ext uri="{FF2B5EF4-FFF2-40B4-BE49-F238E27FC236}">
                    <a16:creationId xmlns:a16="http://schemas.microsoft.com/office/drawing/2014/main" id="{D17208B8-B648-4149-97C8-DFB6A0A1D995}"/>
                  </a:ext>
                </a:extLst>
              </p:cNvPr>
              <p:cNvSpPr>
                <a:spLocks noChangeAspect="1" noEditPoints="1"/>
              </p:cNvSpPr>
              <p:nvPr/>
            </p:nvSpPr>
            <p:spPr bwMode="black">
              <a:xfrm>
                <a:off x="10580771" y="5550321"/>
                <a:ext cx="358934" cy="357476"/>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grpSp>
        <p:grpSp>
          <p:nvGrpSpPr>
            <p:cNvPr id="118" name="Group 117">
              <a:extLst>
                <a:ext uri="{FF2B5EF4-FFF2-40B4-BE49-F238E27FC236}">
                  <a16:creationId xmlns:a16="http://schemas.microsoft.com/office/drawing/2014/main" id="{7F17179D-BF2B-4A6D-83F0-9828CA59DC19}"/>
                </a:ext>
              </a:extLst>
            </p:cNvPr>
            <p:cNvGrpSpPr/>
            <p:nvPr/>
          </p:nvGrpSpPr>
          <p:grpSpPr>
            <a:xfrm>
              <a:off x="2646668" y="3249806"/>
              <a:ext cx="1065461" cy="865695"/>
              <a:chOff x="2569476" y="2368354"/>
              <a:chExt cx="1065461" cy="865695"/>
            </a:xfrm>
          </p:grpSpPr>
          <p:grpSp>
            <p:nvGrpSpPr>
              <p:cNvPr id="142" name="Group 141">
                <a:extLst>
                  <a:ext uri="{FF2B5EF4-FFF2-40B4-BE49-F238E27FC236}">
                    <a16:creationId xmlns:a16="http://schemas.microsoft.com/office/drawing/2014/main" id="{7132CE59-25BC-4DC5-846F-298AD0120195}"/>
                  </a:ext>
                </a:extLst>
              </p:cNvPr>
              <p:cNvGrpSpPr/>
              <p:nvPr/>
            </p:nvGrpSpPr>
            <p:grpSpPr>
              <a:xfrm>
                <a:off x="2569476" y="2721041"/>
                <a:ext cx="1004004" cy="513008"/>
                <a:chOff x="9056289" y="5368072"/>
                <a:chExt cx="917394" cy="468756"/>
              </a:xfrm>
            </p:grpSpPr>
            <p:sp>
              <p:nvSpPr>
                <p:cNvPr id="160" name="Freeform 5">
                  <a:extLst>
                    <a:ext uri="{FF2B5EF4-FFF2-40B4-BE49-F238E27FC236}">
                      <a16:creationId xmlns:a16="http://schemas.microsoft.com/office/drawing/2014/main" id="{EA250427-D32C-442C-9757-4761C294919E}"/>
                    </a:ext>
                  </a:extLst>
                </p:cNvPr>
                <p:cNvSpPr>
                  <a:spLocks/>
                </p:cNvSpPr>
                <p:nvPr/>
              </p:nvSpPr>
              <p:spPr bwMode="auto">
                <a:xfrm>
                  <a:off x="9056289" y="5799944"/>
                  <a:ext cx="917394" cy="36884"/>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tx1">
                    <a:lumMod val="60000"/>
                    <a:lumOff val="40000"/>
                  </a:schemeClr>
                </a:solidFill>
                <a:ln>
                  <a:noFill/>
                </a:ln>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kern="0">
                    <a:solidFill>
                      <a:srgbClr val="505050"/>
                    </a:solidFill>
                    <a:latin typeface="Segoe UI"/>
                    <a:ea typeface="ＭＳ Ｐゴシック" charset="0"/>
                  </a:endParaRPr>
                </a:p>
              </p:txBody>
            </p:sp>
            <p:sp>
              <p:nvSpPr>
                <p:cNvPr id="161" name="Freeform 6">
                  <a:extLst>
                    <a:ext uri="{FF2B5EF4-FFF2-40B4-BE49-F238E27FC236}">
                      <a16:creationId xmlns:a16="http://schemas.microsoft.com/office/drawing/2014/main" id="{5D417D25-38E2-4510-B706-ECBD89A581A1}"/>
                    </a:ext>
                  </a:extLst>
                </p:cNvPr>
                <p:cNvSpPr>
                  <a:spLocks/>
                </p:cNvSpPr>
                <p:nvPr/>
              </p:nvSpPr>
              <p:spPr bwMode="auto">
                <a:xfrm>
                  <a:off x="9172304" y="5368072"/>
                  <a:ext cx="685363" cy="444614"/>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tx1">
                    <a:lumMod val="60000"/>
                    <a:lumOff val="40000"/>
                  </a:schemeClr>
                </a:solidFill>
                <a:ln>
                  <a:noFill/>
                </a:ln>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kern="0">
                    <a:solidFill>
                      <a:srgbClr val="505050"/>
                    </a:solidFill>
                    <a:latin typeface="Segoe UI"/>
                    <a:ea typeface="ＭＳ Ｐゴシック" charset="0"/>
                  </a:endParaRPr>
                </a:p>
              </p:txBody>
            </p:sp>
            <p:sp>
              <p:nvSpPr>
                <p:cNvPr id="162" name="Freeform 7">
                  <a:extLst>
                    <a:ext uri="{FF2B5EF4-FFF2-40B4-BE49-F238E27FC236}">
                      <a16:creationId xmlns:a16="http://schemas.microsoft.com/office/drawing/2014/main" id="{6A227AA0-462E-42B5-A37D-103C88C3217E}"/>
                    </a:ext>
                  </a:extLst>
                </p:cNvPr>
                <p:cNvSpPr>
                  <a:spLocks/>
                </p:cNvSpPr>
                <p:nvPr/>
              </p:nvSpPr>
              <p:spPr bwMode="auto">
                <a:xfrm>
                  <a:off x="9202482" y="5393555"/>
                  <a:ext cx="626350" cy="390295"/>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chemeClr val="accent1">
                    <a:lumMod val="75000"/>
                  </a:schemeClr>
                </a:solidFill>
                <a:ln>
                  <a:noFill/>
                </a:ln>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kern="0">
                    <a:solidFill>
                      <a:srgbClr val="505050"/>
                    </a:solidFill>
                    <a:latin typeface="Segoe UI"/>
                    <a:ea typeface="ＭＳ Ｐゴシック" charset="0"/>
                  </a:endParaRPr>
                </a:p>
              </p:txBody>
            </p:sp>
            <p:sp>
              <p:nvSpPr>
                <p:cNvPr id="163" name="Freeform 8">
                  <a:extLst>
                    <a:ext uri="{FF2B5EF4-FFF2-40B4-BE49-F238E27FC236}">
                      <a16:creationId xmlns:a16="http://schemas.microsoft.com/office/drawing/2014/main" id="{411B6667-A71E-4DAC-B507-8575B9D108E4}"/>
                    </a:ext>
                  </a:extLst>
                </p:cNvPr>
                <p:cNvSpPr>
                  <a:spLocks/>
                </p:cNvSpPr>
                <p:nvPr/>
              </p:nvSpPr>
              <p:spPr bwMode="auto">
                <a:xfrm>
                  <a:off x="9202482" y="5393555"/>
                  <a:ext cx="372859" cy="390295"/>
                </a:xfrm>
                <a:custGeom>
                  <a:avLst/>
                  <a:gdLst>
                    <a:gd name="T0" fmla="*/ 235 w 235"/>
                    <a:gd name="T1" fmla="*/ 0 h 244"/>
                    <a:gd name="T2" fmla="*/ 205 w 235"/>
                    <a:gd name="T3" fmla="*/ 0 h 244"/>
                    <a:gd name="T4" fmla="*/ 0 w 235"/>
                    <a:gd name="T5" fmla="*/ 0 h 244"/>
                    <a:gd name="T6" fmla="*/ 0 w 235"/>
                    <a:gd name="T7" fmla="*/ 244 h 244"/>
                    <a:gd name="T8" fmla="*/ 0 w 235"/>
                    <a:gd name="T9" fmla="*/ 0 h 244"/>
                    <a:gd name="T10" fmla="*/ 235 w 235"/>
                    <a:gd name="T11" fmla="*/ 0 h 244"/>
                    <a:gd name="T12" fmla="*/ 235 w 235"/>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235" h="244">
                      <a:moveTo>
                        <a:pt x="235" y="0"/>
                      </a:moveTo>
                      <a:cubicBezTo>
                        <a:pt x="205" y="0"/>
                        <a:pt x="205" y="0"/>
                        <a:pt x="205" y="0"/>
                      </a:cubicBezTo>
                      <a:cubicBezTo>
                        <a:pt x="0" y="0"/>
                        <a:pt x="0" y="0"/>
                        <a:pt x="0" y="0"/>
                      </a:cubicBezTo>
                      <a:cubicBezTo>
                        <a:pt x="0" y="244"/>
                        <a:pt x="0" y="244"/>
                        <a:pt x="0" y="244"/>
                      </a:cubicBezTo>
                      <a:cubicBezTo>
                        <a:pt x="0" y="0"/>
                        <a:pt x="0" y="0"/>
                        <a:pt x="0" y="0"/>
                      </a:cubicBezTo>
                      <a:cubicBezTo>
                        <a:pt x="103" y="0"/>
                        <a:pt x="179" y="0"/>
                        <a:pt x="235" y="0"/>
                      </a:cubicBezTo>
                      <a:cubicBezTo>
                        <a:pt x="235" y="0"/>
                        <a:pt x="235" y="0"/>
                        <a:pt x="235" y="0"/>
                      </a:cubicBezTo>
                    </a:path>
                  </a:pathLst>
                </a:custGeom>
                <a:solidFill>
                  <a:srgbClr val="5C476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a typeface="ＭＳ Ｐゴシック" charset="0"/>
                  </a:endParaRPr>
                </a:p>
              </p:txBody>
            </p:sp>
            <p:sp>
              <p:nvSpPr>
                <p:cNvPr id="164" name="Freeform 9">
                  <a:extLst>
                    <a:ext uri="{FF2B5EF4-FFF2-40B4-BE49-F238E27FC236}">
                      <a16:creationId xmlns:a16="http://schemas.microsoft.com/office/drawing/2014/main" id="{89890711-2EFA-40AF-9AFB-7E85B3E3BBB7}"/>
                    </a:ext>
                  </a:extLst>
                </p:cNvPr>
                <p:cNvSpPr>
                  <a:spLocks/>
                </p:cNvSpPr>
                <p:nvPr/>
              </p:nvSpPr>
              <p:spPr bwMode="auto">
                <a:xfrm>
                  <a:off x="9202482" y="5393555"/>
                  <a:ext cx="372859" cy="390295"/>
                </a:xfrm>
                <a:custGeom>
                  <a:avLst/>
                  <a:gdLst>
                    <a:gd name="T0" fmla="*/ 235 w 235"/>
                    <a:gd name="T1" fmla="*/ 0 h 244"/>
                    <a:gd name="T2" fmla="*/ 0 w 235"/>
                    <a:gd name="T3" fmla="*/ 0 h 244"/>
                    <a:gd name="T4" fmla="*/ 0 w 235"/>
                    <a:gd name="T5" fmla="*/ 244 h 244"/>
                    <a:gd name="T6" fmla="*/ 205 w 235"/>
                    <a:gd name="T7" fmla="*/ 244 h 244"/>
                    <a:gd name="T8" fmla="*/ 235 w 235"/>
                    <a:gd name="T9" fmla="*/ 0 h 244"/>
                  </a:gdLst>
                  <a:ahLst/>
                  <a:cxnLst>
                    <a:cxn ang="0">
                      <a:pos x="T0" y="T1"/>
                    </a:cxn>
                    <a:cxn ang="0">
                      <a:pos x="T2" y="T3"/>
                    </a:cxn>
                    <a:cxn ang="0">
                      <a:pos x="T4" y="T5"/>
                    </a:cxn>
                    <a:cxn ang="0">
                      <a:pos x="T6" y="T7"/>
                    </a:cxn>
                    <a:cxn ang="0">
                      <a:pos x="T8" y="T9"/>
                    </a:cxn>
                  </a:cxnLst>
                  <a:rect l="0" t="0" r="r" b="b"/>
                  <a:pathLst>
                    <a:path w="235" h="244">
                      <a:moveTo>
                        <a:pt x="235" y="0"/>
                      </a:moveTo>
                      <a:cubicBezTo>
                        <a:pt x="179" y="0"/>
                        <a:pt x="103" y="0"/>
                        <a:pt x="0" y="0"/>
                      </a:cubicBezTo>
                      <a:cubicBezTo>
                        <a:pt x="0" y="0"/>
                        <a:pt x="0" y="0"/>
                        <a:pt x="0" y="244"/>
                      </a:cubicBezTo>
                      <a:cubicBezTo>
                        <a:pt x="205" y="244"/>
                        <a:pt x="205" y="244"/>
                        <a:pt x="205" y="244"/>
                      </a:cubicBezTo>
                      <a:cubicBezTo>
                        <a:pt x="235" y="0"/>
                        <a:pt x="235" y="0"/>
                        <a:pt x="235" y="0"/>
                      </a:cubicBezTo>
                    </a:path>
                  </a:pathLst>
                </a:custGeom>
                <a:solidFill>
                  <a:schemeClr val="tx2"/>
                </a:solidFill>
                <a:ln>
                  <a:noFill/>
                </a:ln>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kern="0">
                    <a:solidFill>
                      <a:srgbClr val="505050"/>
                    </a:solidFill>
                    <a:latin typeface="Segoe UI"/>
                    <a:ea typeface="ＭＳ Ｐゴシック" charset="0"/>
                  </a:endParaRPr>
                </a:p>
              </p:txBody>
            </p:sp>
            <p:pic>
              <p:nvPicPr>
                <p:cNvPr id="165" name="Picture 164">
                  <a:extLst>
                    <a:ext uri="{FF2B5EF4-FFF2-40B4-BE49-F238E27FC236}">
                      <a16:creationId xmlns:a16="http://schemas.microsoft.com/office/drawing/2014/main" id="{9B431E84-B430-4759-980E-7E248E34125B}"/>
                    </a:ext>
                  </a:extLst>
                </p:cNvPr>
                <p:cNvPicPr>
                  <a:picLocks noChangeAspect="1"/>
                </p:cNvPicPr>
                <p:nvPr/>
              </p:nvPicPr>
              <p:blipFill>
                <a:blip r:embed="rId7" cstate="email">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9424723" y="5471022"/>
                  <a:ext cx="182880" cy="225552"/>
                </a:xfrm>
                <a:prstGeom prst="rect">
                  <a:avLst/>
                </a:prstGeom>
              </p:spPr>
            </p:pic>
          </p:grpSp>
          <p:grpSp>
            <p:nvGrpSpPr>
              <p:cNvPr id="143" name="Group 142">
                <a:extLst>
                  <a:ext uri="{FF2B5EF4-FFF2-40B4-BE49-F238E27FC236}">
                    <a16:creationId xmlns:a16="http://schemas.microsoft.com/office/drawing/2014/main" id="{C5418966-332E-40A8-85F0-99C814764053}"/>
                  </a:ext>
                </a:extLst>
              </p:cNvPr>
              <p:cNvGrpSpPr/>
              <p:nvPr/>
            </p:nvGrpSpPr>
            <p:grpSpPr>
              <a:xfrm>
                <a:off x="3187510" y="2517781"/>
                <a:ext cx="447427" cy="607721"/>
                <a:chOff x="9131179" y="5456566"/>
                <a:chExt cx="408830" cy="555296"/>
              </a:xfrm>
            </p:grpSpPr>
            <p:grpSp>
              <p:nvGrpSpPr>
                <p:cNvPr id="152" name="Group 151">
                  <a:extLst>
                    <a:ext uri="{FF2B5EF4-FFF2-40B4-BE49-F238E27FC236}">
                      <a16:creationId xmlns:a16="http://schemas.microsoft.com/office/drawing/2014/main" id="{EECD6F73-B93D-42ED-A397-C3202378BAAB}"/>
                    </a:ext>
                  </a:extLst>
                </p:cNvPr>
                <p:cNvGrpSpPr/>
                <p:nvPr/>
              </p:nvGrpSpPr>
              <p:grpSpPr>
                <a:xfrm>
                  <a:off x="9131179" y="5456566"/>
                  <a:ext cx="408830" cy="555296"/>
                  <a:chOff x="9131179" y="5456566"/>
                  <a:chExt cx="408830" cy="555296"/>
                </a:xfrm>
              </p:grpSpPr>
              <p:grpSp>
                <p:nvGrpSpPr>
                  <p:cNvPr id="154" name="Group 153">
                    <a:extLst>
                      <a:ext uri="{FF2B5EF4-FFF2-40B4-BE49-F238E27FC236}">
                        <a16:creationId xmlns:a16="http://schemas.microsoft.com/office/drawing/2014/main" id="{2B38E77B-6632-4807-81F5-FA5071F5A02E}"/>
                      </a:ext>
                    </a:extLst>
                  </p:cNvPr>
                  <p:cNvGrpSpPr/>
                  <p:nvPr/>
                </p:nvGrpSpPr>
                <p:grpSpPr>
                  <a:xfrm>
                    <a:off x="9152000" y="5480050"/>
                    <a:ext cx="366650" cy="484301"/>
                    <a:chOff x="8817145" y="5862985"/>
                    <a:chExt cx="200848" cy="337998"/>
                  </a:xfrm>
                </p:grpSpPr>
                <p:sp>
                  <p:nvSpPr>
                    <p:cNvPr id="156" name="Rectangle 11">
                      <a:extLst>
                        <a:ext uri="{FF2B5EF4-FFF2-40B4-BE49-F238E27FC236}">
                          <a16:creationId xmlns:a16="http://schemas.microsoft.com/office/drawing/2014/main" id="{8046E0F5-572C-4D31-B4A8-AACC295C6AAF}"/>
                        </a:ext>
                      </a:extLst>
                    </p:cNvPr>
                    <p:cNvSpPr>
                      <a:spLocks noChangeArrowheads="1"/>
                    </p:cNvSpPr>
                    <p:nvPr/>
                  </p:nvSpPr>
                  <p:spPr bwMode="auto">
                    <a:xfrm>
                      <a:off x="8817145" y="5862985"/>
                      <a:ext cx="200848" cy="337998"/>
                    </a:xfrm>
                    <a:prstGeom prst="rect">
                      <a:avLst/>
                    </a:prstGeom>
                    <a:solidFill>
                      <a:schemeClr val="accent1">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a typeface="ＭＳ Ｐゴシック" charset="0"/>
                      </a:endParaRPr>
                    </a:p>
                  </p:txBody>
                </p:sp>
                <p:sp>
                  <p:nvSpPr>
                    <p:cNvPr id="157" name="Rectangle 12">
                      <a:extLst>
                        <a:ext uri="{FF2B5EF4-FFF2-40B4-BE49-F238E27FC236}">
                          <a16:creationId xmlns:a16="http://schemas.microsoft.com/office/drawing/2014/main" id="{FF057EFC-E409-402B-B951-F03DF29F2687}"/>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a typeface="ＭＳ Ｐゴシック" charset="0"/>
                      </a:endParaRPr>
                    </a:p>
                  </p:txBody>
                </p:sp>
                <p:sp>
                  <p:nvSpPr>
                    <p:cNvPr id="158" name="Freeform 16">
                      <a:extLst>
                        <a:ext uri="{FF2B5EF4-FFF2-40B4-BE49-F238E27FC236}">
                          <a16:creationId xmlns:a16="http://schemas.microsoft.com/office/drawing/2014/main" id="{2918C85A-6E86-4718-B894-FEC21C8874D8}"/>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a typeface="ＭＳ Ｐゴシック" charset="0"/>
                      </a:endParaRPr>
                    </a:p>
                  </p:txBody>
                </p:sp>
                <p:sp>
                  <p:nvSpPr>
                    <p:cNvPr id="159" name="Freeform 17">
                      <a:extLst>
                        <a:ext uri="{FF2B5EF4-FFF2-40B4-BE49-F238E27FC236}">
                          <a16:creationId xmlns:a16="http://schemas.microsoft.com/office/drawing/2014/main" id="{8A143BDD-50E8-4C10-923C-744D8D52233C}"/>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a typeface="ＭＳ Ｐゴシック" charset="0"/>
                      </a:endParaRPr>
                    </a:p>
                  </p:txBody>
                </p:sp>
              </p:grpSp>
              <p:sp>
                <p:nvSpPr>
                  <p:cNvPr id="155" name="Freeform 9">
                    <a:extLst>
                      <a:ext uri="{FF2B5EF4-FFF2-40B4-BE49-F238E27FC236}">
                        <a16:creationId xmlns:a16="http://schemas.microsoft.com/office/drawing/2014/main" id="{79A8FBD4-1D63-47ED-8689-0D0CA6FF1359}"/>
                      </a:ext>
                    </a:extLst>
                  </p:cNvPr>
                  <p:cNvSpPr>
                    <a:spLocks noChangeAspect="1" noEditPoints="1"/>
                  </p:cNvSpPr>
                  <p:nvPr/>
                </p:nvSpPr>
                <p:spPr bwMode="black">
                  <a:xfrm flipH="1">
                    <a:off x="9131179" y="5456566"/>
                    <a:ext cx="408830" cy="555296"/>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53" name="Picture 152">
                  <a:extLst>
                    <a:ext uri="{FF2B5EF4-FFF2-40B4-BE49-F238E27FC236}">
                      <a16:creationId xmlns:a16="http://schemas.microsoft.com/office/drawing/2014/main" id="{2BB083EC-1586-46D6-9D87-1BE606847574}"/>
                    </a:ext>
                  </a:extLst>
                </p:cNvPr>
                <p:cNvPicPr>
                  <a:picLocks noChangeAspect="1"/>
                </p:cNvPicPr>
                <p:nvPr/>
              </p:nvPicPr>
              <p:blipFill>
                <a:blip r:embed="rId7" cstate="email">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9244589" y="5581794"/>
                  <a:ext cx="182011" cy="224480"/>
                </a:xfrm>
                <a:prstGeom prst="rect">
                  <a:avLst/>
                </a:prstGeom>
              </p:spPr>
            </p:pic>
          </p:grpSp>
          <p:grpSp>
            <p:nvGrpSpPr>
              <p:cNvPr id="144" name="Group 143">
                <a:extLst>
                  <a:ext uri="{FF2B5EF4-FFF2-40B4-BE49-F238E27FC236}">
                    <a16:creationId xmlns:a16="http://schemas.microsoft.com/office/drawing/2014/main" id="{6B4E6587-37BE-48D2-A61A-A73484FD1514}"/>
                  </a:ext>
                </a:extLst>
              </p:cNvPr>
              <p:cNvGrpSpPr/>
              <p:nvPr/>
            </p:nvGrpSpPr>
            <p:grpSpPr>
              <a:xfrm>
                <a:off x="2638608" y="2368354"/>
                <a:ext cx="345430" cy="615831"/>
                <a:chOff x="9756164" y="5515355"/>
                <a:chExt cx="315632" cy="562707"/>
              </a:xfrm>
            </p:grpSpPr>
            <p:grpSp>
              <p:nvGrpSpPr>
                <p:cNvPr id="145" name="Group 144">
                  <a:extLst>
                    <a:ext uri="{FF2B5EF4-FFF2-40B4-BE49-F238E27FC236}">
                      <a16:creationId xmlns:a16="http://schemas.microsoft.com/office/drawing/2014/main" id="{375567F4-F56A-49C0-B5B6-6A240D193B22}"/>
                    </a:ext>
                  </a:extLst>
                </p:cNvPr>
                <p:cNvGrpSpPr/>
                <p:nvPr/>
              </p:nvGrpSpPr>
              <p:grpSpPr>
                <a:xfrm>
                  <a:off x="9775734" y="5561863"/>
                  <a:ext cx="276493" cy="449812"/>
                  <a:chOff x="8817145" y="5862985"/>
                  <a:chExt cx="200848" cy="344482"/>
                </a:xfrm>
              </p:grpSpPr>
              <p:sp>
                <p:nvSpPr>
                  <p:cNvPr id="148" name="Rectangle 11">
                    <a:extLst>
                      <a:ext uri="{FF2B5EF4-FFF2-40B4-BE49-F238E27FC236}">
                        <a16:creationId xmlns:a16="http://schemas.microsoft.com/office/drawing/2014/main" id="{549CEFA1-8E93-47B4-950D-345CE975A4D3}"/>
                      </a:ext>
                    </a:extLst>
                  </p:cNvPr>
                  <p:cNvSpPr>
                    <a:spLocks noChangeArrowheads="1"/>
                  </p:cNvSpPr>
                  <p:nvPr/>
                </p:nvSpPr>
                <p:spPr bwMode="auto">
                  <a:xfrm>
                    <a:off x="8817145" y="5869469"/>
                    <a:ext cx="200848" cy="337998"/>
                  </a:xfrm>
                  <a:prstGeom prst="rect">
                    <a:avLst/>
                  </a:prstGeom>
                  <a:solidFill>
                    <a:schemeClr val="accent1">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a typeface="ＭＳ Ｐゴシック" charset="0"/>
                    </a:endParaRPr>
                  </a:p>
                </p:txBody>
              </p:sp>
              <p:sp>
                <p:nvSpPr>
                  <p:cNvPr id="149" name="Rectangle 12">
                    <a:extLst>
                      <a:ext uri="{FF2B5EF4-FFF2-40B4-BE49-F238E27FC236}">
                        <a16:creationId xmlns:a16="http://schemas.microsoft.com/office/drawing/2014/main" id="{75C47D67-A346-4390-9C7E-8EAD60384AB0}"/>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a typeface="ＭＳ Ｐゴシック" charset="0"/>
                    </a:endParaRPr>
                  </a:p>
                </p:txBody>
              </p:sp>
              <p:sp>
                <p:nvSpPr>
                  <p:cNvPr id="150" name="Freeform 16">
                    <a:extLst>
                      <a:ext uri="{FF2B5EF4-FFF2-40B4-BE49-F238E27FC236}">
                        <a16:creationId xmlns:a16="http://schemas.microsoft.com/office/drawing/2014/main" id="{3098E04C-93CC-4145-AFB4-93F06C0B771E}"/>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a typeface="ＭＳ Ｐゴシック" charset="0"/>
                    </a:endParaRPr>
                  </a:p>
                </p:txBody>
              </p:sp>
              <p:sp>
                <p:nvSpPr>
                  <p:cNvPr id="151" name="Freeform 17">
                    <a:extLst>
                      <a:ext uri="{FF2B5EF4-FFF2-40B4-BE49-F238E27FC236}">
                        <a16:creationId xmlns:a16="http://schemas.microsoft.com/office/drawing/2014/main" id="{4AA00301-FD5E-4A72-B5A4-130A83E9A973}"/>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a typeface="ＭＳ Ｐゴシック" charset="0"/>
                    </a:endParaRPr>
                  </a:p>
                </p:txBody>
              </p:sp>
            </p:grpSp>
            <p:sp>
              <p:nvSpPr>
                <p:cNvPr id="146" name="Freeform 379">
                  <a:extLst>
                    <a:ext uri="{FF2B5EF4-FFF2-40B4-BE49-F238E27FC236}">
                      <a16:creationId xmlns:a16="http://schemas.microsoft.com/office/drawing/2014/main" id="{D63EAAAF-7C14-4F81-832C-F8D18AE506D4}"/>
                    </a:ext>
                  </a:extLst>
                </p:cNvPr>
                <p:cNvSpPr>
                  <a:spLocks noChangeAspect="1"/>
                </p:cNvSpPr>
                <p:nvPr/>
              </p:nvSpPr>
              <p:spPr bwMode="black">
                <a:xfrm>
                  <a:off x="9756164" y="5515355"/>
                  <a:ext cx="315632" cy="562707"/>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7" name="Picture 146">
                  <a:extLst>
                    <a:ext uri="{FF2B5EF4-FFF2-40B4-BE49-F238E27FC236}">
                      <a16:creationId xmlns:a16="http://schemas.microsoft.com/office/drawing/2014/main" id="{85A0E3A6-3C5A-4DC7-8B20-86F744414453}"/>
                    </a:ext>
                  </a:extLst>
                </p:cNvPr>
                <p:cNvPicPr>
                  <a:picLocks noChangeAspect="1"/>
                </p:cNvPicPr>
                <p:nvPr/>
              </p:nvPicPr>
              <p:blipFill>
                <a:blip r:embed="rId7" cstate="email">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9822974" y="5669346"/>
                  <a:ext cx="182012" cy="224480"/>
                </a:xfrm>
                <a:prstGeom prst="rect">
                  <a:avLst/>
                </a:prstGeom>
              </p:spPr>
            </p:pic>
          </p:grpSp>
        </p:grpSp>
        <p:grpSp>
          <p:nvGrpSpPr>
            <p:cNvPr id="119" name="Group 118">
              <a:extLst>
                <a:ext uri="{FF2B5EF4-FFF2-40B4-BE49-F238E27FC236}">
                  <a16:creationId xmlns:a16="http://schemas.microsoft.com/office/drawing/2014/main" id="{C1961CCE-83B0-4054-A24C-B8F79515119B}"/>
                </a:ext>
              </a:extLst>
            </p:cNvPr>
            <p:cNvGrpSpPr/>
            <p:nvPr/>
          </p:nvGrpSpPr>
          <p:grpSpPr>
            <a:xfrm>
              <a:off x="1918987" y="3103981"/>
              <a:ext cx="273820" cy="470392"/>
              <a:chOff x="9002225" y="4856834"/>
              <a:chExt cx="250199" cy="429814"/>
            </a:xfrm>
          </p:grpSpPr>
          <p:grpSp>
            <p:nvGrpSpPr>
              <p:cNvPr id="120" name="Group 119">
                <a:extLst>
                  <a:ext uri="{FF2B5EF4-FFF2-40B4-BE49-F238E27FC236}">
                    <a16:creationId xmlns:a16="http://schemas.microsoft.com/office/drawing/2014/main" id="{9037976D-EB39-4ED5-B1FC-37C2C9867104}"/>
                  </a:ext>
                </a:extLst>
              </p:cNvPr>
              <p:cNvGrpSpPr>
                <a:grpSpLocks noChangeAspect="1"/>
              </p:cNvGrpSpPr>
              <p:nvPr/>
            </p:nvGrpSpPr>
            <p:grpSpPr>
              <a:xfrm>
                <a:off x="9002225" y="4856834"/>
                <a:ext cx="250199" cy="429814"/>
                <a:chOff x="7170738" y="7689850"/>
                <a:chExt cx="692150" cy="1189038"/>
              </a:xfrm>
            </p:grpSpPr>
            <p:sp>
              <p:nvSpPr>
                <p:cNvPr id="122" name="Freeform 10">
                  <a:extLst>
                    <a:ext uri="{FF2B5EF4-FFF2-40B4-BE49-F238E27FC236}">
                      <a16:creationId xmlns:a16="http://schemas.microsoft.com/office/drawing/2014/main" id="{9B88328A-0BB1-48FA-A57E-C984ED87D3D2}"/>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a typeface="ＭＳ Ｐゴシック" charset="0"/>
                  </a:endParaRPr>
                </a:p>
              </p:txBody>
            </p:sp>
            <p:sp>
              <p:nvSpPr>
                <p:cNvPr id="123" name="Rectangle 11">
                  <a:extLst>
                    <a:ext uri="{FF2B5EF4-FFF2-40B4-BE49-F238E27FC236}">
                      <a16:creationId xmlns:a16="http://schemas.microsoft.com/office/drawing/2014/main" id="{AA58FED4-7806-43FA-8A2B-2B0987343BDE}"/>
                    </a:ext>
                  </a:extLst>
                </p:cNvPr>
                <p:cNvSpPr>
                  <a:spLocks noChangeArrowheads="1"/>
                </p:cNvSpPr>
                <p:nvPr/>
              </p:nvSpPr>
              <p:spPr bwMode="auto">
                <a:xfrm>
                  <a:off x="7239000" y="7758113"/>
                  <a:ext cx="555625" cy="935038"/>
                </a:xfrm>
                <a:prstGeom prst="rect">
                  <a:avLst/>
                </a:prstGeom>
                <a:solidFill>
                  <a:srgbClr val="0C5D0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a typeface="ＭＳ Ｐゴシック" charset="0"/>
                  </a:endParaRPr>
                </a:p>
              </p:txBody>
            </p:sp>
            <p:sp>
              <p:nvSpPr>
                <p:cNvPr id="124" name="Rectangle 12">
                  <a:extLst>
                    <a:ext uri="{FF2B5EF4-FFF2-40B4-BE49-F238E27FC236}">
                      <a16:creationId xmlns:a16="http://schemas.microsoft.com/office/drawing/2014/main" id="{DCA8D138-DAAB-4E8C-9FF7-AC172D19CE0F}"/>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a typeface="ＭＳ Ｐゴシック" charset="0"/>
                  </a:endParaRPr>
                </a:p>
              </p:txBody>
            </p:sp>
            <p:sp>
              <p:nvSpPr>
                <p:cNvPr id="125" name="Freeform 13">
                  <a:extLst>
                    <a:ext uri="{FF2B5EF4-FFF2-40B4-BE49-F238E27FC236}">
                      <a16:creationId xmlns:a16="http://schemas.microsoft.com/office/drawing/2014/main" id="{3417288E-3A4B-44A7-825A-CD8C7138EAD3}"/>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a typeface="ＭＳ Ｐゴシック" charset="0"/>
                  </a:endParaRPr>
                </a:p>
              </p:txBody>
            </p:sp>
            <p:sp>
              <p:nvSpPr>
                <p:cNvPr id="126" name="Rectangle 14">
                  <a:extLst>
                    <a:ext uri="{FF2B5EF4-FFF2-40B4-BE49-F238E27FC236}">
                      <a16:creationId xmlns:a16="http://schemas.microsoft.com/office/drawing/2014/main" id="{F29BD296-A8C9-47A5-AFFE-363B0B050958}"/>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a typeface="ＭＳ Ｐゴシック" charset="0"/>
                  </a:endParaRPr>
                </a:p>
              </p:txBody>
            </p:sp>
            <p:sp>
              <p:nvSpPr>
                <p:cNvPr id="127" name="Freeform 15">
                  <a:extLst>
                    <a:ext uri="{FF2B5EF4-FFF2-40B4-BE49-F238E27FC236}">
                      <a16:creationId xmlns:a16="http://schemas.microsoft.com/office/drawing/2014/main" id="{E153054E-9307-4D25-AE10-7FABEAFD84A4}"/>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a typeface="ＭＳ Ｐゴシック" charset="0"/>
                  </a:endParaRPr>
                </a:p>
              </p:txBody>
            </p:sp>
            <p:sp>
              <p:nvSpPr>
                <p:cNvPr id="140" name="Freeform 16">
                  <a:extLst>
                    <a:ext uri="{FF2B5EF4-FFF2-40B4-BE49-F238E27FC236}">
                      <a16:creationId xmlns:a16="http://schemas.microsoft.com/office/drawing/2014/main" id="{FAD94C7E-6ECD-4969-A6BB-D606D40AD9D0}"/>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close/>
                    </a:path>
                  </a:pathLst>
                </a:custGeom>
                <a:solidFill>
                  <a:srgbClr val="107C1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a typeface="ＭＳ Ｐゴシック" charset="0"/>
                  </a:endParaRPr>
                </a:p>
              </p:txBody>
            </p:sp>
            <p:sp>
              <p:nvSpPr>
                <p:cNvPr id="141" name="Freeform 17">
                  <a:extLst>
                    <a:ext uri="{FF2B5EF4-FFF2-40B4-BE49-F238E27FC236}">
                      <a16:creationId xmlns:a16="http://schemas.microsoft.com/office/drawing/2014/main" id="{95049DE4-022E-4B8D-8035-7E942FAF63F6}"/>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154" fontAlgn="base">
                    <a:spcBef>
                      <a:spcPct val="0"/>
                    </a:spcBef>
                    <a:spcAft>
                      <a:spcPct val="0"/>
                    </a:spcAft>
                    <a:defRPr/>
                  </a:pPr>
                  <a:endParaRPr lang="en-US" sz="1765">
                    <a:solidFill>
                      <a:srgbClr val="505050"/>
                    </a:solidFill>
                    <a:latin typeface="Segoe UI"/>
                    <a:ea typeface="ＭＳ Ｐゴシック" charset="0"/>
                  </a:endParaRPr>
                </a:p>
              </p:txBody>
            </p:sp>
          </p:grpSp>
          <p:pic>
            <p:nvPicPr>
              <p:cNvPr id="121" name="Picture 120">
                <a:extLst>
                  <a:ext uri="{FF2B5EF4-FFF2-40B4-BE49-F238E27FC236}">
                    <a16:creationId xmlns:a16="http://schemas.microsoft.com/office/drawing/2014/main" id="{50EC4525-9A39-419C-BACF-931DEC68D843}"/>
                  </a:ext>
                </a:extLst>
              </p:cNvPr>
              <p:cNvPicPr>
                <a:picLocks noChangeAspect="1"/>
              </p:cNvPicPr>
              <p:nvPr/>
            </p:nvPicPr>
            <p:blipFill>
              <a:blip r:embed="rId9" cstate="email">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9038983" y="4962932"/>
                <a:ext cx="182880" cy="182880"/>
              </a:xfrm>
              <a:prstGeom prst="rect">
                <a:avLst/>
              </a:prstGeom>
            </p:spPr>
          </p:pic>
        </p:grpSp>
      </p:grpSp>
      <p:cxnSp>
        <p:nvCxnSpPr>
          <p:cNvPr id="104" name="Straight Arrow Connector 103">
            <a:extLst>
              <a:ext uri="{FF2B5EF4-FFF2-40B4-BE49-F238E27FC236}">
                <a16:creationId xmlns:a16="http://schemas.microsoft.com/office/drawing/2014/main" id="{CEDED3C0-360D-4D38-8564-0FFC6E9464FA}"/>
              </a:ext>
            </a:extLst>
          </p:cNvPr>
          <p:cNvCxnSpPr>
            <a:cxnSpLocks/>
          </p:cNvCxnSpPr>
          <p:nvPr/>
        </p:nvCxnSpPr>
        <p:spPr>
          <a:xfrm flipV="1">
            <a:off x="1869603" y="2067794"/>
            <a:ext cx="2507373" cy="3062"/>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9CB6E236-8B3B-4E5A-B27D-5CA6611D722E}"/>
              </a:ext>
            </a:extLst>
          </p:cNvPr>
          <p:cNvSpPr txBox="1"/>
          <p:nvPr/>
        </p:nvSpPr>
        <p:spPr>
          <a:xfrm>
            <a:off x="2501984" y="1779916"/>
            <a:ext cx="1023176" cy="398279"/>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784" i="1" dirty="0">
                <a:solidFill>
                  <a:srgbClr val="107C10"/>
                </a:solidFill>
                <a:latin typeface="Segoe UI"/>
              </a:rPr>
              <a:t>Read/Write</a:t>
            </a:r>
          </a:p>
        </p:txBody>
      </p:sp>
      <p:sp>
        <p:nvSpPr>
          <p:cNvPr id="173" name="TextBox 172">
            <a:extLst>
              <a:ext uri="{FF2B5EF4-FFF2-40B4-BE49-F238E27FC236}">
                <a16:creationId xmlns:a16="http://schemas.microsoft.com/office/drawing/2014/main" id="{71DE31E1-3DA1-4F0F-AFC7-574AAFCEC8A4}"/>
              </a:ext>
            </a:extLst>
          </p:cNvPr>
          <p:cNvSpPr txBox="1"/>
          <p:nvPr/>
        </p:nvSpPr>
        <p:spPr>
          <a:xfrm>
            <a:off x="301938" y="2692543"/>
            <a:ext cx="1652577" cy="47974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dirty="0">
                <a:solidFill>
                  <a:srgbClr val="0078D7">
                    <a:lumMod val="50000"/>
                  </a:srgbClr>
                </a:solidFill>
                <a:latin typeface="Segoe UI"/>
              </a:rPr>
              <a:t>Applications</a:t>
            </a:r>
          </a:p>
        </p:txBody>
      </p:sp>
      <p:pic>
        <p:nvPicPr>
          <p:cNvPr id="107" name="Picture 106">
            <a:extLst>
              <a:ext uri="{FF2B5EF4-FFF2-40B4-BE49-F238E27FC236}">
                <a16:creationId xmlns:a16="http://schemas.microsoft.com/office/drawing/2014/main" id="{287E5D1E-8F8E-4205-AE52-C72E7C5AF4D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662246" y="1555118"/>
            <a:ext cx="543448" cy="566374"/>
          </a:xfrm>
          <a:prstGeom prst="rect">
            <a:avLst/>
          </a:prstGeom>
        </p:spPr>
      </p:pic>
      <p:pic>
        <p:nvPicPr>
          <p:cNvPr id="108" name="Picture 107">
            <a:extLst>
              <a:ext uri="{FF2B5EF4-FFF2-40B4-BE49-F238E27FC236}">
                <a16:creationId xmlns:a16="http://schemas.microsoft.com/office/drawing/2014/main" id="{4331581E-D119-4310-8CB2-8D529AB50F2F}"/>
              </a:ext>
            </a:extLst>
          </p:cNvPr>
          <p:cNvPicPr>
            <a:picLocks noChangeAspect="1"/>
          </p:cNvPicPr>
          <p:nvPr/>
        </p:nvPicPr>
        <p:blipFill>
          <a:blip r:embed="rId12"/>
          <a:stretch>
            <a:fillRect/>
          </a:stretch>
        </p:blipFill>
        <p:spPr>
          <a:xfrm>
            <a:off x="10544771" y="2082422"/>
            <a:ext cx="409943" cy="410371"/>
          </a:xfrm>
          <a:prstGeom prst="rect">
            <a:avLst/>
          </a:prstGeom>
        </p:spPr>
      </p:pic>
      <p:pic>
        <p:nvPicPr>
          <p:cNvPr id="109" name="Picture 108">
            <a:extLst>
              <a:ext uri="{FF2B5EF4-FFF2-40B4-BE49-F238E27FC236}">
                <a16:creationId xmlns:a16="http://schemas.microsoft.com/office/drawing/2014/main" id="{21363AA1-C64D-450C-82C7-11D19B2A5956}"/>
              </a:ext>
            </a:extLst>
          </p:cNvPr>
          <p:cNvPicPr>
            <a:picLocks noChangeAspect="1"/>
          </p:cNvPicPr>
          <p:nvPr/>
        </p:nvPicPr>
        <p:blipFill>
          <a:blip r:embed="rId13"/>
          <a:stretch>
            <a:fillRect/>
          </a:stretch>
        </p:blipFill>
        <p:spPr>
          <a:xfrm>
            <a:off x="11005164" y="2109790"/>
            <a:ext cx="415426" cy="387181"/>
          </a:xfrm>
          <a:prstGeom prst="rect">
            <a:avLst/>
          </a:prstGeom>
        </p:spPr>
      </p:pic>
      <p:sp>
        <p:nvSpPr>
          <p:cNvPr id="174" name="TextBox 173">
            <a:extLst>
              <a:ext uri="{FF2B5EF4-FFF2-40B4-BE49-F238E27FC236}">
                <a16:creationId xmlns:a16="http://schemas.microsoft.com/office/drawing/2014/main" id="{929B7B68-EF02-4798-8CBA-75832E4E86D2}"/>
              </a:ext>
            </a:extLst>
          </p:cNvPr>
          <p:cNvSpPr txBox="1"/>
          <p:nvPr/>
        </p:nvSpPr>
        <p:spPr>
          <a:xfrm>
            <a:off x="10488165" y="2370857"/>
            <a:ext cx="983731" cy="47974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dirty="0">
                <a:solidFill>
                  <a:srgbClr val="0078D7">
                    <a:lumMod val="50000"/>
                  </a:srgbClr>
                </a:solidFill>
                <a:latin typeface="Segoe UI"/>
              </a:rPr>
              <a:t>Reports</a:t>
            </a:r>
          </a:p>
        </p:txBody>
      </p:sp>
      <p:cxnSp>
        <p:nvCxnSpPr>
          <p:cNvPr id="175" name="Straight Arrow Connector 174">
            <a:extLst>
              <a:ext uri="{FF2B5EF4-FFF2-40B4-BE49-F238E27FC236}">
                <a16:creationId xmlns:a16="http://schemas.microsoft.com/office/drawing/2014/main" id="{0BF41920-B06E-4EFD-9D22-C0A241235643}"/>
              </a:ext>
            </a:extLst>
          </p:cNvPr>
          <p:cNvCxnSpPr>
            <a:cxnSpLocks/>
            <a:stCxn id="108" idx="1"/>
            <a:endCxn id="81" idx="3"/>
          </p:cNvCxnSpPr>
          <p:nvPr/>
        </p:nvCxnSpPr>
        <p:spPr>
          <a:xfrm flipH="1">
            <a:off x="8686467" y="2287608"/>
            <a:ext cx="1858304" cy="2193"/>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CBC7245C-CB83-45C7-8599-0CD515BD06ED}"/>
              </a:ext>
            </a:extLst>
          </p:cNvPr>
          <p:cNvSpPr txBox="1"/>
          <p:nvPr/>
        </p:nvSpPr>
        <p:spPr>
          <a:xfrm>
            <a:off x="9612184" y="2017743"/>
            <a:ext cx="583945" cy="398279"/>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784" i="1" dirty="0">
                <a:solidFill>
                  <a:srgbClr val="107C10"/>
                </a:solidFill>
                <a:latin typeface="Segoe UI"/>
              </a:rPr>
              <a:t>Read</a:t>
            </a:r>
          </a:p>
        </p:txBody>
      </p:sp>
    </p:spTree>
    <p:extLst>
      <p:ext uri="{BB962C8B-B14F-4D97-AF65-F5344CB8AC3E}">
        <p14:creationId xmlns:p14="http://schemas.microsoft.com/office/powerpoint/2010/main" val="380143467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66" y="975"/>
            <a:ext cx="12191134" cy="1263876"/>
          </a:xfrm>
          <a:prstGeom prst="rect">
            <a:avLst/>
          </a:prstGeom>
          <a:solidFill>
            <a:schemeClr val="accent1"/>
          </a:solidFill>
          <a:effectLst/>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0" dirty="0">
                <a:ln/>
                <a:solidFill>
                  <a:srgbClr val="FFFFFF"/>
                </a:solidFill>
                <a:latin typeface="Segoe UI Light"/>
              </a:rPr>
              <a:t>Azure SQL DB Tiers</a:t>
            </a:r>
          </a:p>
        </p:txBody>
      </p:sp>
      <p:graphicFrame>
        <p:nvGraphicFramePr>
          <p:cNvPr id="88" name="Table 87">
            <a:extLst>
              <a:ext uri="{FF2B5EF4-FFF2-40B4-BE49-F238E27FC236}">
                <a16:creationId xmlns:a16="http://schemas.microsoft.com/office/drawing/2014/main" id="{220C0F00-2F9B-4124-B988-66198DF89E73}"/>
              </a:ext>
            </a:extLst>
          </p:cNvPr>
          <p:cNvGraphicFramePr>
            <a:graphicFrameLocks noGrp="1"/>
          </p:cNvGraphicFramePr>
          <p:nvPr>
            <p:extLst/>
          </p:nvPr>
        </p:nvGraphicFramePr>
        <p:xfrm>
          <a:off x="247528" y="1423403"/>
          <a:ext cx="11623819" cy="5206608"/>
        </p:xfrm>
        <a:graphic>
          <a:graphicData uri="http://schemas.openxmlformats.org/drawingml/2006/table">
            <a:tbl>
              <a:tblPr firstRow="1" firstCol="1" bandRow="1">
                <a:tableStyleId>{5C22544A-7EE6-4342-B048-85BDC9FD1C3A}</a:tableStyleId>
              </a:tblPr>
              <a:tblGrid>
                <a:gridCol w="2852259">
                  <a:extLst>
                    <a:ext uri="{9D8B030D-6E8A-4147-A177-3AD203B41FA5}">
                      <a16:colId xmlns:a16="http://schemas.microsoft.com/office/drawing/2014/main" val="1385863338"/>
                    </a:ext>
                  </a:extLst>
                </a:gridCol>
                <a:gridCol w="1797268">
                  <a:extLst>
                    <a:ext uri="{9D8B030D-6E8A-4147-A177-3AD203B41FA5}">
                      <a16:colId xmlns:a16="http://schemas.microsoft.com/office/drawing/2014/main" val="1479931634"/>
                    </a:ext>
                  </a:extLst>
                </a:gridCol>
                <a:gridCol w="2324764">
                  <a:extLst>
                    <a:ext uri="{9D8B030D-6E8A-4147-A177-3AD203B41FA5}">
                      <a16:colId xmlns:a16="http://schemas.microsoft.com/office/drawing/2014/main" val="3938447599"/>
                    </a:ext>
                  </a:extLst>
                </a:gridCol>
                <a:gridCol w="2324764">
                  <a:extLst>
                    <a:ext uri="{9D8B030D-6E8A-4147-A177-3AD203B41FA5}">
                      <a16:colId xmlns:a16="http://schemas.microsoft.com/office/drawing/2014/main" val="1195195586"/>
                    </a:ext>
                  </a:extLst>
                </a:gridCol>
                <a:gridCol w="2324764">
                  <a:extLst>
                    <a:ext uri="{9D8B030D-6E8A-4147-A177-3AD203B41FA5}">
                      <a16:colId xmlns:a16="http://schemas.microsoft.com/office/drawing/2014/main" val="188742526"/>
                    </a:ext>
                  </a:extLst>
                </a:gridCol>
              </a:tblGrid>
              <a:tr h="463153">
                <a:tc>
                  <a:txBody>
                    <a:bodyPr/>
                    <a:lstStyle/>
                    <a:p>
                      <a:pPr algn="l" fontAlgn="b"/>
                      <a:endParaRPr lang="en-US" sz="1600" b="0" dirty="0">
                        <a:effectLst/>
                        <a:latin typeface="segoe-ui_semibold"/>
                      </a:endParaRPr>
                    </a:p>
                  </a:txBody>
                  <a:tcPr marL="149404" marR="149404" marT="112053" marB="112053" anchor="b"/>
                </a:tc>
                <a:tc>
                  <a:txBody>
                    <a:bodyPr/>
                    <a:lstStyle/>
                    <a:p>
                      <a:pPr algn="r" fontAlgn="b"/>
                      <a:r>
                        <a:rPr lang="en-US" sz="1600" b="1">
                          <a:effectLst/>
                          <a:latin typeface="segoe-ui_bold"/>
                        </a:rPr>
                        <a:t>Basic</a:t>
                      </a:r>
                      <a:endParaRPr lang="en-US" sz="1600" b="0">
                        <a:effectLst/>
                        <a:latin typeface="segoe-ui_semibold"/>
                      </a:endParaRPr>
                    </a:p>
                  </a:txBody>
                  <a:tcPr marL="149404" marR="149404" marT="112053" marB="112053" anchor="b"/>
                </a:tc>
                <a:tc>
                  <a:txBody>
                    <a:bodyPr/>
                    <a:lstStyle/>
                    <a:p>
                      <a:pPr algn="r" fontAlgn="b"/>
                      <a:r>
                        <a:rPr lang="en-US" sz="1600" b="1">
                          <a:effectLst/>
                          <a:latin typeface="segoe-ui_bold"/>
                        </a:rPr>
                        <a:t>Standard</a:t>
                      </a:r>
                      <a:endParaRPr lang="en-US" sz="1600" b="0">
                        <a:effectLst/>
                        <a:latin typeface="segoe-ui_semibold"/>
                      </a:endParaRPr>
                    </a:p>
                  </a:txBody>
                  <a:tcPr marL="149404" marR="149404" marT="112053" marB="112053" anchor="b"/>
                </a:tc>
                <a:tc>
                  <a:txBody>
                    <a:bodyPr/>
                    <a:lstStyle/>
                    <a:p>
                      <a:pPr algn="r" fontAlgn="b"/>
                      <a:r>
                        <a:rPr lang="en-US" sz="1600" b="1">
                          <a:effectLst/>
                          <a:latin typeface="segoe-ui_bold"/>
                        </a:rPr>
                        <a:t>Premium</a:t>
                      </a:r>
                      <a:endParaRPr lang="en-US" sz="1600" b="0">
                        <a:effectLst/>
                        <a:latin typeface="segoe-ui_semibold"/>
                      </a:endParaRPr>
                    </a:p>
                  </a:txBody>
                  <a:tcPr marL="149404" marR="149404" marT="112053" marB="112053" anchor="b"/>
                </a:tc>
                <a:tc>
                  <a:txBody>
                    <a:bodyPr/>
                    <a:lstStyle/>
                    <a:p>
                      <a:pPr algn="r" fontAlgn="b"/>
                      <a:r>
                        <a:rPr lang="en-US" sz="1600" b="1">
                          <a:effectLst/>
                          <a:latin typeface="segoe-ui_bold"/>
                        </a:rPr>
                        <a:t>Premium RS</a:t>
                      </a:r>
                      <a:endParaRPr lang="en-US" sz="1600" b="0">
                        <a:effectLst/>
                        <a:latin typeface="segoe-ui_semibold"/>
                      </a:endParaRPr>
                    </a:p>
                  </a:txBody>
                  <a:tcPr marL="149404" marR="149404" marT="112053" marB="112053" anchor="b"/>
                </a:tc>
                <a:extLst>
                  <a:ext uri="{0D108BD9-81ED-4DB2-BD59-A6C34878D82A}">
                    <a16:rowId xmlns:a16="http://schemas.microsoft.com/office/drawing/2014/main" val="3442106723"/>
                  </a:ext>
                </a:extLst>
              </a:tr>
              <a:tr h="1180293">
                <a:tc>
                  <a:txBody>
                    <a:bodyPr/>
                    <a:lstStyle/>
                    <a:p>
                      <a:pPr algn="l" fontAlgn="t"/>
                      <a:r>
                        <a:rPr lang="en-US" sz="1600">
                          <a:effectLst/>
                        </a:rPr>
                        <a:t>Target workload</a:t>
                      </a:r>
                    </a:p>
                  </a:txBody>
                  <a:tcPr marL="149404" marR="149404" marT="112053" marB="112053"/>
                </a:tc>
                <a:tc>
                  <a:txBody>
                    <a:bodyPr/>
                    <a:lstStyle/>
                    <a:p>
                      <a:pPr algn="r" fontAlgn="t"/>
                      <a:r>
                        <a:rPr lang="en-US" sz="1600" dirty="0">
                          <a:effectLst/>
                        </a:rPr>
                        <a:t>Development and production</a:t>
                      </a:r>
                    </a:p>
                  </a:txBody>
                  <a:tcPr marL="149404" marR="149404" marT="112053" marB="112053"/>
                </a:tc>
                <a:tc>
                  <a:txBody>
                    <a:bodyPr/>
                    <a:lstStyle/>
                    <a:p>
                      <a:pPr algn="r" fontAlgn="t"/>
                      <a:r>
                        <a:rPr lang="en-US" sz="1600">
                          <a:effectLst/>
                        </a:rPr>
                        <a:t>Development and production</a:t>
                      </a:r>
                    </a:p>
                  </a:txBody>
                  <a:tcPr marL="149404" marR="149404" marT="112053" marB="112053"/>
                </a:tc>
                <a:tc>
                  <a:txBody>
                    <a:bodyPr/>
                    <a:lstStyle/>
                    <a:p>
                      <a:pPr algn="r" fontAlgn="t"/>
                      <a:r>
                        <a:rPr lang="en-US" sz="1600" dirty="0">
                          <a:effectLst/>
                        </a:rPr>
                        <a:t>Development and production</a:t>
                      </a:r>
                    </a:p>
                  </a:txBody>
                  <a:tcPr marL="149404" marR="149404" marT="112053" marB="112053"/>
                </a:tc>
                <a:tc>
                  <a:txBody>
                    <a:bodyPr/>
                    <a:lstStyle/>
                    <a:p>
                      <a:pPr algn="r" fontAlgn="t"/>
                      <a:r>
                        <a:rPr lang="en-US" sz="1600">
                          <a:effectLst/>
                        </a:rPr>
                        <a:t>Workload that can tolerate data loss up to 5-minutes due to service failures</a:t>
                      </a:r>
                    </a:p>
                  </a:txBody>
                  <a:tcPr marL="149404" marR="149404" marT="112053" marB="112053"/>
                </a:tc>
                <a:extLst>
                  <a:ext uri="{0D108BD9-81ED-4DB2-BD59-A6C34878D82A}">
                    <a16:rowId xmlns:a16="http://schemas.microsoft.com/office/drawing/2014/main" val="3389654424"/>
                  </a:ext>
                </a:extLst>
              </a:tr>
              <a:tr h="463153">
                <a:tc>
                  <a:txBody>
                    <a:bodyPr/>
                    <a:lstStyle/>
                    <a:p>
                      <a:pPr algn="l" fontAlgn="t"/>
                      <a:r>
                        <a:rPr lang="en-US" sz="1600">
                          <a:effectLst/>
                        </a:rPr>
                        <a:t>Uptime SLA</a:t>
                      </a:r>
                    </a:p>
                  </a:txBody>
                  <a:tcPr marL="149404" marR="149404" marT="112053" marB="112053"/>
                </a:tc>
                <a:tc>
                  <a:txBody>
                    <a:bodyPr/>
                    <a:lstStyle/>
                    <a:p>
                      <a:pPr algn="r" fontAlgn="t"/>
                      <a:r>
                        <a:rPr lang="en-US" sz="1600">
                          <a:effectLst/>
                        </a:rPr>
                        <a:t>99.99%</a:t>
                      </a:r>
                    </a:p>
                  </a:txBody>
                  <a:tcPr marL="149404" marR="149404" marT="112053" marB="112053"/>
                </a:tc>
                <a:tc>
                  <a:txBody>
                    <a:bodyPr/>
                    <a:lstStyle/>
                    <a:p>
                      <a:pPr algn="r" fontAlgn="t"/>
                      <a:r>
                        <a:rPr lang="en-US" sz="1600">
                          <a:effectLst/>
                        </a:rPr>
                        <a:t>99.99%</a:t>
                      </a:r>
                    </a:p>
                  </a:txBody>
                  <a:tcPr marL="149404" marR="149404" marT="112053" marB="112053"/>
                </a:tc>
                <a:tc>
                  <a:txBody>
                    <a:bodyPr/>
                    <a:lstStyle/>
                    <a:p>
                      <a:pPr algn="r" fontAlgn="t"/>
                      <a:r>
                        <a:rPr lang="en-US" sz="1600">
                          <a:effectLst/>
                        </a:rPr>
                        <a:t>99.99%</a:t>
                      </a:r>
                    </a:p>
                  </a:txBody>
                  <a:tcPr marL="149404" marR="149404" marT="112053" marB="112053"/>
                </a:tc>
                <a:tc>
                  <a:txBody>
                    <a:bodyPr/>
                    <a:lstStyle/>
                    <a:p>
                      <a:pPr algn="r" fontAlgn="t"/>
                      <a:r>
                        <a:rPr lang="en-US" sz="1600">
                          <a:effectLst/>
                        </a:rPr>
                        <a:t>N/A while in preview</a:t>
                      </a:r>
                    </a:p>
                  </a:txBody>
                  <a:tcPr marL="149404" marR="149404" marT="112053" marB="112053"/>
                </a:tc>
                <a:extLst>
                  <a:ext uri="{0D108BD9-81ED-4DB2-BD59-A6C34878D82A}">
                    <a16:rowId xmlns:a16="http://schemas.microsoft.com/office/drawing/2014/main" val="1886252524"/>
                  </a:ext>
                </a:extLst>
              </a:tr>
              <a:tr h="463153">
                <a:tc>
                  <a:txBody>
                    <a:bodyPr/>
                    <a:lstStyle/>
                    <a:p>
                      <a:pPr algn="l" fontAlgn="t"/>
                      <a:r>
                        <a:rPr lang="en-US" sz="1600">
                          <a:effectLst/>
                        </a:rPr>
                        <a:t>Backup retention</a:t>
                      </a:r>
                    </a:p>
                  </a:txBody>
                  <a:tcPr marL="149404" marR="149404" marT="112053" marB="112053"/>
                </a:tc>
                <a:tc>
                  <a:txBody>
                    <a:bodyPr/>
                    <a:lstStyle/>
                    <a:p>
                      <a:pPr algn="r" fontAlgn="t"/>
                      <a:r>
                        <a:rPr lang="en-US" sz="1600">
                          <a:effectLst/>
                        </a:rPr>
                        <a:t>7 days</a:t>
                      </a:r>
                    </a:p>
                  </a:txBody>
                  <a:tcPr marL="149404" marR="149404" marT="112053" marB="112053"/>
                </a:tc>
                <a:tc>
                  <a:txBody>
                    <a:bodyPr/>
                    <a:lstStyle/>
                    <a:p>
                      <a:pPr algn="r" fontAlgn="t"/>
                      <a:r>
                        <a:rPr lang="en-US" sz="1600">
                          <a:effectLst/>
                        </a:rPr>
                        <a:t>35 days</a:t>
                      </a:r>
                    </a:p>
                  </a:txBody>
                  <a:tcPr marL="149404" marR="149404" marT="112053" marB="112053"/>
                </a:tc>
                <a:tc>
                  <a:txBody>
                    <a:bodyPr/>
                    <a:lstStyle/>
                    <a:p>
                      <a:pPr algn="r" fontAlgn="t"/>
                      <a:r>
                        <a:rPr lang="en-US" sz="1600">
                          <a:effectLst/>
                        </a:rPr>
                        <a:t>35 days</a:t>
                      </a:r>
                    </a:p>
                  </a:txBody>
                  <a:tcPr marL="149404" marR="149404" marT="112053" marB="112053"/>
                </a:tc>
                <a:tc>
                  <a:txBody>
                    <a:bodyPr/>
                    <a:lstStyle/>
                    <a:p>
                      <a:pPr algn="r" fontAlgn="t"/>
                      <a:r>
                        <a:rPr lang="en-US" sz="1600">
                          <a:effectLst/>
                        </a:rPr>
                        <a:t>35 days</a:t>
                      </a:r>
                    </a:p>
                  </a:txBody>
                  <a:tcPr marL="149404" marR="149404" marT="112053" marB="112053"/>
                </a:tc>
                <a:extLst>
                  <a:ext uri="{0D108BD9-81ED-4DB2-BD59-A6C34878D82A}">
                    <a16:rowId xmlns:a16="http://schemas.microsoft.com/office/drawing/2014/main" val="1459085015"/>
                  </a:ext>
                </a:extLst>
              </a:tr>
              <a:tr h="463153">
                <a:tc>
                  <a:txBody>
                    <a:bodyPr/>
                    <a:lstStyle/>
                    <a:p>
                      <a:pPr algn="l" fontAlgn="t"/>
                      <a:r>
                        <a:rPr lang="en-US" sz="1600">
                          <a:effectLst/>
                        </a:rPr>
                        <a:t>CPU</a:t>
                      </a:r>
                    </a:p>
                  </a:txBody>
                  <a:tcPr marL="149404" marR="149404" marT="112053" marB="112053"/>
                </a:tc>
                <a:tc>
                  <a:txBody>
                    <a:bodyPr/>
                    <a:lstStyle/>
                    <a:p>
                      <a:pPr algn="r" fontAlgn="t"/>
                      <a:r>
                        <a:rPr lang="en-US" sz="1600">
                          <a:effectLst/>
                        </a:rPr>
                        <a:t>Low</a:t>
                      </a:r>
                    </a:p>
                  </a:txBody>
                  <a:tcPr marL="149404" marR="149404" marT="112053" marB="112053"/>
                </a:tc>
                <a:tc>
                  <a:txBody>
                    <a:bodyPr/>
                    <a:lstStyle/>
                    <a:p>
                      <a:pPr algn="r" fontAlgn="t"/>
                      <a:r>
                        <a:rPr lang="en-US" sz="1600">
                          <a:effectLst/>
                        </a:rPr>
                        <a:t>Low, Medium, High</a:t>
                      </a:r>
                    </a:p>
                  </a:txBody>
                  <a:tcPr marL="149404" marR="149404" marT="112053" marB="112053"/>
                </a:tc>
                <a:tc>
                  <a:txBody>
                    <a:bodyPr/>
                    <a:lstStyle/>
                    <a:p>
                      <a:pPr algn="r" fontAlgn="t"/>
                      <a:r>
                        <a:rPr lang="en-US" sz="1600">
                          <a:effectLst/>
                        </a:rPr>
                        <a:t>Medium, High</a:t>
                      </a:r>
                    </a:p>
                  </a:txBody>
                  <a:tcPr marL="149404" marR="149404" marT="112053" marB="112053"/>
                </a:tc>
                <a:tc>
                  <a:txBody>
                    <a:bodyPr/>
                    <a:lstStyle/>
                    <a:p>
                      <a:pPr algn="r" fontAlgn="t"/>
                      <a:r>
                        <a:rPr lang="en-US" sz="1600">
                          <a:effectLst/>
                        </a:rPr>
                        <a:t>Medium</a:t>
                      </a:r>
                    </a:p>
                  </a:txBody>
                  <a:tcPr marL="149404" marR="149404" marT="112053" marB="112053"/>
                </a:tc>
                <a:extLst>
                  <a:ext uri="{0D108BD9-81ED-4DB2-BD59-A6C34878D82A}">
                    <a16:rowId xmlns:a16="http://schemas.microsoft.com/office/drawing/2014/main" val="538149277"/>
                  </a:ext>
                </a:extLst>
              </a:tr>
              <a:tr h="702199">
                <a:tc>
                  <a:txBody>
                    <a:bodyPr/>
                    <a:lstStyle/>
                    <a:p>
                      <a:pPr algn="l" fontAlgn="t"/>
                      <a:r>
                        <a:rPr lang="en-US" sz="1600">
                          <a:effectLst/>
                        </a:rPr>
                        <a:t>IO throughput</a:t>
                      </a:r>
                    </a:p>
                  </a:txBody>
                  <a:tcPr marL="149404" marR="149404" marT="112053" marB="112053"/>
                </a:tc>
                <a:tc>
                  <a:txBody>
                    <a:bodyPr/>
                    <a:lstStyle/>
                    <a:p>
                      <a:pPr algn="r" fontAlgn="t"/>
                      <a:r>
                        <a:rPr lang="en-US" sz="1600">
                          <a:effectLst/>
                        </a:rPr>
                        <a:t>Low</a:t>
                      </a:r>
                    </a:p>
                  </a:txBody>
                  <a:tcPr marL="149404" marR="149404" marT="112053" marB="112053"/>
                </a:tc>
                <a:tc>
                  <a:txBody>
                    <a:bodyPr/>
                    <a:lstStyle/>
                    <a:p>
                      <a:pPr algn="r" fontAlgn="t"/>
                      <a:r>
                        <a:rPr lang="en-US" sz="1600">
                          <a:effectLst/>
                        </a:rPr>
                        <a:t>Medium</a:t>
                      </a:r>
                    </a:p>
                  </a:txBody>
                  <a:tcPr marL="149404" marR="149404" marT="112053" marB="112053"/>
                </a:tc>
                <a:tc>
                  <a:txBody>
                    <a:bodyPr/>
                    <a:lstStyle/>
                    <a:p>
                      <a:pPr algn="r" fontAlgn="t"/>
                      <a:r>
                        <a:rPr lang="en-US" sz="1600">
                          <a:effectLst/>
                        </a:rPr>
                        <a:t>Order of magnitude higher than Standard</a:t>
                      </a:r>
                    </a:p>
                  </a:txBody>
                  <a:tcPr marL="149404" marR="149404" marT="112053" marB="112053"/>
                </a:tc>
                <a:tc>
                  <a:txBody>
                    <a:bodyPr/>
                    <a:lstStyle/>
                    <a:p>
                      <a:pPr algn="r" fontAlgn="t"/>
                      <a:r>
                        <a:rPr lang="en-US" sz="1600">
                          <a:effectLst/>
                        </a:rPr>
                        <a:t>Same as Premium</a:t>
                      </a:r>
                    </a:p>
                  </a:txBody>
                  <a:tcPr marL="149404" marR="149404" marT="112053" marB="112053"/>
                </a:tc>
                <a:extLst>
                  <a:ext uri="{0D108BD9-81ED-4DB2-BD59-A6C34878D82A}">
                    <a16:rowId xmlns:a16="http://schemas.microsoft.com/office/drawing/2014/main" val="1838032381"/>
                  </a:ext>
                </a:extLst>
              </a:tr>
              <a:tr h="702199">
                <a:tc>
                  <a:txBody>
                    <a:bodyPr/>
                    <a:lstStyle/>
                    <a:p>
                      <a:pPr algn="l" fontAlgn="t"/>
                      <a:r>
                        <a:rPr lang="en-US" sz="1600">
                          <a:effectLst/>
                        </a:rPr>
                        <a:t>IO latency</a:t>
                      </a:r>
                    </a:p>
                  </a:txBody>
                  <a:tcPr marL="149404" marR="149404" marT="112053" marB="112053"/>
                </a:tc>
                <a:tc>
                  <a:txBody>
                    <a:bodyPr/>
                    <a:lstStyle/>
                    <a:p>
                      <a:pPr algn="r" fontAlgn="t"/>
                      <a:r>
                        <a:rPr lang="en-US" sz="1600">
                          <a:effectLst/>
                        </a:rPr>
                        <a:t>Higher than Premium</a:t>
                      </a:r>
                    </a:p>
                  </a:txBody>
                  <a:tcPr marL="149404" marR="149404" marT="112053" marB="112053"/>
                </a:tc>
                <a:tc>
                  <a:txBody>
                    <a:bodyPr/>
                    <a:lstStyle/>
                    <a:p>
                      <a:pPr algn="r" fontAlgn="t"/>
                      <a:r>
                        <a:rPr lang="en-US" sz="1600">
                          <a:effectLst/>
                        </a:rPr>
                        <a:t>Higher than Premium</a:t>
                      </a:r>
                    </a:p>
                  </a:txBody>
                  <a:tcPr marL="149404" marR="149404" marT="112053" marB="112053"/>
                </a:tc>
                <a:tc>
                  <a:txBody>
                    <a:bodyPr/>
                    <a:lstStyle/>
                    <a:p>
                      <a:pPr algn="r" fontAlgn="t"/>
                      <a:r>
                        <a:rPr lang="en-US" sz="1600">
                          <a:effectLst/>
                        </a:rPr>
                        <a:t>Lower than Basic and Standard</a:t>
                      </a:r>
                    </a:p>
                  </a:txBody>
                  <a:tcPr marL="149404" marR="149404" marT="112053" marB="112053"/>
                </a:tc>
                <a:tc>
                  <a:txBody>
                    <a:bodyPr/>
                    <a:lstStyle/>
                    <a:p>
                      <a:pPr algn="r" fontAlgn="t"/>
                      <a:r>
                        <a:rPr lang="en-US" sz="1600">
                          <a:effectLst/>
                        </a:rPr>
                        <a:t>Same as Premium</a:t>
                      </a:r>
                    </a:p>
                  </a:txBody>
                  <a:tcPr marL="149404" marR="149404" marT="112053" marB="112053"/>
                </a:tc>
                <a:extLst>
                  <a:ext uri="{0D108BD9-81ED-4DB2-BD59-A6C34878D82A}">
                    <a16:rowId xmlns:a16="http://schemas.microsoft.com/office/drawing/2014/main" val="1120893477"/>
                  </a:ext>
                </a:extLst>
              </a:tr>
              <a:tr h="702199">
                <a:tc>
                  <a:txBody>
                    <a:bodyPr/>
                    <a:lstStyle/>
                    <a:p>
                      <a:pPr algn="l" fontAlgn="t"/>
                      <a:r>
                        <a:rPr lang="en-US" sz="1600">
                          <a:effectLst/>
                        </a:rPr>
                        <a:t>Columnstore indexing and in-memory OLTP</a:t>
                      </a:r>
                    </a:p>
                  </a:txBody>
                  <a:tcPr marL="149404" marR="149404" marT="112053" marB="112053"/>
                </a:tc>
                <a:tc>
                  <a:txBody>
                    <a:bodyPr/>
                    <a:lstStyle/>
                    <a:p>
                      <a:pPr algn="r" fontAlgn="t"/>
                      <a:r>
                        <a:rPr lang="en-US" sz="1600">
                          <a:effectLst/>
                        </a:rPr>
                        <a:t>N/A</a:t>
                      </a:r>
                    </a:p>
                  </a:txBody>
                  <a:tcPr marL="149404" marR="149404" marT="112053" marB="112053"/>
                </a:tc>
                <a:tc>
                  <a:txBody>
                    <a:bodyPr/>
                    <a:lstStyle/>
                    <a:p>
                      <a:pPr algn="r" fontAlgn="t"/>
                      <a:r>
                        <a:rPr lang="en-US" sz="1600">
                          <a:effectLst/>
                        </a:rPr>
                        <a:t>N/A</a:t>
                      </a:r>
                    </a:p>
                  </a:txBody>
                  <a:tcPr marL="149404" marR="149404" marT="112053" marB="112053"/>
                </a:tc>
                <a:tc>
                  <a:txBody>
                    <a:bodyPr/>
                    <a:lstStyle/>
                    <a:p>
                      <a:pPr algn="r" fontAlgn="t"/>
                      <a:r>
                        <a:rPr lang="en-US" sz="1600">
                          <a:effectLst/>
                        </a:rPr>
                        <a:t>Supported</a:t>
                      </a:r>
                    </a:p>
                  </a:txBody>
                  <a:tcPr marL="149404" marR="149404" marT="112053" marB="112053"/>
                </a:tc>
                <a:tc>
                  <a:txBody>
                    <a:bodyPr/>
                    <a:lstStyle/>
                    <a:p>
                      <a:pPr algn="r" fontAlgn="t"/>
                      <a:r>
                        <a:rPr lang="en-US" sz="1600" dirty="0">
                          <a:effectLst/>
                        </a:rPr>
                        <a:t>Supported</a:t>
                      </a:r>
                    </a:p>
                  </a:txBody>
                  <a:tcPr marL="149404" marR="149404" marT="112053" marB="112053"/>
                </a:tc>
                <a:extLst>
                  <a:ext uri="{0D108BD9-81ED-4DB2-BD59-A6C34878D82A}">
                    <a16:rowId xmlns:a16="http://schemas.microsoft.com/office/drawing/2014/main" val="4276657700"/>
                  </a:ext>
                </a:extLst>
              </a:tr>
            </a:tbl>
          </a:graphicData>
        </a:graphic>
      </p:graphicFrame>
    </p:spTree>
    <p:extLst>
      <p:ext uri="{BB962C8B-B14F-4D97-AF65-F5344CB8AC3E}">
        <p14:creationId xmlns:p14="http://schemas.microsoft.com/office/powerpoint/2010/main" val="3031668079"/>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66" y="975"/>
            <a:ext cx="12191134" cy="1263876"/>
          </a:xfrm>
          <a:prstGeom prst="rect">
            <a:avLst/>
          </a:prstGeom>
          <a:solidFill>
            <a:schemeClr val="accent1"/>
          </a:solidFill>
          <a:effectLst/>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0" dirty="0">
                <a:ln/>
                <a:solidFill>
                  <a:srgbClr val="FFFFFF"/>
                </a:solidFill>
                <a:latin typeface="Segoe UI Light"/>
              </a:rPr>
              <a:t>Choosing DB Performance Level</a:t>
            </a:r>
          </a:p>
        </p:txBody>
      </p:sp>
      <p:pic>
        <p:nvPicPr>
          <p:cNvPr id="3" name="Picture 2" descr="A close up of a map&#10;&#10;Description generated with very high confidence">
            <a:extLst>
              <a:ext uri="{FF2B5EF4-FFF2-40B4-BE49-F238E27FC236}">
                <a16:creationId xmlns:a16="http://schemas.microsoft.com/office/drawing/2014/main" id="{AC6E995E-5560-498C-A56C-84ECB711366E}"/>
              </a:ext>
            </a:extLst>
          </p:cNvPr>
          <p:cNvPicPr>
            <a:picLocks noChangeAspect="1"/>
          </p:cNvPicPr>
          <p:nvPr/>
        </p:nvPicPr>
        <p:blipFill>
          <a:blip r:embed="rId3"/>
          <a:stretch>
            <a:fillRect/>
          </a:stretch>
        </p:blipFill>
        <p:spPr>
          <a:xfrm>
            <a:off x="1291280" y="1531857"/>
            <a:ext cx="9609440" cy="4419487"/>
          </a:xfrm>
          <a:prstGeom prst="rect">
            <a:avLst/>
          </a:prstGeom>
        </p:spPr>
      </p:pic>
      <p:sp>
        <p:nvSpPr>
          <p:cNvPr id="5" name="TextBox 4">
            <a:extLst>
              <a:ext uri="{FF2B5EF4-FFF2-40B4-BE49-F238E27FC236}">
                <a16:creationId xmlns:a16="http://schemas.microsoft.com/office/drawing/2014/main" id="{FE42A90F-345B-4B1C-9B9F-92DC16840309}"/>
              </a:ext>
            </a:extLst>
          </p:cNvPr>
          <p:cNvSpPr txBox="1"/>
          <p:nvPr/>
        </p:nvSpPr>
        <p:spPr>
          <a:xfrm>
            <a:off x="4914729" y="6107904"/>
            <a:ext cx="2362540"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hlinkClick r:id="rId4"/>
              </a:rPr>
              <a:t>DTU Calculator</a:t>
            </a:r>
            <a:endParaRPr lang="en-US" sz="2353" dirty="0">
              <a:gradFill>
                <a:gsLst>
                  <a:gs pos="2917">
                    <a:srgbClr val="505050"/>
                  </a:gs>
                  <a:gs pos="30000">
                    <a:srgbClr val="505050"/>
                  </a:gs>
                </a:gsLst>
                <a:lin ang="5400000" scaled="0"/>
              </a:gradFill>
              <a:latin typeface="Segoe UI"/>
            </a:endParaRPr>
          </a:p>
        </p:txBody>
      </p:sp>
    </p:spTree>
    <p:extLst>
      <p:ext uri="{BB962C8B-B14F-4D97-AF65-F5344CB8AC3E}">
        <p14:creationId xmlns:p14="http://schemas.microsoft.com/office/powerpoint/2010/main" val="3798111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66" y="975"/>
            <a:ext cx="12191134" cy="1263876"/>
          </a:xfrm>
          <a:prstGeom prst="rect">
            <a:avLst/>
          </a:prstGeom>
          <a:solidFill>
            <a:schemeClr val="accent1"/>
          </a:solidFill>
          <a:effectLst/>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0" dirty="0">
                <a:ln/>
                <a:solidFill>
                  <a:srgbClr val="FFFFFF"/>
                </a:solidFill>
                <a:latin typeface="Segoe UI Light"/>
              </a:rPr>
              <a:t>Database Types</a:t>
            </a:r>
          </a:p>
        </p:txBody>
      </p:sp>
      <p:pic>
        <p:nvPicPr>
          <p:cNvPr id="3" name="Picture 2" descr="A picture containing screenshot&#10;&#10;Description generated with high confidence">
            <a:extLst>
              <a:ext uri="{FF2B5EF4-FFF2-40B4-BE49-F238E27FC236}">
                <a16:creationId xmlns:a16="http://schemas.microsoft.com/office/drawing/2014/main" id="{D1E991D2-3D84-4BB9-914A-BE3AC489E80A}"/>
              </a:ext>
            </a:extLst>
          </p:cNvPr>
          <p:cNvPicPr>
            <a:picLocks noChangeAspect="1"/>
          </p:cNvPicPr>
          <p:nvPr/>
        </p:nvPicPr>
        <p:blipFill>
          <a:blip r:embed="rId3"/>
          <a:stretch>
            <a:fillRect/>
          </a:stretch>
        </p:blipFill>
        <p:spPr>
          <a:xfrm>
            <a:off x="462155" y="2677938"/>
            <a:ext cx="4829578" cy="2812658"/>
          </a:xfrm>
          <a:prstGeom prst="rect">
            <a:avLst/>
          </a:prstGeom>
        </p:spPr>
      </p:pic>
      <p:pic>
        <p:nvPicPr>
          <p:cNvPr id="7" name="Picture 6" descr="A close up of a device&#10;&#10;Description generated with high confidence">
            <a:extLst>
              <a:ext uri="{FF2B5EF4-FFF2-40B4-BE49-F238E27FC236}">
                <a16:creationId xmlns:a16="http://schemas.microsoft.com/office/drawing/2014/main" id="{6799A793-DC81-40CC-8D32-33C9ABA00395}"/>
              </a:ext>
            </a:extLst>
          </p:cNvPr>
          <p:cNvPicPr>
            <a:picLocks noChangeAspect="1"/>
          </p:cNvPicPr>
          <p:nvPr/>
        </p:nvPicPr>
        <p:blipFill>
          <a:blip r:embed="rId4"/>
          <a:stretch>
            <a:fillRect/>
          </a:stretch>
        </p:blipFill>
        <p:spPr>
          <a:xfrm>
            <a:off x="6765299" y="3106793"/>
            <a:ext cx="5229598" cy="2263669"/>
          </a:xfrm>
          <a:prstGeom prst="rect">
            <a:avLst/>
          </a:prstGeom>
        </p:spPr>
      </p:pic>
      <p:sp>
        <p:nvSpPr>
          <p:cNvPr id="8" name="TextBox 7">
            <a:extLst>
              <a:ext uri="{FF2B5EF4-FFF2-40B4-BE49-F238E27FC236}">
                <a16:creationId xmlns:a16="http://schemas.microsoft.com/office/drawing/2014/main" id="{1AE20A9B-C496-47A7-84DB-DA6C166A6750}"/>
              </a:ext>
            </a:extLst>
          </p:cNvPr>
          <p:cNvSpPr txBox="1"/>
          <p:nvPr/>
        </p:nvSpPr>
        <p:spPr>
          <a:xfrm>
            <a:off x="197104" y="2062416"/>
            <a:ext cx="5359679"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dirty="0">
                <a:gradFill>
                  <a:gsLst>
                    <a:gs pos="2917">
                      <a:srgbClr val="505050"/>
                    </a:gs>
                    <a:gs pos="30000">
                      <a:srgbClr val="505050"/>
                    </a:gs>
                  </a:gsLst>
                  <a:lin ang="5400000" scaled="0"/>
                </a:gradFill>
                <a:latin typeface="Segoe UI"/>
              </a:rPr>
              <a:t>Single Databases</a:t>
            </a:r>
          </a:p>
        </p:txBody>
      </p:sp>
      <p:sp>
        <p:nvSpPr>
          <p:cNvPr id="10" name="TextBox 9">
            <a:extLst>
              <a:ext uri="{FF2B5EF4-FFF2-40B4-BE49-F238E27FC236}">
                <a16:creationId xmlns:a16="http://schemas.microsoft.com/office/drawing/2014/main" id="{72756A6C-972D-42C3-A9A4-E117AD77E388}"/>
              </a:ext>
            </a:extLst>
          </p:cNvPr>
          <p:cNvSpPr txBox="1"/>
          <p:nvPr/>
        </p:nvSpPr>
        <p:spPr>
          <a:xfrm>
            <a:off x="6765298" y="2062416"/>
            <a:ext cx="5229598"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dirty="0">
                <a:gradFill>
                  <a:gsLst>
                    <a:gs pos="2917">
                      <a:srgbClr val="505050"/>
                    </a:gs>
                    <a:gs pos="30000">
                      <a:srgbClr val="505050"/>
                    </a:gs>
                  </a:gsLst>
                  <a:lin ang="5400000" scaled="0"/>
                </a:gradFill>
                <a:latin typeface="Segoe UI"/>
              </a:rPr>
              <a:t>Elastic Database Pools</a:t>
            </a:r>
          </a:p>
        </p:txBody>
      </p:sp>
      <p:grpSp>
        <p:nvGrpSpPr>
          <p:cNvPr id="11" name="Group 10">
            <a:extLst>
              <a:ext uri="{FF2B5EF4-FFF2-40B4-BE49-F238E27FC236}">
                <a16:creationId xmlns:a16="http://schemas.microsoft.com/office/drawing/2014/main" id="{1F045102-B6BD-44B0-816D-80A7A08AF905}"/>
              </a:ext>
            </a:extLst>
          </p:cNvPr>
          <p:cNvGrpSpPr/>
          <p:nvPr/>
        </p:nvGrpSpPr>
        <p:grpSpPr>
          <a:xfrm>
            <a:off x="5614243" y="1264363"/>
            <a:ext cx="828545" cy="5592663"/>
            <a:chOff x="5687964" y="1452962"/>
            <a:chExt cx="845159" cy="4002831"/>
          </a:xfrm>
        </p:grpSpPr>
        <p:sp>
          <p:nvSpPr>
            <p:cNvPr id="12" name="Chevron 55">
              <a:extLst>
                <a:ext uri="{FF2B5EF4-FFF2-40B4-BE49-F238E27FC236}">
                  <a16:creationId xmlns:a16="http://schemas.microsoft.com/office/drawing/2014/main" id="{E068B2F2-14D5-44DE-B712-13299D582B0D}"/>
                </a:ext>
              </a:extLst>
            </p:cNvPr>
            <p:cNvSpPr/>
            <p:nvPr/>
          </p:nvSpPr>
          <p:spPr>
            <a:xfrm>
              <a:off x="5695774" y="2786258"/>
              <a:ext cx="826979" cy="1339085"/>
            </a:xfrm>
            <a:prstGeom prst="chevron">
              <a:avLst/>
            </a:prstGeom>
            <a:solidFill>
              <a:schemeClr val="tx1"/>
            </a:solidFill>
            <a:ln w="1270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623" kern="0">
                <a:solidFill>
                  <a:srgbClr val="505050"/>
                </a:solidFill>
                <a:latin typeface="Segoe UI"/>
              </a:endParaRPr>
            </a:p>
          </p:txBody>
        </p:sp>
        <p:sp>
          <p:nvSpPr>
            <p:cNvPr id="13" name="Chevron 56">
              <a:extLst>
                <a:ext uri="{FF2B5EF4-FFF2-40B4-BE49-F238E27FC236}">
                  <a16:creationId xmlns:a16="http://schemas.microsoft.com/office/drawing/2014/main" id="{7C42B6CF-B950-4706-BCCD-7F7F247B2F05}"/>
                </a:ext>
              </a:extLst>
            </p:cNvPr>
            <p:cNvSpPr/>
            <p:nvPr/>
          </p:nvSpPr>
          <p:spPr>
            <a:xfrm>
              <a:off x="5706144" y="4116708"/>
              <a:ext cx="826979" cy="1339085"/>
            </a:xfrm>
            <a:prstGeom prst="chevron">
              <a:avLst/>
            </a:prstGeom>
            <a:solidFill>
              <a:schemeClr val="tx1"/>
            </a:solidFill>
            <a:ln w="1270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623" kern="0">
                <a:solidFill>
                  <a:srgbClr val="505050"/>
                </a:solidFill>
                <a:latin typeface="Segoe UI"/>
              </a:endParaRPr>
            </a:p>
          </p:txBody>
        </p:sp>
        <p:sp>
          <p:nvSpPr>
            <p:cNvPr id="14" name="Chevron 57">
              <a:extLst>
                <a:ext uri="{FF2B5EF4-FFF2-40B4-BE49-F238E27FC236}">
                  <a16:creationId xmlns:a16="http://schemas.microsoft.com/office/drawing/2014/main" id="{0A96A636-1B37-4BDA-956A-6967624B92FE}"/>
                </a:ext>
              </a:extLst>
            </p:cNvPr>
            <p:cNvSpPr/>
            <p:nvPr/>
          </p:nvSpPr>
          <p:spPr>
            <a:xfrm>
              <a:off x="5687964" y="1452962"/>
              <a:ext cx="826979" cy="1339085"/>
            </a:xfrm>
            <a:prstGeom prst="chevron">
              <a:avLst/>
            </a:prstGeom>
            <a:solidFill>
              <a:schemeClr val="tx1"/>
            </a:solidFill>
            <a:ln w="1270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623" kern="0">
                <a:solidFill>
                  <a:srgbClr val="505050"/>
                </a:solidFill>
                <a:latin typeface="Segoe UI"/>
              </a:endParaRPr>
            </a:p>
          </p:txBody>
        </p:sp>
      </p:grpSp>
      <p:sp>
        <p:nvSpPr>
          <p:cNvPr id="9" name="TextBox 8">
            <a:extLst>
              <a:ext uri="{FF2B5EF4-FFF2-40B4-BE49-F238E27FC236}">
                <a16:creationId xmlns:a16="http://schemas.microsoft.com/office/drawing/2014/main" id="{91854822-F188-4E19-92D1-DDA07727C12F}"/>
              </a:ext>
            </a:extLst>
          </p:cNvPr>
          <p:cNvSpPr txBox="1"/>
          <p:nvPr/>
        </p:nvSpPr>
        <p:spPr>
          <a:xfrm>
            <a:off x="6517931" y="5490596"/>
            <a:ext cx="5674070" cy="1276302"/>
          </a:xfrm>
          <a:prstGeom prst="rect">
            <a:avLst/>
          </a:prstGeom>
          <a:noFill/>
        </p:spPr>
        <p:txBody>
          <a:bodyPr wrap="square" lIns="179285" tIns="143428" rIns="179285" bIns="143428" rtlCol="0">
            <a:spAutoFit/>
          </a:bodyPr>
          <a:lstStyle/>
          <a:p>
            <a:pPr marL="336145" indent="-336145" defTabSz="914367">
              <a:lnSpc>
                <a:spcPct val="90000"/>
              </a:lnSpc>
              <a:spcAft>
                <a:spcPts val="588"/>
              </a:spcAft>
              <a:buFont typeface="Arial" panose="020B0604020202020204" pitchFamily="34" charset="0"/>
              <a:buChar char="•"/>
            </a:pPr>
            <a:r>
              <a:rPr lang="en-US" sz="1372" dirty="0">
                <a:gradFill>
                  <a:gsLst>
                    <a:gs pos="2917">
                      <a:srgbClr val="505050"/>
                    </a:gs>
                    <a:gs pos="30000">
                      <a:srgbClr val="505050"/>
                    </a:gs>
                  </a:gsLst>
                  <a:lin ang="5400000" scaled="0"/>
                </a:gradFill>
                <a:latin typeface="Segoe UI Light"/>
              </a:rPr>
              <a:t>A shared pool of </a:t>
            </a:r>
            <a:r>
              <a:rPr lang="en-US" sz="1372" dirty="0" err="1">
                <a:gradFill>
                  <a:gsLst>
                    <a:gs pos="2917">
                      <a:srgbClr val="505050"/>
                    </a:gs>
                    <a:gs pos="30000">
                      <a:srgbClr val="505050"/>
                    </a:gs>
                  </a:gsLst>
                  <a:lin ang="5400000" scaled="0"/>
                </a:gradFill>
                <a:latin typeface="Segoe UI Light"/>
              </a:rPr>
              <a:t>eDTUs</a:t>
            </a:r>
            <a:r>
              <a:rPr lang="en-US" sz="1372" dirty="0">
                <a:gradFill>
                  <a:gsLst>
                    <a:gs pos="2917">
                      <a:srgbClr val="505050"/>
                    </a:gs>
                    <a:gs pos="30000">
                      <a:srgbClr val="505050"/>
                    </a:gs>
                  </a:gsLst>
                  <a:lin ang="5400000" scaled="0"/>
                </a:gradFill>
                <a:latin typeface="Segoe UI Light"/>
              </a:rPr>
              <a:t> by multiple DBs enables cost efficiency</a:t>
            </a:r>
            <a:endParaRPr lang="en-US" sz="1568" dirty="0">
              <a:gradFill>
                <a:gsLst>
                  <a:gs pos="2917">
                    <a:srgbClr val="505050"/>
                  </a:gs>
                  <a:gs pos="30000">
                    <a:srgbClr val="505050"/>
                  </a:gs>
                </a:gsLst>
                <a:lin ang="5400000" scaled="0"/>
              </a:gradFill>
              <a:latin typeface="Segoe UI Light"/>
            </a:endParaRPr>
          </a:p>
          <a:p>
            <a:pPr marL="336145" indent="-336145" defTabSz="914367">
              <a:lnSpc>
                <a:spcPct val="90000"/>
              </a:lnSpc>
              <a:spcAft>
                <a:spcPts val="588"/>
              </a:spcAft>
              <a:buFont typeface="Arial" panose="020B0604020202020204" pitchFamily="34" charset="0"/>
              <a:buChar char="•"/>
            </a:pPr>
            <a:r>
              <a:rPr lang="en-US" sz="1372" dirty="0">
                <a:gradFill>
                  <a:gsLst>
                    <a:gs pos="2917">
                      <a:srgbClr val="505050"/>
                    </a:gs>
                    <a:gs pos="30000">
                      <a:srgbClr val="505050"/>
                    </a:gs>
                  </a:gsLst>
                  <a:lin ang="5400000" scaled="0"/>
                </a:gradFill>
                <a:latin typeface="Segoe UI Light"/>
              </a:rPr>
              <a:t>Auto-scale within set parameters</a:t>
            </a:r>
          </a:p>
          <a:p>
            <a:pPr marL="336145" indent="-336145" defTabSz="914367">
              <a:lnSpc>
                <a:spcPct val="90000"/>
              </a:lnSpc>
              <a:spcAft>
                <a:spcPts val="588"/>
              </a:spcAft>
              <a:buFont typeface="Arial" panose="020B0604020202020204" pitchFamily="34" charset="0"/>
              <a:buChar char="•"/>
            </a:pPr>
            <a:r>
              <a:rPr lang="en-US" sz="1372" dirty="0">
                <a:gradFill>
                  <a:gsLst>
                    <a:gs pos="2917">
                      <a:srgbClr val="505050"/>
                    </a:gs>
                    <a:gs pos="30000">
                      <a:srgbClr val="505050"/>
                    </a:gs>
                  </a:gsLst>
                  <a:lin ang="5400000" scaled="0"/>
                </a:gradFill>
                <a:latin typeface="Segoe UI Light"/>
              </a:rPr>
              <a:t>Simplified management of large number of DBs</a:t>
            </a:r>
          </a:p>
          <a:p>
            <a:pPr marL="336145" indent="-336145" defTabSz="914367">
              <a:lnSpc>
                <a:spcPct val="90000"/>
              </a:lnSpc>
              <a:spcAft>
                <a:spcPts val="588"/>
              </a:spcAft>
              <a:buFont typeface="Arial" panose="020B0604020202020204" pitchFamily="34" charset="0"/>
              <a:buChar char="•"/>
            </a:pPr>
            <a:r>
              <a:rPr lang="en-US" sz="1372" dirty="0">
                <a:gradFill>
                  <a:gsLst>
                    <a:gs pos="2917">
                      <a:srgbClr val="505050"/>
                    </a:gs>
                    <a:gs pos="30000">
                      <a:srgbClr val="505050"/>
                    </a:gs>
                  </a:gsLst>
                  <a:lin ang="5400000" scaled="0"/>
                </a:gradFill>
                <a:latin typeface="Segoe UI Light"/>
              </a:rPr>
              <a:t>Adjust </a:t>
            </a:r>
            <a:r>
              <a:rPr lang="en-US" sz="1372" dirty="0" err="1">
                <a:gradFill>
                  <a:gsLst>
                    <a:gs pos="2917">
                      <a:srgbClr val="505050"/>
                    </a:gs>
                    <a:gs pos="30000">
                      <a:srgbClr val="505050"/>
                    </a:gs>
                  </a:gsLst>
                  <a:lin ang="5400000" scaled="0"/>
                </a:gradFill>
                <a:latin typeface="Segoe UI Light"/>
              </a:rPr>
              <a:t>eDTUs</a:t>
            </a:r>
            <a:r>
              <a:rPr lang="en-US" sz="1372" dirty="0">
                <a:gradFill>
                  <a:gsLst>
                    <a:gs pos="2917">
                      <a:srgbClr val="505050"/>
                    </a:gs>
                    <a:gs pos="30000">
                      <a:srgbClr val="505050"/>
                    </a:gs>
                  </a:gsLst>
                  <a:lin ang="5400000" scaled="0"/>
                </a:gradFill>
                <a:latin typeface="Segoe UI Light"/>
              </a:rPr>
              <a:t> for the pool as needed with no down time</a:t>
            </a:r>
          </a:p>
        </p:txBody>
      </p:sp>
      <p:sp>
        <p:nvSpPr>
          <p:cNvPr id="16" name="TextBox 15">
            <a:extLst>
              <a:ext uri="{FF2B5EF4-FFF2-40B4-BE49-F238E27FC236}">
                <a16:creationId xmlns:a16="http://schemas.microsoft.com/office/drawing/2014/main" id="{3B928D1C-4FAB-45C9-BB2A-6D06EA9860D3}"/>
              </a:ext>
            </a:extLst>
          </p:cNvPr>
          <p:cNvSpPr txBox="1"/>
          <p:nvPr/>
        </p:nvSpPr>
        <p:spPr>
          <a:xfrm>
            <a:off x="335113" y="5490483"/>
            <a:ext cx="5102082" cy="1276302"/>
          </a:xfrm>
          <a:prstGeom prst="rect">
            <a:avLst/>
          </a:prstGeom>
          <a:noFill/>
        </p:spPr>
        <p:txBody>
          <a:bodyPr wrap="square" lIns="179285" tIns="143428" rIns="179285" bIns="143428" rtlCol="0">
            <a:spAutoFit/>
          </a:bodyPr>
          <a:lstStyle/>
          <a:p>
            <a:pPr marL="336145" indent="-336145" defTabSz="914367">
              <a:lnSpc>
                <a:spcPct val="90000"/>
              </a:lnSpc>
              <a:spcAft>
                <a:spcPts val="588"/>
              </a:spcAft>
              <a:buFont typeface="Arial" panose="020B0604020202020204" pitchFamily="34" charset="0"/>
              <a:buChar char="•"/>
            </a:pPr>
            <a:r>
              <a:rPr lang="en-US" sz="1372" dirty="0">
                <a:gradFill>
                  <a:gsLst>
                    <a:gs pos="2917">
                      <a:srgbClr val="505050"/>
                    </a:gs>
                    <a:gs pos="30000">
                      <a:srgbClr val="505050"/>
                    </a:gs>
                  </a:gsLst>
                  <a:lin ang="5400000" scaled="0"/>
                </a:gradFill>
                <a:latin typeface="Segoe UI Light"/>
              </a:rPr>
              <a:t>Fully managed redundancy, backups, and upgrades</a:t>
            </a:r>
          </a:p>
          <a:p>
            <a:pPr marL="336145" indent="-336145" defTabSz="914367">
              <a:lnSpc>
                <a:spcPct val="90000"/>
              </a:lnSpc>
              <a:spcAft>
                <a:spcPts val="588"/>
              </a:spcAft>
              <a:buFont typeface="Arial" panose="020B0604020202020204" pitchFamily="34" charset="0"/>
              <a:buChar char="•"/>
            </a:pPr>
            <a:r>
              <a:rPr lang="en-US" sz="1372" dirty="0">
                <a:gradFill>
                  <a:gsLst>
                    <a:gs pos="2917">
                      <a:srgbClr val="505050"/>
                    </a:gs>
                    <a:gs pos="30000">
                      <a:srgbClr val="505050"/>
                    </a:gs>
                  </a:gsLst>
                  <a:lin ang="5400000" scaled="0"/>
                </a:gradFill>
                <a:latin typeface="Segoe UI Light"/>
              </a:rPr>
              <a:t>Wide range of sizes and performance tiers</a:t>
            </a:r>
          </a:p>
          <a:p>
            <a:pPr marL="336145" indent="-336145" defTabSz="914367">
              <a:lnSpc>
                <a:spcPct val="90000"/>
              </a:lnSpc>
              <a:spcAft>
                <a:spcPts val="588"/>
              </a:spcAft>
              <a:buFont typeface="Arial" panose="020B0604020202020204" pitchFamily="34" charset="0"/>
              <a:buChar char="•"/>
            </a:pPr>
            <a:r>
              <a:rPr lang="en-US" sz="1372" dirty="0">
                <a:gradFill>
                  <a:gsLst>
                    <a:gs pos="2917">
                      <a:srgbClr val="505050"/>
                    </a:gs>
                    <a:gs pos="30000">
                      <a:srgbClr val="505050"/>
                    </a:gs>
                  </a:gsLst>
                  <a:lin ang="5400000" scaled="0"/>
                </a:gradFill>
                <a:latin typeface="Segoe UI Light"/>
              </a:rPr>
              <a:t>Majority of feature parity with SQL Server</a:t>
            </a:r>
          </a:p>
          <a:p>
            <a:pPr marL="336145" indent="-336145" defTabSz="914367">
              <a:lnSpc>
                <a:spcPct val="90000"/>
              </a:lnSpc>
              <a:spcAft>
                <a:spcPts val="588"/>
              </a:spcAft>
              <a:buFont typeface="Arial" panose="020B0604020202020204" pitchFamily="34" charset="0"/>
              <a:buChar char="•"/>
            </a:pPr>
            <a:endParaRPr lang="en-US" sz="1372" dirty="0">
              <a:gradFill>
                <a:gsLst>
                  <a:gs pos="2917">
                    <a:srgbClr val="505050"/>
                  </a:gs>
                  <a:gs pos="30000">
                    <a:srgbClr val="505050"/>
                  </a:gs>
                </a:gsLst>
                <a:lin ang="5400000" scaled="0"/>
              </a:gradFill>
              <a:latin typeface="Segoe UI Light"/>
            </a:endParaRPr>
          </a:p>
        </p:txBody>
      </p:sp>
    </p:spTree>
    <p:extLst>
      <p:ext uri="{BB962C8B-B14F-4D97-AF65-F5344CB8AC3E}">
        <p14:creationId xmlns:p14="http://schemas.microsoft.com/office/powerpoint/2010/main" val="2734112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66" y="975"/>
            <a:ext cx="12191134" cy="1263876"/>
          </a:xfrm>
          <a:prstGeom prst="rect">
            <a:avLst/>
          </a:prstGeom>
          <a:solidFill>
            <a:schemeClr val="accent1"/>
          </a:solidFill>
          <a:effectLst/>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0" dirty="0">
                <a:ln/>
                <a:solidFill>
                  <a:srgbClr val="FFFFFF"/>
                </a:solidFill>
                <a:latin typeface="Segoe UI Light"/>
              </a:rPr>
              <a:t>Performance Level and Storage Size Limits</a:t>
            </a:r>
          </a:p>
        </p:txBody>
      </p:sp>
      <p:graphicFrame>
        <p:nvGraphicFramePr>
          <p:cNvPr id="3" name="Table 2">
            <a:extLst>
              <a:ext uri="{FF2B5EF4-FFF2-40B4-BE49-F238E27FC236}">
                <a16:creationId xmlns:a16="http://schemas.microsoft.com/office/drawing/2014/main" id="{B1B49B2D-FC25-40C4-869B-86D91048455E}"/>
              </a:ext>
            </a:extLst>
          </p:cNvPr>
          <p:cNvGraphicFramePr>
            <a:graphicFrameLocks noGrp="1"/>
          </p:cNvGraphicFramePr>
          <p:nvPr>
            <p:extLst/>
          </p:nvPr>
        </p:nvGraphicFramePr>
        <p:xfrm>
          <a:off x="482107" y="2092321"/>
          <a:ext cx="10367147" cy="1090650"/>
        </p:xfrm>
        <a:graphic>
          <a:graphicData uri="http://schemas.openxmlformats.org/drawingml/2006/table">
            <a:tbl>
              <a:tblPr firstRow="1" bandRow="1">
                <a:tableStyleId>{5C22544A-7EE6-4342-B048-85BDC9FD1C3A}</a:tableStyleId>
              </a:tblPr>
              <a:tblGrid>
                <a:gridCol w="4293241">
                  <a:extLst>
                    <a:ext uri="{9D8B030D-6E8A-4147-A177-3AD203B41FA5}">
                      <a16:colId xmlns:a16="http://schemas.microsoft.com/office/drawing/2014/main" val="1359630012"/>
                    </a:ext>
                  </a:extLst>
                </a:gridCol>
                <a:gridCol w="1524759">
                  <a:extLst>
                    <a:ext uri="{9D8B030D-6E8A-4147-A177-3AD203B41FA5}">
                      <a16:colId xmlns:a16="http://schemas.microsoft.com/office/drawing/2014/main" val="2622942899"/>
                    </a:ext>
                  </a:extLst>
                </a:gridCol>
                <a:gridCol w="1566649">
                  <a:extLst>
                    <a:ext uri="{9D8B030D-6E8A-4147-A177-3AD203B41FA5}">
                      <a16:colId xmlns:a16="http://schemas.microsoft.com/office/drawing/2014/main" val="274830029"/>
                    </a:ext>
                  </a:extLst>
                </a:gridCol>
                <a:gridCol w="1415848">
                  <a:extLst>
                    <a:ext uri="{9D8B030D-6E8A-4147-A177-3AD203B41FA5}">
                      <a16:colId xmlns:a16="http://schemas.microsoft.com/office/drawing/2014/main" val="1201517963"/>
                    </a:ext>
                  </a:extLst>
                </a:gridCol>
                <a:gridCol w="1566649">
                  <a:extLst>
                    <a:ext uri="{9D8B030D-6E8A-4147-A177-3AD203B41FA5}">
                      <a16:colId xmlns:a16="http://schemas.microsoft.com/office/drawing/2014/main" val="2290790187"/>
                    </a:ext>
                  </a:extLst>
                </a:gridCol>
              </a:tblGrid>
              <a:tr h="363550">
                <a:tc>
                  <a:txBody>
                    <a:bodyPr/>
                    <a:lstStyle/>
                    <a:p>
                      <a:pPr algn="l" fontAlgn="b"/>
                      <a:endParaRPr lang="en-US" sz="1600" b="0" dirty="0">
                        <a:effectLst/>
                        <a:latin typeface="segoe-ui_semibold"/>
                      </a:endParaRPr>
                    </a:p>
                  </a:txBody>
                  <a:tcPr marL="44821" marR="44821" marT="44821" marB="44821" anchor="b"/>
                </a:tc>
                <a:tc>
                  <a:txBody>
                    <a:bodyPr/>
                    <a:lstStyle/>
                    <a:p>
                      <a:pPr algn="r" fontAlgn="b"/>
                      <a:r>
                        <a:rPr lang="en-US" sz="1600" b="1">
                          <a:effectLst/>
                          <a:latin typeface="segoe-ui_bold"/>
                        </a:rPr>
                        <a:t>Basic</a:t>
                      </a:r>
                      <a:endParaRPr lang="en-US" sz="1600" b="0">
                        <a:effectLst/>
                        <a:latin typeface="segoe-ui_semibold"/>
                      </a:endParaRPr>
                    </a:p>
                  </a:txBody>
                  <a:tcPr marL="44821" marR="44821" marT="44821" marB="44821" anchor="b"/>
                </a:tc>
                <a:tc>
                  <a:txBody>
                    <a:bodyPr/>
                    <a:lstStyle/>
                    <a:p>
                      <a:pPr algn="r" fontAlgn="b"/>
                      <a:r>
                        <a:rPr lang="en-US" sz="1600" b="1" dirty="0">
                          <a:effectLst/>
                          <a:latin typeface="segoe-ui_bold"/>
                        </a:rPr>
                        <a:t>Standard</a:t>
                      </a:r>
                      <a:endParaRPr lang="en-US" sz="1600" b="0" dirty="0">
                        <a:effectLst/>
                        <a:latin typeface="segoe-ui_semibold"/>
                      </a:endParaRPr>
                    </a:p>
                  </a:txBody>
                  <a:tcPr marL="44821" marR="44821" marT="44821" marB="44821" anchor="b"/>
                </a:tc>
                <a:tc>
                  <a:txBody>
                    <a:bodyPr/>
                    <a:lstStyle/>
                    <a:p>
                      <a:pPr algn="r" fontAlgn="b"/>
                      <a:r>
                        <a:rPr lang="en-US" sz="1600" b="1">
                          <a:effectLst/>
                          <a:latin typeface="segoe-ui_bold"/>
                        </a:rPr>
                        <a:t>Premium</a:t>
                      </a:r>
                      <a:endParaRPr lang="en-US" sz="1600" b="0">
                        <a:effectLst/>
                        <a:latin typeface="segoe-ui_semibold"/>
                      </a:endParaRPr>
                    </a:p>
                  </a:txBody>
                  <a:tcPr marL="44821" marR="44821" marT="44821" marB="44821" anchor="b"/>
                </a:tc>
                <a:tc>
                  <a:txBody>
                    <a:bodyPr/>
                    <a:lstStyle/>
                    <a:p>
                      <a:pPr algn="r" fontAlgn="b"/>
                      <a:r>
                        <a:rPr lang="en-US" sz="1600" b="1">
                          <a:effectLst/>
                          <a:latin typeface="segoe-ui_bold"/>
                        </a:rPr>
                        <a:t>Premium RS</a:t>
                      </a:r>
                      <a:endParaRPr lang="en-US" sz="1600" b="0">
                        <a:effectLst/>
                        <a:latin typeface="segoe-ui_semibold"/>
                      </a:endParaRPr>
                    </a:p>
                  </a:txBody>
                  <a:tcPr marL="44821" marR="44821" marT="44821" marB="44821" anchor="b"/>
                </a:tc>
                <a:extLst>
                  <a:ext uri="{0D108BD9-81ED-4DB2-BD59-A6C34878D82A}">
                    <a16:rowId xmlns:a16="http://schemas.microsoft.com/office/drawing/2014/main" val="3496384079"/>
                  </a:ext>
                </a:extLst>
              </a:tr>
              <a:tr h="363550">
                <a:tc>
                  <a:txBody>
                    <a:bodyPr/>
                    <a:lstStyle/>
                    <a:p>
                      <a:pPr algn="l" fontAlgn="t"/>
                      <a:r>
                        <a:rPr lang="en-US" sz="1600">
                          <a:effectLst/>
                        </a:rPr>
                        <a:t>Maximum storage size*</a:t>
                      </a:r>
                    </a:p>
                  </a:txBody>
                  <a:tcPr marL="44821" marR="44821" marT="44821" marB="44821"/>
                </a:tc>
                <a:tc>
                  <a:txBody>
                    <a:bodyPr/>
                    <a:lstStyle/>
                    <a:p>
                      <a:pPr algn="r" fontAlgn="t"/>
                      <a:r>
                        <a:rPr lang="en-US" sz="1600">
                          <a:effectLst/>
                        </a:rPr>
                        <a:t>2 GB</a:t>
                      </a:r>
                    </a:p>
                  </a:txBody>
                  <a:tcPr marL="44821" marR="44821" marT="44821" marB="44821"/>
                </a:tc>
                <a:tc>
                  <a:txBody>
                    <a:bodyPr/>
                    <a:lstStyle/>
                    <a:p>
                      <a:pPr algn="r" fontAlgn="t"/>
                      <a:r>
                        <a:rPr lang="en-US" sz="1600">
                          <a:effectLst/>
                        </a:rPr>
                        <a:t>1 TB</a:t>
                      </a:r>
                    </a:p>
                  </a:txBody>
                  <a:tcPr marL="44821" marR="44821" marT="44821" marB="44821"/>
                </a:tc>
                <a:tc>
                  <a:txBody>
                    <a:bodyPr/>
                    <a:lstStyle/>
                    <a:p>
                      <a:pPr algn="r" fontAlgn="t"/>
                      <a:r>
                        <a:rPr lang="en-US" sz="1600">
                          <a:effectLst/>
                        </a:rPr>
                        <a:t>4 TB</a:t>
                      </a:r>
                    </a:p>
                  </a:txBody>
                  <a:tcPr marL="44821" marR="44821" marT="44821" marB="44821"/>
                </a:tc>
                <a:tc>
                  <a:txBody>
                    <a:bodyPr/>
                    <a:lstStyle/>
                    <a:p>
                      <a:pPr algn="r" fontAlgn="t"/>
                      <a:r>
                        <a:rPr lang="en-US" sz="1600">
                          <a:effectLst/>
                        </a:rPr>
                        <a:t>1 TB</a:t>
                      </a:r>
                    </a:p>
                  </a:txBody>
                  <a:tcPr marL="44821" marR="44821" marT="44821" marB="44821"/>
                </a:tc>
                <a:extLst>
                  <a:ext uri="{0D108BD9-81ED-4DB2-BD59-A6C34878D82A}">
                    <a16:rowId xmlns:a16="http://schemas.microsoft.com/office/drawing/2014/main" val="3390875435"/>
                  </a:ext>
                </a:extLst>
              </a:tr>
              <a:tr h="363550">
                <a:tc>
                  <a:txBody>
                    <a:bodyPr/>
                    <a:lstStyle/>
                    <a:p>
                      <a:pPr algn="l" fontAlgn="t"/>
                      <a:r>
                        <a:rPr lang="en-US" sz="1600">
                          <a:effectLst/>
                        </a:rPr>
                        <a:t>Maximum DTUs</a:t>
                      </a:r>
                    </a:p>
                  </a:txBody>
                  <a:tcPr marL="44821" marR="44821" marT="44821" marB="44821"/>
                </a:tc>
                <a:tc>
                  <a:txBody>
                    <a:bodyPr/>
                    <a:lstStyle/>
                    <a:p>
                      <a:pPr algn="r" fontAlgn="t"/>
                      <a:r>
                        <a:rPr lang="en-US" sz="1600">
                          <a:effectLst/>
                        </a:rPr>
                        <a:t>5</a:t>
                      </a:r>
                    </a:p>
                  </a:txBody>
                  <a:tcPr marL="44821" marR="44821" marT="44821" marB="44821"/>
                </a:tc>
                <a:tc>
                  <a:txBody>
                    <a:bodyPr/>
                    <a:lstStyle/>
                    <a:p>
                      <a:pPr algn="r" fontAlgn="t"/>
                      <a:r>
                        <a:rPr lang="en-US" sz="1600" dirty="0">
                          <a:effectLst/>
                        </a:rPr>
                        <a:t>3000</a:t>
                      </a:r>
                    </a:p>
                  </a:txBody>
                  <a:tcPr marL="44821" marR="44821" marT="44821" marB="44821"/>
                </a:tc>
                <a:tc>
                  <a:txBody>
                    <a:bodyPr/>
                    <a:lstStyle/>
                    <a:p>
                      <a:pPr algn="r" fontAlgn="t"/>
                      <a:r>
                        <a:rPr lang="en-US" sz="1600">
                          <a:effectLst/>
                        </a:rPr>
                        <a:t>4000</a:t>
                      </a:r>
                    </a:p>
                  </a:txBody>
                  <a:tcPr marL="44821" marR="44821" marT="44821" marB="44821"/>
                </a:tc>
                <a:tc>
                  <a:txBody>
                    <a:bodyPr/>
                    <a:lstStyle/>
                    <a:p>
                      <a:pPr algn="r" fontAlgn="t"/>
                      <a:r>
                        <a:rPr lang="en-US" sz="1600" dirty="0">
                          <a:effectLst/>
                        </a:rPr>
                        <a:t>100</a:t>
                      </a:r>
                    </a:p>
                  </a:txBody>
                  <a:tcPr marL="44821" marR="44821" marT="44821" marB="44821"/>
                </a:tc>
                <a:extLst>
                  <a:ext uri="{0D108BD9-81ED-4DB2-BD59-A6C34878D82A}">
                    <a16:rowId xmlns:a16="http://schemas.microsoft.com/office/drawing/2014/main" val="2720349844"/>
                  </a:ext>
                </a:extLst>
              </a:tr>
            </a:tbl>
          </a:graphicData>
        </a:graphic>
      </p:graphicFrame>
      <p:graphicFrame>
        <p:nvGraphicFramePr>
          <p:cNvPr id="5" name="Table 4">
            <a:extLst>
              <a:ext uri="{FF2B5EF4-FFF2-40B4-BE49-F238E27FC236}">
                <a16:creationId xmlns:a16="http://schemas.microsoft.com/office/drawing/2014/main" id="{7A85CF89-250C-4386-8D96-786F062FCFA0}"/>
              </a:ext>
            </a:extLst>
          </p:cNvPr>
          <p:cNvGraphicFramePr>
            <a:graphicFrameLocks noGrp="1"/>
          </p:cNvGraphicFramePr>
          <p:nvPr>
            <p:extLst/>
          </p:nvPr>
        </p:nvGraphicFramePr>
        <p:xfrm>
          <a:off x="482107" y="4451760"/>
          <a:ext cx="10367147" cy="2181300"/>
        </p:xfrm>
        <a:graphic>
          <a:graphicData uri="http://schemas.openxmlformats.org/drawingml/2006/table">
            <a:tbl>
              <a:tblPr firstRow="1" bandRow="1">
                <a:tableStyleId>{5C22544A-7EE6-4342-B048-85BDC9FD1C3A}</a:tableStyleId>
              </a:tblPr>
              <a:tblGrid>
                <a:gridCol w="4308369">
                  <a:extLst>
                    <a:ext uri="{9D8B030D-6E8A-4147-A177-3AD203B41FA5}">
                      <a16:colId xmlns:a16="http://schemas.microsoft.com/office/drawing/2014/main" val="692035210"/>
                    </a:ext>
                  </a:extLst>
                </a:gridCol>
                <a:gridCol w="1518491">
                  <a:extLst>
                    <a:ext uri="{9D8B030D-6E8A-4147-A177-3AD203B41FA5}">
                      <a16:colId xmlns:a16="http://schemas.microsoft.com/office/drawing/2014/main" val="16483108"/>
                    </a:ext>
                  </a:extLst>
                </a:gridCol>
                <a:gridCol w="1548860">
                  <a:extLst>
                    <a:ext uri="{9D8B030D-6E8A-4147-A177-3AD203B41FA5}">
                      <a16:colId xmlns:a16="http://schemas.microsoft.com/office/drawing/2014/main" val="827752649"/>
                    </a:ext>
                  </a:extLst>
                </a:gridCol>
                <a:gridCol w="1397012">
                  <a:extLst>
                    <a:ext uri="{9D8B030D-6E8A-4147-A177-3AD203B41FA5}">
                      <a16:colId xmlns:a16="http://schemas.microsoft.com/office/drawing/2014/main" val="2524203303"/>
                    </a:ext>
                  </a:extLst>
                </a:gridCol>
                <a:gridCol w="1594415">
                  <a:extLst>
                    <a:ext uri="{9D8B030D-6E8A-4147-A177-3AD203B41FA5}">
                      <a16:colId xmlns:a16="http://schemas.microsoft.com/office/drawing/2014/main" val="3586950096"/>
                    </a:ext>
                  </a:extLst>
                </a:gridCol>
              </a:tblGrid>
              <a:tr h="363550">
                <a:tc>
                  <a:txBody>
                    <a:bodyPr/>
                    <a:lstStyle/>
                    <a:p>
                      <a:pPr algn="l" fontAlgn="b"/>
                      <a:endParaRPr lang="en-US" sz="1600" b="0" dirty="0">
                        <a:effectLst/>
                        <a:latin typeface="segoe-ui_semibold"/>
                      </a:endParaRPr>
                    </a:p>
                  </a:txBody>
                  <a:tcPr marL="44821" marR="44821" marT="44821" marB="44821" anchor="b"/>
                </a:tc>
                <a:tc>
                  <a:txBody>
                    <a:bodyPr/>
                    <a:lstStyle/>
                    <a:p>
                      <a:pPr algn="r" fontAlgn="b"/>
                      <a:r>
                        <a:rPr lang="en-US" sz="1600" b="1" dirty="0">
                          <a:effectLst/>
                          <a:latin typeface="segoe-ui_bold"/>
                        </a:rPr>
                        <a:t>Basic</a:t>
                      </a:r>
                      <a:endParaRPr lang="en-US" sz="1600" b="0" dirty="0">
                        <a:effectLst/>
                        <a:latin typeface="segoe-ui_semibold"/>
                      </a:endParaRPr>
                    </a:p>
                  </a:txBody>
                  <a:tcPr marL="44821" marR="44821" marT="44821" marB="44821" anchor="b"/>
                </a:tc>
                <a:tc>
                  <a:txBody>
                    <a:bodyPr/>
                    <a:lstStyle/>
                    <a:p>
                      <a:pPr algn="r" fontAlgn="b"/>
                      <a:r>
                        <a:rPr lang="en-US" sz="1600" b="1">
                          <a:effectLst/>
                          <a:latin typeface="segoe-ui_bold"/>
                        </a:rPr>
                        <a:t>Standard</a:t>
                      </a:r>
                      <a:endParaRPr lang="en-US" sz="1600" b="0">
                        <a:effectLst/>
                        <a:latin typeface="segoe-ui_semibold"/>
                      </a:endParaRPr>
                    </a:p>
                  </a:txBody>
                  <a:tcPr marL="44821" marR="44821" marT="44821" marB="44821" anchor="b"/>
                </a:tc>
                <a:tc>
                  <a:txBody>
                    <a:bodyPr/>
                    <a:lstStyle/>
                    <a:p>
                      <a:pPr algn="r" fontAlgn="b"/>
                      <a:r>
                        <a:rPr lang="en-US" sz="1600" b="1">
                          <a:effectLst/>
                          <a:latin typeface="segoe-ui_bold"/>
                        </a:rPr>
                        <a:t>Premium</a:t>
                      </a:r>
                      <a:endParaRPr lang="en-US" sz="1600" b="0">
                        <a:effectLst/>
                        <a:latin typeface="segoe-ui_semibold"/>
                      </a:endParaRPr>
                    </a:p>
                  </a:txBody>
                  <a:tcPr marL="44821" marR="44821" marT="44821" marB="44821" anchor="b"/>
                </a:tc>
                <a:tc>
                  <a:txBody>
                    <a:bodyPr/>
                    <a:lstStyle/>
                    <a:p>
                      <a:pPr algn="r" fontAlgn="b"/>
                      <a:r>
                        <a:rPr lang="en-US" sz="1600" b="1">
                          <a:effectLst/>
                          <a:latin typeface="segoe-ui_bold"/>
                        </a:rPr>
                        <a:t>Premium RS</a:t>
                      </a:r>
                      <a:endParaRPr lang="en-US" sz="1600" b="0">
                        <a:effectLst/>
                        <a:latin typeface="segoe-ui_semibold"/>
                      </a:endParaRPr>
                    </a:p>
                  </a:txBody>
                  <a:tcPr marL="44821" marR="44821" marT="44821" marB="44821" anchor="b"/>
                </a:tc>
                <a:extLst>
                  <a:ext uri="{0D108BD9-81ED-4DB2-BD59-A6C34878D82A}">
                    <a16:rowId xmlns:a16="http://schemas.microsoft.com/office/drawing/2014/main" val="1376145871"/>
                  </a:ext>
                </a:extLst>
              </a:tr>
              <a:tr h="363550">
                <a:tc>
                  <a:txBody>
                    <a:bodyPr/>
                    <a:lstStyle/>
                    <a:p>
                      <a:pPr algn="l" fontAlgn="t"/>
                      <a:r>
                        <a:rPr lang="en-US" sz="1600">
                          <a:effectLst/>
                        </a:rPr>
                        <a:t>Maximum storage size per database*</a:t>
                      </a:r>
                    </a:p>
                  </a:txBody>
                  <a:tcPr marL="44821" marR="44821" marT="44821" marB="44821"/>
                </a:tc>
                <a:tc>
                  <a:txBody>
                    <a:bodyPr/>
                    <a:lstStyle/>
                    <a:p>
                      <a:pPr algn="r" fontAlgn="t"/>
                      <a:r>
                        <a:rPr lang="en-US" sz="1600">
                          <a:effectLst/>
                        </a:rPr>
                        <a:t>2 GB</a:t>
                      </a:r>
                    </a:p>
                  </a:txBody>
                  <a:tcPr marL="44821" marR="44821" marT="44821" marB="44821"/>
                </a:tc>
                <a:tc>
                  <a:txBody>
                    <a:bodyPr/>
                    <a:lstStyle/>
                    <a:p>
                      <a:pPr algn="r" fontAlgn="t"/>
                      <a:r>
                        <a:rPr lang="en-US" sz="1600">
                          <a:effectLst/>
                        </a:rPr>
                        <a:t>1 TB</a:t>
                      </a:r>
                    </a:p>
                  </a:txBody>
                  <a:tcPr marL="44821" marR="44821" marT="44821" marB="44821"/>
                </a:tc>
                <a:tc>
                  <a:txBody>
                    <a:bodyPr/>
                    <a:lstStyle/>
                    <a:p>
                      <a:pPr algn="r" fontAlgn="t"/>
                      <a:r>
                        <a:rPr lang="en-US" sz="1600">
                          <a:effectLst/>
                        </a:rPr>
                        <a:t>1 TB</a:t>
                      </a:r>
                    </a:p>
                  </a:txBody>
                  <a:tcPr marL="44821" marR="44821" marT="44821" marB="44821"/>
                </a:tc>
                <a:tc>
                  <a:txBody>
                    <a:bodyPr/>
                    <a:lstStyle/>
                    <a:p>
                      <a:pPr algn="r" fontAlgn="t"/>
                      <a:r>
                        <a:rPr lang="en-US" sz="1600">
                          <a:effectLst/>
                        </a:rPr>
                        <a:t>1 TB</a:t>
                      </a:r>
                    </a:p>
                  </a:txBody>
                  <a:tcPr marL="44821" marR="44821" marT="44821" marB="44821"/>
                </a:tc>
                <a:extLst>
                  <a:ext uri="{0D108BD9-81ED-4DB2-BD59-A6C34878D82A}">
                    <a16:rowId xmlns:a16="http://schemas.microsoft.com/office/drawing/2014/main" val="239800388"/>
                  </a:ext>
                </a:extLst>
              </a:tr>
              <a:tr h="363550">
                <a:tc>
                  <a:txBody>
                    <a:bodyPr/>
                    <a:lstStyle/>
                    <a:p>
                      <a:pPr algn="l" fontAlgn="t"/>
                      <a:r>
                        <a:rPr lang="en-US" sz="1600">
                          <a:effectLst/>
                        </a:rPr>
                        <a:t>Maximum storage size per pool*</a:t>
                      </a:r>
                    </a:p>
                  </a:txBody>
                  <a:tcPr marL="44821" marR="44821" marT="44821" marB="44821"/>
                </a:tc>
                <a:tc>
                  <a:txBody>
                    <a:bodyPr/>
                    <a:lstStyle/>
                    <a:p>
                      <a:pPr algn="r" fontAlgn="t"/>
                      <a:r>
                        <a:rPr lang="en-US" sz="1600">
                          <a:effectLst/>
                        </a:rPr>
                        <a:t>156 GB</a:t>
                      </a:r>
                    </a:p>
                  </a:txBody>
                  <a:tcPr marL="44821" marR="44821" marT="44821" marB="44821"/>
                </a:tc>
                <a:tc>
                  <a:txBody>
                    <a:bodyPr/>
                    <a:lstStyle/>
                    <a:p>
                      <a:pPr algn="r" fontAlgn="t"/>
                      <a:r>
                        <a:rPr lang="en-US" sz="1600">
                          <a:effectLst/>
                        </a:rPr>
                        <a:t>4 TB</a:t>
                      </a:r>
                    </a:p>
                  </a:txBody>
                  <a:tcPr marL="44821" marR="44821" marT="44821" marB="44821"/>
                </a:tc>
                <a:tc>
                  <a:txBody>
                    <a:bodyPr/>
                    <a:lstStyle/>
                    <a:p>
                      <a:pPr algn="r" fontAlgn="t"/>
                      <a:r>
                        <a:rPr lang="en-US" sz="1600">
                          <a:effectLst/>
                        </a:rPr>
                        <a:t>4 TB</a:t>
                      </a:r>
                    </a:p>
                  </a:txBody>
                  <a:tcPr marL="44821" marR="44821" marT="44821" marB="44821"/>
                </a:tc>
                <a:tc>
                  <a:txBody>
                    <a:bodyPr/>
                    <a:lstStyle/>
                    <a:p>
                      <a:pPr algn="r" fontAlgn="t"/>
                      <a:r>
                        <a:rPr lang="en-US" sz="1600" dirty="0">
                          <a:effectLst/>
                        </a:rPr>
                        <a:t>1 TB</a:t>
                      </a:r>
                    </a:p>
                  </a:txBody>
                  <a:tcPr marL="44821" marR="44821" marT="44821" marB="44821"/>
                </a:tc>
                <a:extLst>
                  <a:ext uri="{0D108BD9-81ED-4DB2-BD59-A6C34878D82A}">
                    <a16:rowId xmlns:a16="http://schemas.microsoft.com/office/drawing/2014/main" val="2087136268"/>
                  </a:ext>
                </a:extLst>
              </a:tr>
              <a:tr h="363550">
                <a:tc>
                  <a:txBody>
                    <a:bodyPr/>
                    <a:lstStyle/>
                    <a:p>
                      <a:pPr algn="l" fontAlgn="t"/>
                      <a:r>
                        <a:rPr lang="en-US" sz="1600">
                          <a:effectLst/>
                        </a:rPr>
                        <a:t>Maximum eDTUs per database</a:t>
                      </a:r>
                    </a:p>
                  </a:txBody>
                  <a:tcPr marL="44821" marR="44821" marT="44821" marB="44821"/>
                </a:tc>
                <a:tc>
                  <a:txBody>
                    <a:bodyPr/>
                    <a:lstStyle/>
                    <a:p>
                      <a:pPr algn="r" fontAlgn="t"/>
                      <a:r>
                        <a:rPr lang="en-US" sz="1600">
                          <a:effectLst/>
                        </a:rPr>
                        <a:t>5</a:t>
                      </a:r>
                    </a:p>
                  </a:txBody>
                  <a:tcPr marL="44821" marR="44821" marT="44821" marB="44821"/>
                </a:tc>
                <a:tc>
                  <a:txBody>
                    <a:bodyPr/>
                    <a:lstStyle/>
                    <a:p>
                      <a:pPr algn="r" fontAlgn="t"/>
                      <a:r>
                        <a:rPr lang="en-US" sz="1600">
                          <a:effectLst/>
                        </a:rPr>
                        <a:t>3000</a:t>
                      </a:r>
                    </a:p>
                  </a:txBody>
                  <a:tcPr marL="44821" marR="44821" marT="44821" marB="44821"/>
                </a:tc>
                <a:tc>
                  <a:txBody>
                    <a:bodyPr/>
                    <a:lstStyle/>
                    <a:p>
                      <a:pPr algn="r" fontAlgn="t"/>
                      <a:r>
                        <a:rPr lang="en-US" sz="1600">
                          <a:effectLst/>
                        </a:rPr>
                        <a:t>4000</a:t>
                      </a:r>
                    </a:p>
                  </a:txBody>
                  <a:tcPr marL="44821" marR="44821" marT="44821" marB="44821"/>
                </a:tc>
                <a:tc>
                  <a:txBody>
                    <a:bodyPr/>
                    <a:lstStyle/>
                    <a:p>
                      <a:pPr algn="r" fontAlgn="t"/>
                      <a:r>
                        <a:rPr lang="en-US" sz="1600">
                          <a:effectLst/>
                        </a:rPr>
                        <a:t>1000</a:t>
                      </a:r>
                    </a:p>
                  </a:txBody>
                  <a:tcPr marL="44821" marR="44821" marT="44821" marB="44821"/>
                </a:tc>
                <a:extLst>
                  <a:ext uri="{0D108BD9-81ED-4DB2-BD59-A6C34878D82A}">
                    <a16:rowId xmlns:a16="http://schemas.microsoft.com/office/drawing/2014/main" val="132722847"/>
                  </a:ext>
                </a:extLst>
              </a:tr>
              <a:tr h="363550">
                <a:tc>
                  <a:txBody>
                    <a:bodyPr/>
                    <a:lstStyle/>
                    <a:p>
                      <a:pPr algn="l" fontAlgn="t"/>
                      <a:r>
                        <a:rPr lang="en-US" sz="1600">
                          <a:effectLst/>
                        </a:rPr>
                        <a:t>Maximum eDTUs per pool</a:t>
                      </a:r>
                    </a:p>
                  </a:txBody>
                  <a:tcPr marL="44821" marR="44821" marT="44821" marB="44821"/>
                </a:tc>
                <a:tc>
                  <a:txBody>
                    <a:bodyPr/>
                    <a:lstStyle/>
                    <a:p>
                      <a:pPr algn="r" fontAlgn="t"/>
                      <a:r>
                        <a:rPr lang="en-US" sz="1600">
                          <a:effectLst/>
                        </a:rPr>
                        <a:t>1600</a:t>
                      </a:r>
                    </a:p>
                  </a:txBody>
                  <a:tcPr marL="44821" marR="44821" marT="44821" marB="44821"/>
                </a:tc>
                <a:tc>
                  <a:txBody>
                    <a:bodyPr/>
                    <a:lstStyle/>
                    <a:p>
                      <a:pPr algn="r" fontAlgn="t"/>
                      <a:r>
                        <a:rPr lang="en-US" sz="1600">
                          <a:effectLst/>
                        </a:rPr>
                        <a:t>3000</a:t>
                      </a:r>
                    </a:p>
                  </a:txBody>
                  <a:tcPr marL="44821" marR="44821" marT="44821" marB="44821"/>
                </a:tc>
                <a:tc>
                  <a:txBody>
                    <a:bodyPr/>
                    <a:lstStyle/>
                    <a:p>
                      <a:pPr algn="r" fontAlgn="t"/>
                      <a:r>
                        <a:rPr lang="en-US" sz="1600">
                          <a:effectLst/>
                        </a:rPr>
                        <a:t>4000</a:t>
                      </a:r>
                    </a:p>
                  </a:txBody>
                  <a:tcPr marL="44821" marR="44821" marT="44821" marB="44821"/>
                </a:tc>
                <a:tc>
                  <a:txBody>
                    <a:bodyPr/>
                    <a:lstStyle/>
                    <a:p>
                      <a:pPr algn="r" fontAlgn="t"/>
                      <a:r>
                        <a:rPr lang="en-US" sz="1600">
                          <a:effectLst/>
                        </a:rPr>
                        <a:t>1000</a:t>
                      </a:r>
                    </a:p>
                  </a:txBody>
                  <a:tcPr marL="44821" marR="44821" marT="44821" marB="44821"/>
                </a:tc>
                <a:extLst>
                  <a:ext uri="{0D108BD9-81ED-4DB2-BD59-A6C34878D82A}">
                    <a16:rowId xmlns:a16="http://schemas.microsoft.com/office/drawing/2014/main" val="1248588839"/>
                  </a:ext>
                </a:extLst>
              </a:tr>
              <a:tr h="363550">
                <a:tc>
                  <a:txBody>
                    <a:bodyPr/>
                    <a:lstStyle/>
                    <a:p>
                      <a:pPr algn="l" fontAlgn="t"/>
                      <a:r>
                        <a:rPr lang="en-US" sz="1600">
                          <a:effectLst/>
                        </a:rPr>
                        <a:t>Maximum number of databases per pool</a:t>
                      </a:r>
                    </a:p>
                  </a:txBody>
                  <a:tcPr marL="44821" marR="44821" marT="44821" marB="44821"/>
                </a:tc>
                <a:tc>
                  <a:txBody>
                    <a:bodyPr/>
                    <a:lstStyle/>
                    <a:p>
                      <a:pPr algn="r" fontAlgn="t"/>
                      <a:r>
                        <a:rPr lang="en-US" sz="1600">
                          <a:effectLst/>
                        </a:rPr>
                        <a:t>500</a:t>
                      </a:r>
                    </a:p>
                  </a:txBody>
                  <a:tcPr marL="44821" marR="44821" marT="44821" marB="44821"/>
                </a:tc>
                <a:tc>
                  <a:txBody>
                    <a:bodyPr/>
                    <a:lstStyle/>
                    <a:p>
                      <a:pPr algn="r" fontAlgn="t"/>
                      <a:r>
                        <a:rPr lang="en-US" sz="1600">
                          <a:effectLst/>
                        </a:rPr>
                        <a:t>500</a:t>
                      </a:r>
                    </a:p>
                  </a:txBody>
                  <a:tcPr marL="44821" marR="44821" marT="44821" marB="44821"/>
                </a:tc>
                <a:tc>
                  <a:txBody>
                    <a:bodyPr/>
                    <a:lstStyle/>
                    <a:p>
                      <a:pPr algn="r" fontAlgn="t"/>
                      <a:r>
                        <a:rPr lang="en-US" sz="1600">
                          <a:effectLst/>
                        </a:rPr>
                        <a:t>100</a:t>
                      </a:r>
                    </a:p>
                  </a:txBody>
                  <a:tcPr marL="44821" marR="44821" marT="44821" marB="44821"/>
                </a:tc>
                <a:tc>
                  <a:txBody>
                    <a:bodyPr/>
                    <a:lstStyle/>
                    <a:p>
                      <a:pPr algn="r" fontAlgn="t"/>
                      <a:r>
                        <a:rPr lang="en-US" sz="1600" dirty="0">
                          <a:effectLst/>
                        </a:rPr>
                        <a:t>100</a:t>
                      </a:r>
                    </a:p>
                  </a:txBody>
                  <a:tcPr marL="44821" marR="44821" marT="44821" marB="44821"/>
                </a:tc>
                <a:extLst>
                  <a:ext uri="{0D108BD9-81ED-4DB2-BD59-A6C34878D82A}">
                    <a16:rowId xmlns:a16="http://schemas.microsoft.com/office/drawing/2014/main" val="1140165845"/>
                  </a:ext>
                </a:extLst>
              </a:tr>
            </a:tbl>
          </a:graphicData>
        </a:graphic>
      </p:graphicFrame>
      <p:sp>
        <p:nvSpPr>
          <p:cNvPr id="6" name="TextBox 5">
            <a:extLst>
              <a:ext uri="{FF2B5EF4-FFF2-40B4-BE49-F238E27FC236}">
                <a16:creationId xmlns:a16="http://schemas.microsoft.com/office/drawing/2014/main" id="{3BA8EE97-71FE-42F7-A5D9-45D72E253CFE}"/>
              </a:ext>
            </a:extLst>
          </p:cNvPr>
          <p:cNvSpPr txBox="1"/>
          <p:nvPr/>
        </p:nvSpPr>
        <p:spPr>
          <a:xfrm>
            <a:off x="482108" y="1476799"/>
            <a:ext cx="4456991"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Single Databases</a:t>
            </a:r>
          </a:p>
        </p:txBody>
      </p:sp>
      <p:sp>
        <p:nvSpPr>
          <p:cNvPr id="7" name="TextBox 6">
            <a:extLst>
              <a:ext uri="{FF2B5EF4-FFF2-40B4-BE49-F238E27FC236}">
                <a16:creationId xmlns:a16="http://schemas.microsoft.com/office/drawing/2014/main" id="{BE973DBA-6610-4CCB-BA19-A1146B56FDD7}"/>
              </a:ext>
            </a:extLst>
          </p:cNvPr>
          <p:cNvSpPr txBox="1"/>
          <p:nvPr/>
        </p:nvSpPr>
        <p:spPr>
          <a:xfrm>
            <a:off x="482107" y="3836238"/>
            <a:ext cx="4456991"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Elastic Pools</a:t>
            </a:r>
          </a:p>
        </p:txBody>
      </p:sp>
    </p:spTree>
    <p:extLst>
      <p:ext uri="{BB962C8B-B14F-4D97-AF65-F5344CB8AC3E}">
        <p14:creationId xmlns:p14="http://schemas.microsoft.com/office/powerpoint/2010/main" val="184670564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66" y="975"/>
            <a:ext cx="12191134" cy="1263876"/>
          </a:xfrm>
          <a:prstGeom prst="rect">
            <a:avLst/>
          </a:prstGeom>
          <a:solidFill>
            <a:schemeClr val="accent1"/>
          </a:solidFill>
          <a:effectLst/>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0" dirty="0">
                <a:ln/>
                <a:solidFill>
                  <a:srgbClr val="FFFFFF"/>
                </a:solidFill>
                <a:latin typeface="Segoe UI Light"/>
              </a:rPr>
              <a:t>SQL DB Security</a:t>
            </a:r>
          </a:p>
        </p:txBody>
      </p:sp>
      <p:sp>
        <p:nvSpPr>
          <p:cNvPr id="3" name="TextBox 2">
            <a:extLst>
              <a:ext uri="{FF2B5EF4-FFF2-40B4-BE49-F238E27FC236}">
                <a16:creationId xmlns:a16="http://schemas.microsoft.com/office/drawing/2014/main" id="{4106DD17-A77A-42E0-9275-A6201A4FC4C7}"/>
              </a:ext>
            </a:extLst>
          </p:cNvPr>
          <p:cNvSpPr txBox="1"/>
          <p:nvPr/>
        </p:nvSpPr>
        <p:spPr>
          <a:xfrm>
            <a:off x="866" y="1130805"/>
            <a:ext cx="12191134" cy="5916853"/>
          </a:xfrm>
          <a:prstGeom prst="rect">
            <a:avLst/>
          </a:prstGeom>
          <a:noFill/>
        </p:spPr>
        <p:txBody>
          <a:bodyPr wrap="square" lIns="179285" tIns="143428" rIns="179285" bIns="143428" rtlCol="0">
            <a:spAutoFit/>
          </a:bodyPr>
          <a:lstStyle/>
          <a:p>
            <a:pPr marL="336145" indent="-336145" defTabSz="914367">
              <a:lnSpc>
                <a:spcPct val="90000"/>
              </a:lnSpc>
              <a:spcAft>
                <a:spcPts val="588"/>
              </a:spcAft>
              <a:buFont typeface="Arial" panose="020B0604020202020204" pitchFamily="34" charset="0"/>
              <a:buChar char="•"/>
            </a:pPr>
            <a:r>
              <a:rPr lang="en-US" sz="2353" dirty="0">
                <a:gradFill>
                  <a:gsLst>
                    <a:gs pos="2917">
                      <a:srgbClr val="505050"/>
                    </a:gs>
                    <a:gs pos="30000">
                      <a:srgbClr val="505050"/>
                    </a:gs>
                  </a:gsLst>
                  <a:lin ang="5400000" scaled="0"/>
                </a:gradFill>
                <a:latin typeface="Segoe UI Light"/>
              </a:rPr>
              <a:t>Connectivity:</a:t>
            </a:r>
          </a:p>
          <a:p>
            <a:pPr marL="793328" lvl="1" indent="-336145" defTabSz="914367">
              <a:lnSpc>
                <a:spcPct val="90000"/>
              </a:lnSpc>
              <a:spcAft>
                <a:spcPts val="588"/>
              </a:spcAft>
              <a:buFont typeface="Arial" panose="020B0604020202020204" pitchFamily="34" charset="0"/>
              <a:buChar char="•"/>
            </a:pPr>
            <a:r>
              <a:rPr lang="en-US" sz="1568" dirty="0">
                <a:gradFill>
                  <a:gsLst>
                    <a:gs pos="2917">
                      <a:srgbClr val="505050"/>
                    </a:gs>
                    <a:gs pos="30000">
                      <a:srgbClr val="505050"/>
                    </a:gs>
                  </a:gsLst>
                  <a:lin ang="5400000" scaled="0"/>
                </a:gradFill>
                <a:latin typeface="Segoe UI Light"/>
              </a:rPr>
              <a:t>All connections are over a public endpoint and require TLS encryption for data in transit</a:t>
            </a:r>
          </a:p>
          <a:p>
            <a:pPr marL="793328" lvl="1" indent="-336145" defTabSz="914367">
              <a:lnSpc>
                <a:spcPct val="90000"/>
              </a:lnSpc>
              <a:spcAft>
                <a:spcPts val="588"/>
              </a:spcAft>
              <a:buFont typeface="Arial" panose="020B0604020202020204" pitchFamily="34" charset="0"/>
              <a:buChar char="•"/>
            </a:pPr>
            <a:r>
              <a:rPr lang="en-US" sz="1568" dirty="0">
                <a:gradFill>
                  <a:gsLst>
                    <a:gs pos="2917">
                      <a:srgbClr val="505050"/>
                    </a:gs>
                    <a:gs pos="30000">
                      <a:srgbClr val="505050"/>
                    </a:gs>
                  </a:gsLst>
                  <a:lin ang="5400000" scaled="0"/>
                </a:gradFill>
                <a:latin typeface="Segoe UI Light"/>
              </a:rPr>
              <a:t>Firewall rules limit connectivity by originating IP range</a:t>
            </a:r>
          </a:p>
          <a:p>
            <a:pPr marL="793328" lvl="1" indent="-336145" defTabSz="914367">
              <a:lnSpc>
                <a:spcPct val="90000"/>
              </a:lnSpc>
              <a:spcAft>
                <a:spcPts val="588"/>
              </a:spcAft>
              <a:buFont typeface="Arial" panose="020B0604020202020204" pitchFamily="34" charset="0"/>
              <a:buChar char="•"/>
            </a:pPr>
            <a:r>
              <a:rPr lang="en-US" sz="1568" dirty="0">
                <a:gradFill>
                  <a:gsLst>
                    <a:gs pos="2917">
                      <a:srgbClr val="505050"/>
                    </a:gs>
                    <a:gs pos="30000">
                      <a:srgbClr val="505050"/>
                    </a:gs>
                  </a:gsLst>
                  <a:lin ang="5400000" scaled="0"/>
                </a:gradFill>
                <a:latin typeface="Segoe UI Light"/>
              </a:rPr>
              <a:t>Service endpoints with an Azure VNET allow direct connectivity</a:t>
            </a:r>
          </a:p>
          <a:p>
            <a:pPr marL="336145" indent="-336145" defTabSz="914367">
              <a:lnSpc>
                <a:spcPct val="90000"/>
              </a:lnSpc>
              <a:spcAft>
                <a:spcPts val="588"/>
              </a:spcAft>
              <a:buFont typeface="Arial" panose="020B0604020202020204" pitchFamily="34" charset="0"/>
              <a:buChar char="•"/>
            </a:pPr>
            <a:r>
              <a:rPr lang="en-US" sz="2353" dirty="0">
                <a:gradFill>
                  <a:gsLst>
                    <a:gs pos="2917">
                      <a:srgbClr val="505050"/>
                    </a:gs>
                    <a:gs pos="30000">
                      <a:srgbClr val="505050"/>
                    </a:gs>
                  </a:gsLst>
                  <a:lin ang="5400000" scaled="0"/>
                </a:gradFill>
                <a:latin typeface="Segoe UI Light"/>
              </a:rPr>
              <a:t>Authentication:</a:t>
            </a:r>
          </a:p>
          <a:p>
            <a:pPr marL="793328" lvl="1" indent="-336145" defTabSz="914367">
              <a:lnSpc>
                <a:spcPct val="90000"/>
              </a:lnSpc>
              <a:spcAft>
                <a:spcPts val="588"/>
              </a:spcAft>
              <a:buFont typeface="Arial" panose="020B0604020202020204" pitchFamily="34" charset="0"/>
              <a:buChar char="•"/>
            </a:pPr>
            <a:r>
              <a:rPr lang="en-US" sz="1568" dirty="0">
                <a:gradFill>
                  <a:gsLst>
                    <a:gs pos="2917">
                      <a:srgbClr val="505050"/>
                    </a:gs>
                    <a:gs pos="30000">
                      <a:srgbClr val="505050"/>
                    </a:gs>
                  </a:gsLst>
                  <a:lin ang="5400000" scaled="0"/>
                </a:gradFill>
                <a:latin typeface="Segoe UI Light"/>
              </a:rPr>
              <a:t>SQL Authentication</a:t>
            </a:r>
          </a:p>
          <a:p>
            <a:pPr marL="793328" lvl="1" indent="-336145" defTabSz="914367">
              <a:lnSpc>
                <a:spcPct val="90000"/>
              </a:lnSpc>
              <a:spcAft>
                <a:spcPts val="588"/>
              </a:spcAft>
              <a:buFont typeface="Arial" panose="020B0604020202020204" pitchFamily="34" charset="0"/>
              <a:buChar char="•"/>
            </a:pPr>
            <a:r>
              <a:rPr lang="en-US" sz="1568" dirty="0">
                <a:gradFill>
                  <a:gsLst>
                    <a:gs pos="2917">
                      <a:srgbClr val="505050"/>
                    </a:gs>
                    <a:gs pos="30000">
                      <a:srgbClr val="505050"/>
                    </a:gs>
                  </a:gsLst>
                  <a:lin ang="5400000" scaled="0"/>
                </a:gradFill>
                <a:latin typeface="Segoe UI Light"/>
              </a:rPr>
              <a:t>Azure AD Authentication</a:t>
            </a:r>
          </a:p>
          <a:p>
            <a:pPr marL="336145" indent="-336145" defTabSz="914367">
              <a:lnSpc>
                <a:spcPct val="90000"/>
              </a:lnSpc>
              <a:spcAft>
                <a:spcPts val="588"/>
              </a:spcAft>
              <a:buFont typeface="Arial" panose="020B0604020202020204" pitchFamily="34" charset="0"/>
              <a:buChar char="•"/>
            </a:pPr>
            <a:r>
              <a:rPr lang="en-US" sz="2353" dirty="0">
                <a:gradFill>
                  <a:gsLst>
                    <a:gs pos="2917">
                      <a:srgbClr val="505050"/>
                    </a:gs>
                    <a:gs pos="30000">
                      <a:srgbClr val="505050"/>
                    </a:gs>
                  </a:gsLst>
                  <a:lin ang="5400000" scaled="0"/>
                </a:gradFill>
                <a:latin typeface="Segoe UI Light"/>
              </a:rPr>
              <a:t>Authorization:</a:t>
            </a:r>
          </a:p>
          <a:p>
            <a:pPr marL="793328" lvl="1" indent="-336145" defTabSz="914367">
              <a:lnSpc>
                <a:spcPct val="90000"/>
              </a:lnSpc>
              <a:spcAft>
                <a:spcPts val="588"/>
              </a:spcAft>
              <a:buFont typeface="Arial" panose="020B0604020202020204" pitchFamily="34" charset="0"/>
              <a:buChar char="•"/>
            </a:pPr>
            <a:r>
              <a:rPr lang="en-US" sz="1568" dirty="0">
                <a:gradFill>
                  <a:gsLst>
                    <a:gs pos="2917">
                      <a:srgbClr val="505050"/>
                    </a:gs>
                    <a:gs pos="30000">
                      <a:srgbClr val="505050"/>
                    </a:gs>
                  </a:gsLst>
                  <a:lin ang="5400000" scaled="0"/>
                </a:gradFill>
                <a:latin typeface="Segoe UI Light"/>
              </a:rPr>
              <a:t>Account database role and object level permissions</a:t>
            </a:r>
          </a:p>
          <a:p>
            <a:pPr marL="793328" lvl="1" indent="-336145" defTabSz="914367">
              <a:lnSpc>
                <a:spcPct val="90000"/>
              </a:lnSpc>
              <a:spcAft>
                <a:spcPts val="588"/>
              </a:spcAft>
              <a:buFont typeface="Arial" panose="020B0604020202020204" pitchFamily="34" charset="0"/>
              <a:buChar char="•"/>
            </a:pPr>
            <a:r>
              <a:rPr lang="en-US" sz="1568" dirty="0">
                <a:gradFill>
                  <a:gsLst>
                    <a:gs pos="2917">
                      <a:srgbClr val="505050"/>
                    </a:gs>
                    <a:gs pos="30000">
                      <a:srgbClr val="505050"/>
                    </a:gs>
                  </a:gsLst>
                  <a:lin ang="5400000" scaled="0"/>
                </a:gradFill>
                <a:latin typeface="Segoe UI Light"/>
              </a:rPr>
              <a:t>Impersonation</a:t>
            </a:r>
          </a:p>
          <a:p>
            <a:pPr marL="793328" lvl="1" indent="-336145" defTabSz="914367">
              <a:lnSpc>
                <a:spcPct val="90000"/>
              </a:lnSpc>
              <a:spcAft>
                <a:spcPts val="588"/>
              </a:spcAft>
              <a:buFont typeface="Arial" panose="020B0604020202020204" pitchFamily="34" charset="0"/>
              <a:buChar char="•"/>
            </a:pPr>
            <a:r>
              <a:rPr lang="en-US" sz="1568" dirty="0">
                <a:gradFill>
                  <a:gsLst>
                    <a:gs pos="2917">
                      <a:srgbClr val="505050"/>
                    </a:gs>
                    <a:gs pos="30000">
                      <a:srgbClr val="505050"/>
                    </a:gs>
                  </a:gsLst>
                  <a:lin ang="5400000" scaled="0"/>
                </a:gradFill>
                <a:latin typeface="Segoe UI Light"/>
              </a:rPr>
              <a:t>Row-level security</a:t>
            </a:r>
          </a:p>
          <a:p>
            <a:pPr marL="793328" lvl="1" indent="-336145" defTabSz="914367">
              <a:lnSpc>
                <a:spcPct val="90000"/>
              </a:lnSpc>
              <a:spcAft>
                <a:spcPts val="588"/>
              </a:spcAft>
              <a:buFont typeface="Arial" panose="020B0604020202020204" pitchFamily="34" charset="0"/>
              <a:buChar char="•"/>
            </a:pPr>
            <a:r>
              <a:rPr lang="en-US" sz="1568" dirty="0">
                <a:gradFill>
                  <a:gsLst>
                    <a:gs pos="2917">
                      <a:srgbClr val="505050"/>
                    </a:gs>
                    <a:gs pos="30000">
                      <a:srgbClr val="505050"/>
                    </a:gs>
                  </a:gsLst>
                  <a:lin ang="5400000" scaled="0"/>
                </a:gradFill>
                <a:latin typeface="Segoe UI Light"/>
              </a:rPr>
              <a:t>Data masking</a:t>
            </a:r>
          </a:p>
          <a:p>
            <a:pPr marL="793328" lvl="1" indent="-336145" defTabSz="914367">
              <a:lnSpc>
                <a:spcPct val="90000"/>
              </a:lnSpc>
              <a:spcAft>
                <a:spcPts val="588"/>
              </a:spcAft>
              <a:buFont typeface="Arial" panose="020B0604020202020204" pitchFamily="34" charset="0"/>
              <a:buChar char="•"/>
            </a:pPr>
            <a:r>
              <a:rPr lang="en-US" sz="1568" dirty="0">
                <a:gradFill>
                  <a:gsLst>
                    <a:gs pos="2917">
                      <a:srgbClr val="505050"/>
                    </a:gs>
                    <a:gs pos="30000">
                      <a:srgbClr val="505050"/>
                    </a:gs>
                  </a:gsLst>
                  <a:lin ang="5400000" scaled="0"/>
                </a:gradFill>
                <a:latin typeface="Segoe UI Light"/>
              </a:rPr>
              <a:t>Stored procedures</a:t>
            </a:r>
          </a:p>
          <a:p>
            <a:pPr marL="336145" indent="-336145" defTabSz="914367">
              <a:lnSpc>
                <a:spcPct val="90000"/>
              </a:lnSpc>
              <a:spcAft>
                <a:spcPts val="588"/>
              </a:spcAft>
              <a:buFont typeface="Arial" panose="020B0604020202020204" pitchFamily="34" charset="0"/>
              <a:buChar char="•"/>
            </a:pPr>
            <a:r>
              <a:rPr lang="en-US" sz="2353" dirty="0">
                <a:gradFill>
                  <a:gsLst>
                    <a:gs pos="2917">
                      <a:srgbClr val="505050"/>
                    </a:gs>
                    <a:gs pos="30000">
                      <a:srgbClr val="505050"/>
                    </a:gs>
                  </a:gsLst>
                  <a:lin ang="5400000" scaled="0"/>
                </a:gradFill>
                <a:latin typeface="Segoe UI Light"/>
              </a:rPr>
              <a:t>Security:</a:t>
            </a:r>
          </a:p>
          <a:p>
            <a:pPr marL="793328" lvl="1" indent="-336145" defTabSz="914367">
              <a:lnSpc>
                <a:spcPct val="90000"/>
              </a:lnSpc>
              <a:spcAft>
                <a:spcPts val="588"/>
              </a:spcAft>
              <a:buFont typeface="Arial" panose="020B0604020202020204" pitchFamily="34" charset="0"/>
              <a:buChar char="•"/>
            </a:pPr>
            <a:r>
              <a:rPr lang="en-US" sz="1568" dirty="0">
                <a:gradFill>
                  <a:gsLst>
                    <a:gs pos="2917">
                      <a:srgbClr val="505050"/>
                    </a:gs>
                    <a:gs pos="30000">
                      <a:srgbClr val="505050"/>
                    </a:gs>
                  </a:gsLst>
                  <a:lin ang="5400000" scaled="0"/>
                </a:gradFill>
                <a:latin typeface="Segoe UI Light"/>
              </a:rPr>
              <a:t>Transparent Database Encryption (TDE) using Microsoft or customer managed keys</a:t>
            </a:r>
          </a:p>
          <a:p>
            <a:pPr marL="793328" lvl="1" indent="-336145" defTabSz="914367">
              <a:lnSpc>
                <a:spcPct val="90000"/>
              </a:lnSpc>
              <a:spcAft>
                <a:spcPts val="588"/>
              </a:spcAft>
              <a:buFont typeface="Arial" panose="020B0604020202020204" pitchFamily="34" charset="0"/>
              <a:buChar char="•"/>
            </a:pPr>
            <a:r>
              <a:rPr lang="en-US" sz="1568" dirty="0">
                <a:gradFill>
                  <a:gsLst>
                    <a:gs pos="2917">
                      <a:srgbClr val="505050"/>
                    </a:gs>
                    <a:gs pos="30000">
                      <a:srgbClr val="505050"/>
                    </a:gs>
                  </a:gsLst>
                  <a:lin ang="5400000" scaled="0"/>
                </a:gradFill>
                <a:latin typeface="Segoe UI Light"/>
              </a:rPr>
              <a:t>Cell-level encryption to encrypt specific columns or cells of data</a:t>
            </a:r>
          </a:p>
          <a:p>
            <a:pPr marL="793328" lvl="1" indent="-336145" defTabSz="914367">
              <a:lnSpc>
                <a:spcPct val="90000"/>
              </a:lnSpc>
              <a:spcAft>
                <a:spcPts val="588"/>
              </a:spcAft>
              <a:buFont typeface="Arial" panose="020B0604020202020204" pitchFamily="34" charset="0"/>
              <a:buChar char="•"/>
            </a:pPr>
            <a:r>
              <a:rPr lang="en-US" sz="1568" dirty="0">
                <a:gradFill>
                  <a:gsLst>
                    <a:gs pos="2917">
                      <a:srgbClr val="505050"/>
                    </a:gs>
                    <a:gs pos="30000">
                      <a:srgbClr val="505050"/>
                    </a:gs>
                  </a:gsLst>
                  <a:lin ang="5400000" scaled="0"/>
                </a:gradFill>
                <a:latin typeface="Segoe UI Light"/>
              </a:rPr>
              <a:t>Always Encrypted for data in use</a:t>
            </a:r>
          </a:p>
          <a:p>
            <a:pPr marL="793328" lvl="1" indent="-336145" defTabSz="914367">
              <a:lnSpc>
                <a:spcPct val="90000"/>
              </a:lnSpc>
              <a:spcAft>
                <a:spcPts val="588"/>
              </a:spcAft>
              <a:buFont typeface="Arial" panose="020B0604020202020204" pitchFamily="34" charset="0"/>
              <a:buChar char="•"/>
            </a:pPr>
            <a:r>
              <a:rPr lang="en-US" sz="1568" dirty="0">
                <a:gradFill>
                  <a:gsLst>
                    <a:gs pos="2917">
                      <a:srgbClr val="505050"/>
                    </a:gs>
                    <a:gs pos="30000">
                      <a:srgbClr val="505050"/>
                    </a:gs>
                  </a:gsLst>
                  <a:lin ang="5400000" scaled="0"/>
                </a:gradFill>
                <a:latin typeface="Segoe UI Light"/>
              </a:rPr>
              <a:t>SQL database auditing to maintain regulator compliance</a:t>
            </a:r>
          </a:p>
        </p:txBody>
      </p:sp>
    </p:spTree>
    <p:extLst>
      <p:ext uri="{BB962C8B-B14F-4D97-AF65-F5344CB8AC3E}">
        <p14:creationId xmlns:p14="http://schemas.microsoft.com/office/powerpoint/2010/main" val="60029297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66" y="975"/>
            <a:ext cx="12191134" cy="1263876"/>
          </a:xfrm>
          <a:prstGeom prst="rect">
            <a:avLst/>
          </a:prstGeom>
          <a:solidFill>
            <a:schemeClr val="accent1"/>
          </a:solidFill>
          <a:effectLst/>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0" dirty="0">
                <a:ln/>
                <a:solidFill>
                  <a:srgbClr val="FFFFFF"/>
                </a:solidFill>
                <a:latin typeface="Segoe UI Light"/>
              </a:rPr>
              <a:t>SQL DB Availability</a:t>
            </a:r>
          </a:p>
        </p:txBody>
      </p:sp>
      <p:graphicFrame>
        <p:nvGraphicFramePr>
          <p:cNvPr id="2" name="Table 1">
            <a:extLst>
              <a:ext uri="{FF2B5EF4-FFF2-40B4-BE49-F238E27FC236}">
                <a16:creationId xmlns:a16="http://schemas.microsoft.com/office/drawing/2014/main" id="{6B3C3FE6-FA11-4077-A1B6-8688643454C1}"/>
              </a:ext>
            </a:extLst>
          </p:cNvPr>
          <p:cNvGraphicFramePr>
            <a:graphicFrameLocks noGrp="1"/>
          </p:cNvGraphicFramePr>
          <p:nvPr>
            <p:extLst/>
          </p:nvPr>
        </p:nvGraphicFramePr>
        <p:xfrm>
          <a:off x="136910" y="3621690"/>
          <a:ext cx="11918181" cy="2226122"/>
        </p:xfrm>
        <a:graphic>
          <a:graphicData uri="http://schemas.openxmlformats.org/drawingml/2006/table">
            <a:tbl>
              <a:tblPr firstRow="1" bandRow="1">
                <a:tableStyleId>{5C22544A-7EE6-4342-B048-85BDC9FD1C3A}</a:tableStyleId>
              </a:tblPr>
              <a:tblGrid>
                <a:gridCol w="3582268">
                  <a:extLst>
                    <a:ext uri="{9D8B030D-6E8A-4147-A177-3AD203B41FA5}">
                      <a16:colId xmlns:a16="http://schemas.microsoft.com/office/drawing/2014/main" val="3163823849"/>
                    </a:ext>
                  </a:extLst>
                </a:gridCol>
                <a:gridCol w="2714407">
                  <a:extLst>
                    <a:ext uri="{9D8B030D-6E8A-4147-A177-3AD203B41FA5}">
                      <a16:colId xmlns:a16="http://schemas.microsoft.com/office/drawing/2014/main" val="1320594992"/>
                    </a:ext>
                  </a:extLst>
                </a:gridCol>
                <a:gridCol w="2823320">
                  <a:extLst>
                    <a:ext uri="{9D8B030D-6E8A-4147-A177-3AD203B41FA5}">
                      <a16:colId xmlns:a16="http://schemas.microsoft.com/office/drawing/2014/main" val="1607521993"/>
                    </a:ext>
                  </a:extLst>
                </a:gridCol>
                <a:gridCol w="2798186">
                  <a:extLst>
                    <a:ext uri="{9D8B030D-6E8A-4147-A177-3AD203B41FA5}">
                      <a16:colId xmlns:a16="http://schemas.microsoft.com/office/drawing/2014/main" val="3897250963"/>
                    </a:ext>
                  </a:extLst>
                </a:gridCol>
              </a:tblGrid>
              <a:tr h="487805">
                <a:tc>
                  <a:txBody>
                    <a:bodyPr/>
                    <a:lstStyle/>
                    <a:p>
                      <a:pPr algn="l" fontAlgn="b"/>
                      <a:r>
                        <a:rPr lang="en-US" sz="1700" b="0" dirty="0">
                          <a:effectLst/>
                          <a:latin typeface="segoe-ui_semibold"/>
                        </a:rPr>
                        <a:t>Capability</a:t>
                      </a:r>
                    </a:p>
                  </a:txBody>
                  <a:tcPr marL="149404" marR="149404" marT="112053" marB="112053" anchor="b"/>
                </a:tc>
                <a:tc>
                  <a:txBody>
                    <a:bodyPr/>
                    <a:lstStyle/>
                    <a:p>
                      <a:pPr algn="l" fontAlgn="b"/>
                      <a:r>
                        <a:rPr lang="en-US" sz="1700" b="0">
                          <a:effectLst/>
                          <a:latin typeface="segoe-ui_semibold"/>
                        </a:rPr>
                        <a:t>Basic tier</a:t>
                      </a:r>
                    </a:p>
                  </a:txBody>
                  <a:tcPr marL="149404" marR="149404" marT="112053" marB="112053" anchor="b"/>
                </a:tc>
                <a:tc>
                  <a:txBody>
                    <a:bodyPr/>
                    <a:lstStyle/>
                    <a:p>
                      <a:pPr algn="l" fontAlgn="b"/>
                      <a:r>
                        <a:rPr lang="en-US" sz="1700" b="0" dirty="0">
                          <a:effectLst/>
                          <a:latin typeface="segoe-ui_semibold"/>
                        </a:rPr>
                        <a:t>Standard tier</a:t>
                      </a:r>
                    </a:p>
                  </a:txBody>
                  <a:tcPr marL="149404" marR="149404" marT="112053" marB="112053" anchor="b"/>
                </a:tc>
                <a:tc>
                  <a:txBody>
                    <a:bodyPr/>
                    <a:lstStyle/>
                    <a:p>
                      <a:pPr algn="l" fontAlgn="b"/>
                      <a:r>
                        <a:rPr lang="en-US" sz="1700" b="0">
                          <a:effectLst/>
                          <a:latin typeface="segoe-ui_semibold"/>
                        </a:rPr>
                        <a:t>Premium tier</a:t>
                      </a:r>
                    </a:p>
                  </a:txBody>
                  <a:tcPr marL="149404" marR="149404" marT="112053" marB="112053" anchor="b"/>
                </a:tc>
                <a:extLst>
                  <a:ext uri="{0D108BD9-81ED-4DB2-BD59-A6C34878D82A}">
                    <a16:rowId xmlns:a16="http://schemas.microsoft.com/office/drawing/2014/main" val="1660803648"/>
                  </a:ext>
                </a:extLst>
              </a:tr>
              <a:tr h="433272">
                <a:tc>
                  <a:txBody>
                    <a:bodyPr/>
                    <a:lstStyle/>
                    <a:p>
                      <a:pPr fontAlgn="t"/>
                      <a:r>
                        <a:rPr lang="en-US" sz="1400">
                          <a:effectLst/>
                        </a:rPr>
                        <a:t>Point in Time Restore from backup</a:t>
                      </a:r>
                    </a:p>
                  </a:txBody>
                  <a:tcPr marL="149404" marR="149404" marT="112053" marB="112053"/>
                </a:tc>
                <a:tc>
                  <a:txBody>
                    <a:bodyPr/>
                    <a:lstStyle/>
                    <a:p>
                      <a:pPr fontAlgn="t"/>
                      <a:r>
                        <a:rPr lang="en-US" sz="1400">
                          <a:effectLst/>
                        </a:rPr>
                        <a:t>Any restore point within 7 days</a:t>
                      </a:r>
                    </a:p>
                  </a:txBody>
                  <a:tcPr marL="149404" marR="149404" marT="112053" marB="112053"/>
                </a:tc>
                <a:tc>
                  <a:txBody>
                    <a:bodyPr/>
                    <a:lstStyle/>
                    <a:p>
                      <a:pPr fontAlgn="t"/>
                      <a:r>
                        <a:rPr lang="en-US" sz="1400" dirty="0">
                          <a:effectLst/>
                        </a:rPr>
                        <a:t>Any restore point within 35 days</a:t>
                      </a:r>
                    </a:p>
                  </a:txBody>
                  <a:tcPr marL="149404" marR="149404" marT="112053" marB="112053"/>
                </a:tc>
                <a:tc>
                  <a:txBody>
                    <a:bodyPr/>
                    <a:lstStyle/>
                    <a:p>
                      <a:pPr fontAlgn="t"/>
                      <a:r>
                        <a:rPr lang="en-US" sz="1400">
                          <a:effectLst/>
                        </a:rPr>
                        <a:t>Any restore point within 35 days</a:t>
                      </a:r>
                    </a:p>
                  </a:txBody>
                  <a:tcPr marL="149404" marR="149404" marT="112053" marB="112053"/>
                </a:tc>
                <a:extLst>
                  <a:ext uri="{0D108BD9-81ED-4DB2-BD59-A6C34878D82A}">
                    <a16:rowId xmlns:a16="http://schemas.microsoft.com/office/drawing/2014/main" val="1992289496"/>
                  </a:ext>
                </a:extLst>
              </a:tr>
              <a:tr h="433272">
                <a:tc>
                  <a:txBody>
                    <a:bodyPr/>
                    <a:lstStyle/>
                    <a:p>
                      <a:pPr fontAlgn="t"/>
                      <a:r>
                        <a:rPr lang="en-US" sz="1400">
                          <a:effectLst/>
                        </a:rPr>
                        <a:t>Geo-restore from geo-replicated backups</a:t>
                      </a:r>
                    </a:p>
                  </a:txBody>
                  <a:tcPr marL="149404" marR="149404" marT="112053" marB="112053"/>
                </a:tc>
                <a:tc>
                  <a:txBody>
                    <a:bodyPr/>
                    <a:lstStyle/>
                    <a:p>
                      <a:pPr fontAlgn="t"/>
                      <a:r>
                        <a:rPr lang="en-US" sz="1400">
                          <a:effectLst/>
                        </a:rPr>
                        <a:t>ERT &lt; 12h, RPO &lt; 1h</a:t>
                      </a:r>
                    </a:p>
                  </a:txBody>
                  <a:tcPr marL="149404" marR="149404" marT="112053" marB="112053"/>
                </a:tc>
                <a:tc>
                  <a:txBody>
                    <a:bodyPr/>
                    <a:lstStyle/>
                    <a:p>
                      <a:pPr fontAlgn="t"/>
                      <a:r>
                        <a:rPr lang="en-US" sz="1400">
                          <a:effectLst/>
                        </a:rPr>
                        <a:t>ERT &lt; 12h, RPO &lt; 1h</a:t>
                      </a:r>
                    </a:p>
                  </a:txBody>
                  <a:tcPr marL="149404" marR="149404" marT="112053" marB="112053"/>
                </a:tc>
                <a:tc>
                  <a:txBody>
                    <a:bodyPr/>
                    <a:lstStyle/>
                    <a:p>
                      <a:pPr fontAlgn="t"/>
                      <a:r>
                        <a:rPr lang="en-US" sz="1400">
                          <a:effectLst/>
                        </a:rPr>
                        <a:t>ERT &lt; 12h, RPO &lt; 1h</a:t>
                      </a:r>
                    </a:p>
                  </a:txBody>
                  <a:tcPr marL="149404" marR="149404" marT="112053" marB="112053"/>
                </a:tc>
                <a:extLst>
                  <a:ext uri="{0D108BD9-81ED-4DB2-BD59-A6C34878D82A}">
                    <a16:rowId xmlns:a16="http://schemas.microsoft.com/office/drawing/2014/main" val="2640788411"/>
                  </a:ext>
                </a:extLst>
              </a:tr>
              <a:tr h="433272">
                <a:tc>
                  <a:txBody>
                    <a:bodyPr/>
                    <a:lstStyle/>
                    <a:p>
                      <a:pPr fontAlgn="t"/>
                      <a:r>
                        <a:rPr lang="en-US" sz="1400">
                          <a:effectLst/>
                        </a:rPr>
                        <a:t>Restore from Azure Backup Vault</a:t>
                      </a:r>
                    </a:p>
                  </a:txBody>
                  <a:tcPr marL="149404" marR="149404" marT="112053" marB="112053"/>
                </a:tc>
                <a:tc>
                  <a:txBody>
                    <a:bodyPr/>
                    <a:lstStyle/>
                    <a:p>
                      <a:pPr fontAlgn="t"/>
                      <a:r>
                        <a:rPr lang="pt-BR" sz="1400">
                          <a:effectLst/>
                        </a:rPr>
                        <a:t>ERT &lt; 12h, RPO &lt; 1 wk</a:t>
                      </a:r>
                    </a:p>
                  </a:txBody>
                  <a:tcPr marL="149404" marR="149404" marT="112053" marB="112053"/>
                </a:tc>
                <a:tc>
                  <a:txBody>
                    <a:bodyPr/>
                    <a:lstStyle/>
                    <a:p>
                      <a:pPr fontAlgn="t"/>
                      <a:r>
                        <a:rPr lang="pt-BR" sz="1400">
                          <a:effectLst/>
                        </a:rPr>
                        <a:t>ERT &lt; 12h, RPO &lt; 1 wk</a:t>
                      </a:r>
                    </a:p>
                  </a:txBody>
                  <a:tcPr marL="149404" marR="149404" marT="112053" marB="112053"/>
                </a:tc>
                <a:tc>
                  <a:txBody>
                    <a:bodyPr/>
                    <a:lstStyle/>
                    <a:p>
                      <a:pPr fontAlgn="t"/>
                      <a:r>
                        <a:rPr lang="pt-BR" sz="1400">
                          <a:effectLst/>
                        </a:rPr>
                        <a:t>ERT &lt; 12h, RPO &lt; 1 wk</a:t>
                      </a:r>
                    </a:p>
                  </a:txBody>
                  <a:tcPr marL="149404" marR="149404" marT="112053" marB="112053"/>
                </a:tc>
                <a:extLst>
                  <a:ext uri="{0D108BD9-81ED-4DB2-BD59-A6C34878D82A}">
                    <a16:rowId xmlns:a16="http://schemas.microsoft.com/office/drawing/2014/main" val="3754219206"/>
                  </a:ext>
                </a:extLst>
              </a:tr>
              <a:tr h="433272">
                <a:tc>
                  <a:txBody>
                    <a:bodyPr/>
                    <a:lstStyle/>
                    <a:p>
                      <a:pPr fontAlgn="t"/>
                      <a:r>
                        <a:rPr lang="en-US" sz="1400">
                          <a:effectLst/>
                        </a:rPr>
                        <a:t>Active geo-replication</a:t>
                      </a:r>
                    </a:p>
                  </a:txBody>
                  <a:tcPr marL="149404" marR="149404" marT="112053" marB="112053"/>
                </a:tc>
                <a:tc>
                  <a:txBody>
                    <a:bodyPr/>
                    <a:lstStyle/>
                    <a:p>
                      <a:pPr fontAlgn="t"/>
                      <a:r>
                        <a:rPr lang="en-US" sz="1400" dirty="0">
                          <a:effectLst/>
                        </a:rPr>
                        <a:t>ERT &lt; 30s, RPO &lt; 5s</a:t>
                      </a:r>
                    </a:p>
                  </a:txBody>
                  <a:tcPr marL="149404" marR="149404" marT="112053" marB="112053"/>
                </a:tc>
                <a:tc>
                  <a:txBody>
                    <a:bodyPr/>
                    <a:lstStyle/>
                    <a:p>
                      <a:pPr fontAlgn="t"/>
                      <a:r>
                        <a:rPr lang="en-US" sz="1400">
                          <a:effectLst/>
                        </a:rPr>
                        <a:t>ERT &lt; 30s, RPO &lt; 5s</a:t>
                      </a:r>
                    </a:p>
                  </a:txBody>
                  <a:tcPr marL="149404" marR="149404" marT="112053" marB="112053"/>
                </a:tc>
                <a:tc>
                  <a:txBody>
                    <a:bodyPr/>
                    <a:lstStyle/>
                    <a:p>
                      <a:pPr fontAlgn="t"/>
                      <a:r>
                        <a:rPr lang="en-US" sz="1400" dirty="0">
                          <a:effectLst/>
                        </a:rPr>
                        <a:t>ERT &lt; 30s, RPO &lt; 5s</a:t>
                      </a:r>
                    </a:p>
                  </a:txBody>
                  <a:tcPr marL="149404" marR="149404" marT="112053" marB="112053"/>
                </a:tc>
                <a:extLst>
                  <a:ext uri="{0D108BD9-81ED-4DB2-BD59-A6C34878D82A}">
                    <a16:rowId xmlns:a16="http://schemas.microsoft.com/office/drawing/2014/main" val="3057238507"/>
                  </a:ext>
                </a:extLst>
              </a:tr>
            </a:tbl>
          </a:graphicData>
        </a:graphic>
      </p:graphicFrame>
      <p:sp>
        <p:nvSpPr>
          <p:cNvPr id="5" name="TextBox 4">
            <a:extLst>
              <a:ext uri="{FF2B5EF4-FFF2-40B4-BE49-F238E27FC236}">
                <a16:creationId xmlns:a16="http://schemas.microsoft.com/office/drawing/2014/main" id="{096C7373-25B8-49A9-BBFE-164208136C82}"/>
              </a:ext>
            </a:extLst>
          </p:cNvPr>
          <p:cNvSpPr txBox="1"/>
          <p:nvPr/>
        </p:nvSpPr>
        <p:spPr>
          <a:xfrm>
            <a:off x="866" y="1444046"/>
            <a:ext cx="12191134" cy="1418114"/>
          </a:xfrm>
          <a:prstGeom prst="rect">
            <a:avLst/>
          </a:prstGeom>
          <a:noFill/>
        </p:spPr>
        <p:txBody>
          <a:bodyPr wrap="square" lIns="179285" tIns="143428" rIns="179285" bIns="143428" rtlCol="0">
            <a:spAutoFit/>
          </a:bodyPr>
          <a:lstStyle/>
          <a:p>
            <a:pPr marL="336145" indent="-336145" defTabSz="914367">
              <a:lnSpc>
                <a:spcPct val="90000"/>
              </a:lnSpc>
              <a:spcAft>
                <a:spcPts val="588"/>
              </a:spcAft>
              <a:buFont typeface="Arial" panose="020B0604020202020204" pitchFamily="34" charset="0"/>
              <a:buChar char="•"/>
            </a:pPr>
            <a:r>
              <a:rPr lang="en-US" sz="2353" dirty="0">
                <a:gradFill>
                  <a:gsLst>
                    <a:gs pos="2917">
                      <a:srgbClr val="505050"/>
                    </a:gs>
                    <a:gs pos="30000">
                      <a:srgbClr val="505050"/>
                    </a:gs>
                  </a:gsLst>
                  <a:lin ang="5400000" scaled="0"/>
                </a:gradFill>
                <a:latin typeface="Segoe UI Light"/>
              </a:rPr>
              <a:t>Long-term data retention: Use Azure Backup to retain beyond 7-35 day window</a:t>
            </a:r>
            <a:endParaRPr lang="en-US" sz="1568" dirty="0">
              <a:gradFill>
                <a:gsLst>
                  <a:gs pos="2917">
                    <a:srgbClr val="505050"/>
                  </a:gs>
                  <a:gs pos="30000">
                    <a:srgbClr val="505050"/>
                  </a:gs>
                </a:gsLst>
                <a:lin ang="5400000" scaled="0"/>
              </a:gradFill>
              <a:latin typeface="Segoe UI Light"/>
            </a:endParaRPr>
          </a:p>
          <a:p>
            <a:pPr marL="336145" indent="-336145" defTabSz="914367">
              <a:lnSpc>
                <a:spcPct val="90000"/>
              </a:lnSpc>
              <a:spcAft>
                <a:spcPts val="588"/>
              </a:spcAft>
              <a:buFont typeface="Arial" panose="020B0604020202020204" pitchFamily="34" charset="0"/>
              <a:buChar char="•"/>
            </a:pPr>
            <a:r>
              <a:rPr lang="en-US" sz="2353" dirty="0">
                <a:gradFill>
                  <a:gsLst>
                    <a:gs pos="2917">
                      <a:srgbClr val="505050"/>
                    </a:gs>
                    <a:gs pos="30000">
                      <a:srgbClr val="505050"/>
                    </a:gs>
                  </a:gsLst>
                  <a:lin ang="5400000" scaled="0"/>
                </a:gradFill>
                <a:latin typeface="Segoe UI Light"/>
              </a:rPr>
              <a:t>Active Geo-Replication:  Replicate an asynchronous (readable) secondary to another region</a:t>
            </a:r>
          </a:p>
          <a:p>
            <a:pPr marL="336145" indent="-336145" defTabSz="914367">
              <a:lnSpc>
                <a:spcPct val="90000"/>
              </a:lnSpc>
              <a:spcAft>
                <a:spcPts val="588"/>
              </a:spcAft>
              <a:buFont typeface="Arial" panose="020B0604020202020204" pitchFamily="34" charset="0"/>
              <a:buChar char="•"/>
            </a:pPr>
            <a:r>
              <a:rPr lang="en-US" sz="2353" dirty="0">
                <a:gradFill>
                  <a:gsLst>
                    <a:gs pos="2917">
                      <a:srgbClr val="505050"/>
                    </a:gs>
                    <a:gs pos="30000">
                      <a:srgbClr val="505050"/>
                    </a:gs>
                  </a:gsLst>
                  <a:lin ang="5400000" scaled="0"/>
                </a:gradFill>
                <a:latin typeface="Segoe UI Light"/>
              </a:rPr>
              <a:t>Failover Groups:  Automatic failover of active geo-replicated secondary's using VIPs</a:t>
            </a:r>
          </a:p>
        </p:txBody>
      </p:sp>
    </p:spTree>
    <p:extLst>
      <p:ext uri="{BB962C8B-B14F-4D97-AF65-F5344CB8AC3E}">
        <p14:creationId xmlns:p14="http://schemas.microsoft.com/office/powerpoint/2010/main" val="933626165"/>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ADFF57-8F39-41EB-B3EB-8BF134C0EEE0}"/>
              </a:ext>
            </a:extLst>
          </p:cNvPr>
          <p:cNvSpPr>
            <a:spLocks noGrp="1"/>
          </p:cNvSpPr>
          <p:nvPr>
            <p:ph type="title"/>
          </p:nvPr>
        </p:nvSpPr>
        <p:spPr/>
        <p:txBody>
          <a:bodyPr/>
          <a:lstStyle/>
          <a:p>
            <a:r>
              <a:rPr lang="en-US" dirty="0"/>
              <a:t>Active Directory in Azure</a:t>
            </a:r>
          </a:p>
        </p:txBody>
      </p:sp>
      <p:sp>
        <p:nvSpPr>
          <p:cNvPr id="6" name="Freeform 5">
            <a:extLst>
              <a:ext uri="{FF2B5EF4-FFF2-40B4-BE49-F238E27FC236}">
                <a16:creationId xmlns:a16="http://schemas.microsoft.com/office/drawing/2014/main" id="{896B7205-FF29-4D67-A27C-D6100899E4C1}"/>
              </a:ext>
            </a:extLst>
          </p:cNvPr>
          <p:cNvSpPr>
            <a:spLocks/>
          </p:cNvSpPr>
          <p:nvPr/>
        </p:nvSpPr>
        <p:spPr bwMode="auto">
          <a:xfrm>
            <a:off x="2280915" y="3009060"/>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642740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Modern Marketer">
  <a:themeElements>
    <a:clrScheme name="Custom 3">
      <a:dk1>
        <a:srgbClr val="000000"/>
      </a:dk1>
      <a:lt1>
        <a:srgbClr val="FFFFFF"/>
      </a:lt1>
      <a:dk2>
        <a:srgbClr val="44546A"/>
      </a:dk2>
      <a:lt2>
        <a:srgbClr val="E7E6E6"/>
      </a:lt2>
      <a:accent1>
        <a:srgbClr val="091F4B"/>
      </a:accent1>
      <a:accent2>
        <a:srgbClr val="2D78D7"/>
      </a:accent2>
      <a:accent3>
        <a:srgbClr val="3ABBF1"/>
      </a:accent3>
      <a:accent4>
        <a:srgbClr val="17178E"/>
      </a:accent4>
      <a:accent5>
        <a:srgbClr val="4472C4"/>
      </a:accent5>
      <a:accent6>
        <a:srgbClr val="28B293"/>
      </a:accent6>
      <a:hlink>
        <a:srgbClr val="2D78D7"/>
      </a:hlink>
      <a:folHlink>
        <a:srgbClr val="7F7F7F"/>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A_PPT_16-9_v1.pptx" id="{A96E34C4-7DD4-4897-B8F6-22CE5F77215E}" vid="{97E08602-9EB2-44A3-ACEB-6DFBEF4E968B}"/>
    </a:ext>
  </a:extLst>
</a:theme>
</file>

<file path=ppt/theme/theme3.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MS-Blue2">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Blue2" id="{29372700-D51B-4F9E-8B16-546AB4FA33F0}" vid="{F621E1FC-BCD7-4436-A458-C7E06996C6E2}"/>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369f9055-6b6c-48b9-9320-5df2d46c430a" Revision="1" Stencil="7276b9ef-3953-4dce-a89b-ed85f20b8b93" StencilVersion="1.0"/>
</Control>
</file>

<file path=customXml/item10.xml><?xml version="1.0" encoding="utf-8"?>
<Control xmlns="http://schemas.microsoft.com/VisualStudio/2011/storyboarding/control">
  <Id Name="d69996e1-3d61-4686-9b63-f1b855c596ab" Revision="1" Stencil="7276b9ef-3953-4dce-a89b-ed85f20b8b93" StencilVersion="1.0"/>
</Control>
</file>

<file path=customXml/item11.xml><?xml version="1.0" encoding="utf-8"?>
<Control xmlns="http://schemas.microsoft.com/VisualStudio/2011/storyboarding/control">
  <Id Name="fb22c541-ded0-47fa-8877-83a4c2d16227" Revision="1" Stencil="7276b9ef-3953-4dce-a89b-ed85f20b8b93" StencilVersion="1.0"/>
</Control>
</file>

<file path=customXml/item12.xml><?xml version="1.0" encoding="utf-8"?>
<Control xmlns="http://schemas.microsoft.com/VisualStudio/2011/storyboarding/control">
  <Id Name="a2191c86-fc50-4add-948c-129f6b5a88d8" Revision="1" Stencil="7276b9ef-3953-4dce-a89b-ed85f20b8b93" StencilVersion="1.0"/>
</Control>
</file>

<file path=customXml/item13.xml><?xml version="1.0" encoding="utf-8"?>
<Control xmlns="http://schemas.microsoft.com/VisualStudio/2011/storyboarding/control">
  <Id Name="a2191c86-fc50-4add-948c-129f6b5a88d8" Revision="1" Stencil="7276b9ef-3953-4dce-a89b-ed85f20b8b93" StencilVersion="1.0"/>
</Control>
</file>

<file path=customXml/item14.xml><?xml version="1.0" encoding="utf-8"?>
<Control xmlns="http://schemas.microsoft.com/VisualStudio/2011/storyboarding/control">
  <Id Name="a53d73d2-368b-429e-b817-1324eec1382c" Revision="1" Stencil="7276b9ef-3953-4dce-a89b-ed85f20b8b93" StencilVersion="1.0"/>
</Control>
</file>

<file path=customXml/item15.xml><?xml version="1.0" encoding="utf-8"?>
<Control xmlns="http://schemas.microsoft.com/VisualStudio/2011/storyboarding/control">
  <Id Name="fb22c541-ded0-47fa-8877-83a4c2d16227" Revision="1" Stencil="7276b9ef-3953-4dce-a89b-ed85f20b8b93" StencilVersion="1.0"/>
</Control>
</file>

<file path=customXml/item16.xml><?xml version="1.0" encoding="utf-8"?>
<Control xmlns="http://schemas.microsoft.com/VisualStudio/2011/storyboarding/control">
  <Id Name="a53d73d2-368b-429e-b817-1324eec1382c" Revision="1" Stencil="7276b9ef-3953-4dce-a89b-ed85f20b8b93" StencilVersion="1.0"/>
</Control>
</file>

<file path=customXml/item17.xml><?xml version="1.0" encoding="utf-8"?>
<Control xmlns="http://schemas.microsoft.com/VisualStudio/2011/storyboarding/control">
  <Id Name="a2191c86-fc50-4add-948c-129f6b5a88d8" Revision="1" Stencil="7276b9ef-3953-4dce-a89b-ed85f20b8b93" StencilVersion="1.0"/>
</Control>
</file>

<file path=customXml/item18.xml><?xml version="1.0" encoding="utf-8"?>
<Control xmlns="http://schemas.microsoft.com/VisualStudio/2011/storyboarding/control">
  <Id Name="fb22c541-ded0-47fa-8877-83a4c2d16227" Revision="1" Stencil="7276b9ef-3953-4dce-a89b-ed85f20b8b93" StencilVersion="1.0"/>
</Control>
</file>

<file path=customXml/item19.xml><?xml version="1.0" encoding="utf-8"?>
<Control xmlns="http://schemas.microsoft.com/VisualStudio/2011/storyboarding/control">
  <Id Name="a2191c86-fc50-4add-948c-129f6b5a88d8" Revision="1" Stencil="7276b9ef-3953-4dce-a89b-ed85f20b8b93" StencilVersion="1.0"/>
</Control>
</file>

<file path=customXml/item2.xml><?xml version="1.0" encoding="utf-8"?>
<Control xmlns="http://schemas.microsoft.com/VisualStudio/2011/storyboarding/control">
  <Id Name="369f9055-6b6c-48b9-9320-5df2d46c430a" Revision="1" Stencil="7276b9ef-3953-4dce-a89b-ed85f20b8b93" StencilVersion="1.0"/>
</Control>
</file>

<file path=customXml/item20.xml><?xml version="1.0" encoding="utf-8"?>
<Control xmlns="http://schemas.microsoft.com/VisualStudio/2011/storyboarding/control">
  <Id Name="a2191c86-fc50-4add-948c-129f6b5a88d8" Revision="1" Stencil="7276b9ef-3953-4dce-a89b-ed85f20b8b93" StencilVersion="1.0"/>
</Control>
</file>

<file path=customXml/item21.xml><?xml version="1.0" encoding="utf-8"?>
<Control xmlns="http://schemas.microsoft.com/VisualStudio/2011/storyboarding/control">
  <Id Name="d69996e1-3d61-4686-9b63-f1b855c596ab" Revision="1" Stencil="7276b9ef-3953-4dce-a89b-ed85f20b8b93" StencilVersion="1.0"/>
</Control>
</file>

<file path=customXml/item22.xml><?xml version="1.0" encoding="utf-8"?>
<Control xmlns="http://schemas.microsoft.com/VisualStudio/2011/storyboarding/control">
  <Id Name="a53d73d2-368b-429e-b817-1324eec1382c" Revision="1" Stencil="7276b9ef-3953-4dce-a89b-ed85f20b8b93" StencilVersion="1.0"/>
</Control>
</file>

<file path=customXml/item23.xml><?xml version="1.0" encoding="utf-8"?>
<Control xmlns="http://schemas.microsoft.com/VisualStudio/2011/storyboarding/control">
  <Id Name="a53d73d2-368b-429e-b817-1324eec1382c" Revision="1" Stencil="7276b9ef-3953-4dce-a89b-ed85f20b8b93" StencilVersion="1.0"/>
</Control>
</file>

<file path=customXml/item24.xml><?xml version="1.0" encoding="utf-8"?>
<Control xmlns="http://schemas.microsoft.com/VisualStudio/2011/storyboarding/control">
  <Id Name="fb22c541-ded0-47fa-8877-83a4c2d16227" Revision="1" Stencil="7276b9ef-3953-4dce-a89b-ed85f20b8b93" StencilVersion="1.0"/>
</Control>
</file>

<file path=customXml/item25.xml><?xml version="1.0" encoding="utf-8"?>
<Control xmlns="http://schemas.microsoft.com/VisualStudio/2011/storyboarding/control">
  <Id Name="a2191c86-fc50-4add-948c-129f6b5a88d8" Revision="1" Stencil="7276b9ef-3953-4dce-a89b-ed85f20b8b93" StencilVersion="1.0"/>
</Control>
</file>

<file path=customXml/item26.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xml><?xml version="1.0" encoding="utf-8"?>
<Control xmlns="http://schemas.microsoft.com/VisualStudio/2011/storyboarding/control">
  <Id Name="a2191c86-fc50-4add-948c-129f6b5a88d8" Revision="1" Stencil="7276b9ef-3953-4dce-a89b-ed85f20b8b93" StencilVersion="1.0"/>
</Control>
</file>

<file path=customXml/item2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astSharedByUser xmlns="87dffba1-1d4a-462b-a7d4-7e6c48826428">v-amtala@microsoft.com</LastSharedByUser>
    <SharedWithUsers xmlns="87dffba1-1d4a-462b-a7d4-7e6c48826428">
      <UserInfo>
        <DisplayName>Jan Horacek (Wunderman)</DisplayName>
        <AccountId>333</AccountId>
        <AccountType/>
      </UserInfo>
      <UserInfo>
        <DisplayName>Omar Venado Estrada</DisplayName>
        <AccountId>1338</AccountId>
        <AccountType/>
      </UserInfo>
      <UserInfo>
        <DisplayName>Marian Pereira</DisplayName>
        <AccountId>5191</AccountId>
        <AccountType/>
      </UserInfo>
    </SharedWithUsers>
    <LastSharedByTime xmlns="87dffba1-1d4a-462b-a7d4-7e6c48826428">2017-06-16T19:50:33+00:00</LastSharedByTime>
    <ws3a xmlns="0165ef80-7ffb-4165-861c-8eb6195118e7" xsi:nil="true"/>
    <Segments xmlns="0165ef80-7ffb-4165-861c-8eb6195118e7">
      <Value>None</Value>
    </Segments>
    <oplt xmlns="0165ef80-7ffb-4165-861c-8eb6195118e7" xsi:nil="true"/>
    <v3f3 xmlns="0165ef80-7ffb-4165-861c-8eb6195118e7" xsi:nil="true"/>
    <yp5r xmlns="0165ef80-7ffb-4165-861c-8eb6195118e7" xsi:nil="true"/>
    <Tele_x002d_Sales_x0020_Readiness_x0020_Content_x0020_Status xmlns="0165ef80-7ffb-4165-861c-8eb6195118e7">Select One</Tele_x002d_Sales_x0020_Readiness_x0020_Content_x0020_Status>
    <_x0072_mu0 xmlns="0165ef80-7ffb-4165-861c-8eb6195118e7" xsi:nil="true"/>
    <j6ub xmlns="0165ef80-7ffb-4165-861c-8eb6195118e7" xsi:nil="true"/>
  </documentManagement>
</p:properties>
</file>

<file path=customXml/item29.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FormTemplates xmlns="http://schemas.microsoft.com/sharepoint/v3/contenttype/forms">
  <Display>DocumentLibraryForm</Display>
  <Edit>DocumentLibraryForm</Edit>
  <New>DocumentLibraryForm</New>
</FormTemplates>
</file>

<file path=customXml/item30.xml><?xml version="1.0" encoding="utf-8"?>
<Control xmlns="http://schemas.microsoft.com/VisualStudio/2011/storyboarding/control">
  <Id Name="fb22c541-ded0-47fa-8877-83a4c2d16227" Revision="1" Stencil="7276b9ef-3953-4dce-a89b-ed85f20b8b93" StencilVersion="1.0"/>
</Control>
</file>

<file path=customXml/item31.xml><?xml version="1.0" encoding="utf-8"?>
<Control xmlns="http://schemas.microsoft.com/VisualStudio/2011/storyboarding/control">
  <Id Name="a53d73d2-368b-429e-b817-1324eec1382c" Revision="1" Stencil="7276b9ef-3953-4dce-a89b-ed85f20b8b93" StencilVersion="1.0"/>
</Control>
</file>

<file path=customXml/item32.xml><?xml version="1.0" encoding="utf-8"?>
<ct:contentTypeSchema xmlns:ct="http://schemas.microsoft.com/office/2006/metadata/contentType" xmlns:ma="http://schemas.microsoft.com/office/2006/metadata/properties/metaAttributes" ct:_="" ma:_="" ma:contentTypeName="Document" ma:contentTypeID="0x01010016844B5EF2A5964E975928CDE4B85690" ma:contentTypeVersion="18" ma:contentTypeDescription="Create a new document." ma:contentTypeScope="" ma:versionID="fae3446fa27c7d42a72ea8797e7f7680">
  <xsd:schema xmlns:xsd="http://www.w3.org/2001/XMLSchema" xmlns:xs="http://www.w3.org/2001/XMLSchema" xmlns:p="http://schemas.microsoft.com/office/2006/metadata/properties" xmlns:ns1="http://schemas.microsoft.com/sharepoint/v3" xmlns:ns2="87dffba1-1d4a-462b-a7d4-7e6c48826428" xmlns:ns3="0165ef80-7ffb-4165-861c-8eb6195118e7" targetNamespace="http://schemas.microsoft.com/office/2006/metadata/properties" ma:root="true" ma:fieldsID="bf25103ad548f3881873be1427f992e1" ns1:_="" ns2:_="" ns3:_="">
    <xsd:import namespace="http://schemas.microsoft.com/sharepoint/v3"/>
    <xsd:import namespace="87dffba1-1d4a-462b-a7d4-7e6c48826428"/>
    <xsd:import namespace="0165ef80-7ffb-4165-861c-8eb6195118e7"/>
    <xsd:element name="properties">
      <xsd:complexType>
        <xsd:sequence>
          <xsd:element name="documentManagement">
            <xsd:complexType>
              <xsd:all>
                <xsd:element ref="ns2:SharedWithUsers" minOccurs="0"/>
                <xsd:element ref="ns3:Segments" minOccurs="0"/>
                <xsd:element ref="ns3:v3f3" minOccurs="0"/>
                <xsd:element ref="ns3:_x0072_mu0" minOccurs="0"/>
                <xsd:element ref="ns3:j6ub" minOccurs="0"/>
                <xsd:element ref="ns3:yp5r" minOccurs="0"/>
                <xsd:element ref="ns3:oplt" minOccurs="0"/>
                <xsd:element ref="ns3:ws3a" minOccurs="0"/>
                <xsd:element ref="ns2:SharingHintHash" minOccurs="0"/>
                <xsd:element ref="ns2:SharedWithDetails" minOccurs="0"/>
                <xsd:element ref="ns1:_ip_UnifiedCompliancePolicyProperties" minOccurs="0"/>
                <xsd:element ref="ns1:_ip_UnifiedCompliancePolicyUIAction" minOccurs="0"/>
                <xsd:element ref="ns3:Tele_x002d_Sales_x0020_Readiness_x0020_Content_x0020_Status" minOccurs="0"/>
                <xsd:element ref="ns2:LastSharedByUser" minOccurs="0"/>
                <xsd:element ref="ns2:LastSharedByTime" minOccurs="0"/>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dffba1-1d4a-462b-a7d4-7e6c4882642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6" nillable="true" ma:displayName="Sharing Hint Hash" ma:internalName="SharingHintHash" ma:readOnly="true">
      <xsd:simpleType>
        <xsd:restriction base="dms:Text"/>
      </xsd:simpleType>
    </xsd:element>
    <xsd:element name="SharedWithDetails" ma:index="17" nillable="true" ma:displayName="Shared With Details" ma:internalName="SharedWithDetails" ma:readOnly="true">
      <xsd:simpleType>
        <xsd:restriction base="dms:Note">
          <xsd:maxLength value="255"/>
        </xsd:restriction>
      </xsd:simpleType>
    </xsd:element>
    <xsd:element name="LastSharedByUser" ma:index="21" nillable="true" ma:displayName="Last Shared By User" ma:description="" ma:internalName="LastSharedByUser" ma:readOnly="true">
      <xsd:simpleType>
        <xsd:restriction base="dms:Note">
          <xsd:maxLength value="255"/>
        </xsd:restriction>
      </xsd:simpleType>
    </xsd:element>
    <xsd:element name="LastSharedByTime" ma:index="2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165ef80-7ffb-4165-861c-8eb6195118e7" elementFormDefault="qualified">
    <xsd:import namespace="http://schemas.microsoft.com/office/2006/documentManagement/types"/>
    <xsd:import namespace="http://schemas.microsoft.com/office/infopath/2007/PartnerControls"/>
    <xsd:element name="Segments" ma:index="9" nillable="true" ma:displayName="Segments" ma:default="None" ma:internalName="Segments" ma:requiredMultiChoice="true">
      <xsd:complexType>
        <xsd:complexContent>
          <xsd:extension base="dms:MultiChoice">
            <xsd:sequence>
              <xsd:element name="Value" maxOccurs="unbounded" minOccurs="0" nillable="true">
                <xsd:simpleType>
                  <xsd:restriction base="dms:Choice">
                    <xsd:enumeration value="None"/>
                    <xsd:enumeration value="CTM"/>
                    <xsd:enumeration value="CAM"/>
                    <xsd:enumeration value="EPG"/>
                    <xsd:enumeration value="SMB"/>
                    <xsd:enumeration value="Public Sector"/>
                  </xsd:restriction>
                </xsd:simpleType>
              </xsd:element>
            </xsd:sequence>
          </xsd:extension>
        </xsd:complexContent>
      </xsd:complexType>
    </xsd:element>
    <xsd:element name="v3f3" ma:index="10" nillable="true" ma:displayName="Campaign Overview" ma:internalName="v3f3">
      <xsd:simpleType>
        <xsd:restriction base="dms:Text"/>
      </xsd:simpleType>
    </xsd:element>
    <xsd:element name="_x0072_mu0" ma:index="11" nillable="true" ma:displayName="Who is Target Audience" ma:internalName="_x0072_mu0">
      <xsd:simpleType>
        <xsd:restriction base="dms:Text"/>
      </xsd:simpleType>
    </xsd:element>
    <xsd:element name="j6ub" ma:index="12" nillable="true" ma:displayName="SMSP Sales team" ma:internalName="j6ub">
      <xsd:simpleType>
        <xsd:restriction base="dms:Text"/>
      </xsd:simpleType>
    </xsd:element>
    <xsd:element name="yp5r" ma:index="13" nillable="true" ma:displayName="Product / Solution Focus" ma:internalName="yp5r">
      <xsd:simpleType>
        <xsd:restriction base="dms:Text"/>
      </xsd:simpleType>
    </xsd:element>
    <xsd:element name="oplt" ma:index="14" nillable="true" ma:displayName="Text" ma:internalName="oplt">
      <xsd:simpleType>
        <xsd:restriction base="dms:Text"/>
      </xsd:simpleType>
    </xsd:element>
    <xsd:element name="ws3a" ma:index="15" nillable="true" ma:displayName="Is there Tele Sales followup" ma:internalName="ws3a">
      <xsd:simpleType>
        <xsd:restriction base="dms:Text"/>
      </xsd:simpleType>
    </xsd:element>
    <xsd:element name="Tele_x002d_Sales_x0020_Readiness_x0020_Content_x0020_Status" ma:index="20" nillable="true" ma:displayName="Tele-Sales Readiness Content Status" ma:default="Select One" ma:format="Dropdown" ma:internalName="Tele_x002d_Sales_x0020_Readiness_x0020_Content_x0020_Status">
      <xsd:simpleType>
        <xsd:restriction base="dms:Choice">
          <xsd:enumeration value="Select One"/>
          <xsd:enumeration value="Not Started"/>
          <xsd:enumeration value="In-progress"/>
          <xsd:enumeration value="Delivered to Tele-Sales Leads"/>
        </xsd:restriction>
      </xsd:simpleType>
    </xsd:element>
    <xsd:element name="MediaServiceMetadata" ma:index="23" nillable="true" ma:displayName="MediaServiceMetadata" ma:description="" ma:hidden="true" ma:internalName="MediaServiceMetadata" ma:readOnly="true">
      <xsd:simpleType>
        <xsd:restriction base="dms:Note"/>
      </xsd:simpleType>
    </xsd:element>
    <xsd:element name="MediaServiceFastMetadata" ma:index="24" nillable="true" ma:displayName="MediaServiceFastMetadata" ma:description="" ma:hidden="true" ma:internalName="MediaServiceFastMetadata"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3.xml><?xml version="1.0" encoding="utf-8"?>
<Control xmlns="http://schemas.microsoft.com/VisualStudio/2011/storyboarding/control">
  <Id Name="d69996e1-3d61-4686-9b63-f1b855c596ab" Revision="1" Stencil="7276b9ef-3953-4dce-a89b-ed85f20b8b93" StencilVersion="1.0"/>
</Control>
</file>

<file path=customXml/item34.xml><?xml version="1.0" encoding="utf-8"?>
<Control xmlns="http://schemas.microsoft.com/VisualStudio/2011/storyboarding/control">
  <Id Name="fb22c541-ded0-47fa-8877-83a4c2d16227" Revision="1" Stencil="7276b9ef-3953-4dce-a89b-ed85f20b8b93" StencilVersion="1.0"/>
</Control>
</file>

<file path=customXml/item35.xml><?xml version="1.0" encoding="utf-8"?>
<Control xmlns="http://schemas.microsoft.com/VisualStudio/2011/storyboarding/control">
  <Id Name="d69996e1-3d61-4686-9b63-f1b855c596ab" Revision="1" Stencil="7276b9ef-3953-4dce-a89b-ed85f20b8b93" StencilVersion="1.0"/>
</Control>
</file>

<file path=customXml/item36.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37.xml><?xml version="1.0" encoding="utf-8"?>
<Control xmlns="http://schemas.microsoft.com/VisualStudio/2011/storyboarding/control">
  <Id Name="369f9055-6b6c-48b9-9320-5df2d46c430a" Revision="1" Stencil="7276b9ef-3953-4dce-a89b-ed85f20b8b93" StencilVersion="1.0"/>
</Control>
</file>

<file path=customXml/item38.xml><?xml version="1.0" encoding="utf-8"?>
<Control xmlns="http://schemas.microsoft.com/VisualStudio/2011/storyboarding/control">
  <Id Name="a2191c86-fc50-4add-948c-129f6b5a88d8" Revision="1" Stencil="7276b9ef-3953-4dce-a89b-ed85f20b8b93" StencilVersion="1.0"/>
</Control>
</file>

<file path=customXml/item4.xml><?xml version="1.0" encoding="utf-8"?>
<Control xmlns="http://schemas.microsoft.com/VisualStudio/2011/storyboarding/control">
  <Id Name="a53d73d2-368b-429e-b817-1324eec1382c" Revision="1" Stencil="7276b9ef-3953-4dce-a89b-ed85f20b8b93" StencilVersion="1.0"/>
</Control>
</file>

<file path=customXml/item5.xml><?xml version="1.0" encoding="utf-8"?>
<Control xmlns="http://schemas.microsoft.com/VisualStudio/2011/storyboarding/control">
  <Id Name="a2191c86-fc50-4add-948c-129f6b5a88d8" Revision="1" Stencil="7276b9ef-3953-4dce-a89b-ed85f20b8b93" StencilVersion="1.0"/>
</Control>
</file>

<file path=customXml/item6.xml><?xml version="1.0" encoding="utf-8"?>
<Control xmlns="http://schemas.microsoft.com/VisualStudio/2011/storyboarding/control">
  <Id Name="369f9055-6b6c-48b9-9320-5df2d46c430a" Revision="1" Stencil="7276b9ef-3953-4dce-a89b-ed85f20b8b93" StencilVersion="1.0"/>
</Control>
</file>

<file path=customXml/item7.xml><?xml version="1.0" encoding="utf-8"?>
<Control xmlns="http://schemas.microsoft.com/VisualStudio/2011/storyboarding/control">
  <Id Name="d69996e1-3d61-4686-9b63-f1b855c596ab" Revision="1" Stencil="7276b9ef-3953-4dce-a89b-ed85f20b8b93" StencilVersion="1.0"/>
</Control>
</file>

<file path=customXml/item8.xml><?xml version="1.0" encoding="utf-8"?>
<Control xmlns="http://schemas.microsoft.com/VisualStudio/2011/storyboarding/control">
  <Id Name="d69996e1-3d61-4686-9b63-f1b855c596ab" Revision="1" Stencil="7276b9ef-3953-4dce-a89b-ed85f20b8b93" StencilVersion="1.0"/>
</Control>
</file>

<file path=customXml/item9.xml><?xml version="1.0" encoding="utf-8"?>
<Control xmlns="http://schemas.microsoft.com/VisualStudio/2011/storyboarding/control">
  <Id Name="369f9055-6b6c-48b9-9320-5df2d46c430a" Revision="1" Stencil="7276b9ef-3953-4dce-a89b-ed85f20b8b93" StencilVersion="1.0"/>
</Control>
</file>

<file path=customXml/itemProps1.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10.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11.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12.xml><?xml version="1.0" encoding="utf-8"?>
<ds:datastoreItem xmlns:ds="http://schemas.openxmlformats.org/officeDocument/2006/customXml" ds:itemID="{10AC82CF-84D5-41F6-A5E9-10A1881A5BD2}">
  <ds:schemaRefs>
    <ds:schemaRef ds:uri="http://schemas.microsoft.com/VisualStudio/2011/storyboarding/control"/>
  </ds:schemaRefs>
</ds:datastoreItem>
</file>

<file path=customXml/itemProps13.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14.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15.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16.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17.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18.xml><?xml version="1.0" encoding="utf-8"?>
<ds:datastoreItem xmlns:ds="http://schemas.openxmlformats.org/officeDocument/2006/customXml" ds:itemID="{A55599FD-0B9F-4BB0-88B9-C291C62A2B27}">
  <ds:schemaRefs>
    <ds:schemaRef ds:uri="http://schemas.microsoft.com/VisualStudio/2011/storyboarding/control"/>
  </ds:schemaRefs>
</ds:datastoreItem>
</file>

<file path=customXml/itemProps19.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2.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20.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21.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22.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23.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24.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25.xml><?xml version="1.0" encoding="utf-8"?>
<ds:datastoreItem xmlns:ds="http://schemas.openxmlformats.org/officeDocument/2006/customXml" ds:itemID="{022C8605-4109-420B-BF34-146F56846F17}">
  <ds:schemaRefs>
    <ds:schemaRef ds:uri="http://schemas.microsoft.com/VisualStudio/2011/storyboarding/control"/>
  </ds:schemaRefs>
</ds:datastoreItem>
</file>

<file path=customXml/itemProps26.xml><?xml version="1.0" encoding="utf-8"?>
<ds:datastoreItem xmlns:ds="http://schemas.openxmlformats.org/officeDocument/2006/customXml" ds:itemID="{D2B9A546-90B5-4A6C-9CB2-F8011389A4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7.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28.xml><?xml version="1.0" encoding="utf-8"?>
<ds:datastoreItem xmlns:ds="http://schemas.openxmlformats.org/officeDocument/2006/customXml" ds:itemID="{156A89A9-FCD0-40D5-A601-13A9370A4EAA}">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87dffba1-1d4a-462b-a7d4-7e6c48826428"/>
    <ds:schemaRef ds:uri="http://schemas.microsoft.com/sharepoint/v3"/>
    <ds:schemaRef ds:uri="0165ef80-7ffb-4165-861c-8eb6195118e7"/>
    <ds:schemaRef ds:uri="http://www.w3.org/XML/1998/namespace"/>
  </ds:schemaRefs>
</ds:datastoreItem>
</file>

<file path=customXml/itemProps29.xml><?xml version="1.0" encoding="utf-8"?>
<ds:datastoreItem xmlns:ds="http://schemas.openxmlformats.org/officeDocument/2006/customXml" ds:itemID="{44FC158C-67F1-4BBA-90BD-0F8F5E117070}">
  <ds:schemaRefs>
    <ds:schemaRef ds:uri="http://schemas.microsoft.com/sharepoint/v3/contenttype/forms"/>
  </ds:schemaRefs>
</ds:datastoreItem>
</file>

<file path=customXml/itemProps3.xml><?xml version="1.0" encoding="utf-8"?>
<ds:datastoreItem xmlns:ds="http://schemas.openxmlformats.org/officeDocument/2006/customXml" ds:itemID="{E596AE80-2019-48E0-9A92-50904A321729}">
  <ds:schemaRefs>
    <ds:schemaRef ds:uri="http://schemas.microsoft.com/sharepoint/v3/contenttype/forms"/>
  </ds:schemaRefs>
</ds:datastoreItem>
</file>

<file path=customXml/itemProps30.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31.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32.xml><?xml version="1.0" encoding="utf-8"?>
<ds:datastoreItem xmlns:ds="http://schemas.openxmlformats.org/officeDocument/2006/customXml" ds:itemID="{17C373E8-5A24-4676-9406-90376691A9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7dffba1-1d4a-462b-a7d4-7e6c48826428"/>
    <ds:schemaRef ds:uri="0165ef80-7ffb-4165-861c-8eb6195118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3.xml><?xml version="1.0" encoding="utf-8"?>
<ds:datastoreItem xmlns:ds="http://schemas.openxmlformats.org/officeDocument/2006/customXml" ds:itemID="{CB63FE78-38C8-424E-91FC-1549F6FF45FD}">
  <ds:schemaRefs>
    <ds:schemaRef ds:uri="http://schemas.microsoft.com/VisualStudio/2011/storyboarding/control"/>
  </ds:schemaRefs>
</ds:datastoreItem>
</file>

<file path=customXml/itemProps34.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35.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36.xml><?xml version="1.0" encoding="utf-8"?>
<ds:datastoreItem xmlns:ds="http://schemas.openxmlformats.org/officeDocument/2006/customXml" ds:itemID="{AB85B49E-F4B0-49AB-B94E-AD59DDD7109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3cd2334-221a-48c3-9034-bfd1542dfe28"/>
    <ds:schemaRef ds:uri="http://purl.org/dc/elements/1.1/"/>
    <ds:schemaRef ds:uri="http://schemas.microsoft.com/office/2006/metadata/properties"/>
    <ds:schemaRef ds:uri="http://www.w3.org/XML/1998/namespace"/>
    <ds:schemaRef ds:uri="http://purl.org/dc/dcmitype/"/>
  </ds:schemaRefs>
</ds:datastoreItem>
</file>

<file path=customXml/itemProps37.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38.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4.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5.xml><?xml version="1.0" encoding="utf-8"?>
<ds:datastoreItem xmlns:ds="http://schemas.openxmlformats.org/officeDocument/2006/customXml" ds:itemID="{43407592-4746-43E6-BADD-38C2D3E636FB}">
  <ds:schemaRefs>
    <ds:schemaRef ds:uri="http://schemas.microsoft.com/VisualStudio/2011/storyboarding/control"/>
  </ds:schemaRefs>
</ds:datastoreItem>
</file>

<file path=customXml/itemProps6.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7.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8.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9.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777</TotalTime>
  <Words>9550</Words>
  <Application>Microsoft Office PowerPoint</Application>
  <PresentationFormat>Widescreen</PresentationFormat>
  <Paragraphs>1705</Paragraphs>
  <Slides>116</Slides>
  <Notes>113</Notes>
  <HiddenSlides>5</HiddenSlides>
  <MMClips>0</MMClips>
  <ScaleCrop>false</ScaleCrop>
  <HeadingPairs>
    <vt:vector size="8" baseType="variant">
      <vt:variant>
        <vt:lpstr>Fonts Used</vt:lpstr>
      </vt:variant>
      <vt:variant>
        <vt:i4>19</vt:i4>
      </vt:variant>
      <vt:variant>
        <vt:lpstr>Theme</vt:lpstr>
      </vt:variant>
      <vt:variant>
        <vt:i4>7</vt:i4>
      </vt:variant>
      <vt:variant>
        <vt:lpstr>Embedded OLE Servers</vt:lpstr>
      </vt:variant>
      <vt:variant>
        <vt:i4>1</vt:i4>
      </vt:variant>
      <vt:variant>
        <vt:lpstr>Slide Titles</vt:lpstr>
      </vt:variant>
      <vt:variant>
        <vt:i4>116</vt:i4>
      </vt:variant>
    </vt:vector>
  </HeadingPairs>
  <TitlesOfParts>
    <vt:vector size="143" baseType="lpstr">
      <vt:lpstr>ＭＳ Ｐゴシック</vt:lpstr>
      <vt:lpstr>ＭＳ Ｐゴシック</vt:lpstr>
      <vt:lpstr>Arial</vt:lpstr>
      <vt:lpstr>Bebas Neue Book</vt:lpstr>
      <vt:lpstr>Calibri</vt:lpstr>
      <vt:lpstr>Consolas</vt:lpstr>
      <vt:lpstr>Courier New</vt:lpstr>
      <vt:lpstr>Lucida Sans Unicode</vt:lpstr>
      <vt:lpstr>Proxima Nova Rg</vt:lpstr>
      <vt:lpstr>Raavi</vt:lpstr>
      <vt:lpstr>Segoe UI</vt:lpstr>
      <vt:lpstr>Segoe UI Black</vt:lpstr>
      <vt:lpstr>Segoe UI Light</vt:lpstr>
      <vt:lpstr>segoe-ui_bold</vt:lpstr>
      <vt:lpstr>segoe-ui_semibold</vt:lpstr>
      <vt:lpstr>Symbol</vt:lpstr>
      <vt:lpstr>Times New Roman</vt:lpstr>
      <vt:lpstr>Verdana</vt:lpstr>
      <vt:lpstr>Wingdings</vt:lpstr>
      <vt:lpstr>Modern Marketer</vt:lpstr>
      <vt:lpstr>WHITE TEMPLATE</vt:lpstr>
      <vt:lpstr>NG_MOC_Core_ModuleNew2</vt:lpstr>
      <vt:lpstr>1_NG_MOC_Core_ModuleNew2</vt:lpstr>
      <vt:lpstr>2_NG_MOC_Core_ModuleNew2</vt:lpstr>
      <vt:lpstr>3_NG_MOC_Core_ModuleNew2</vt:lpstr>
      <vt:lpstr>MS-Blue2</vt:lpstr>
      <vt:lpstr>think-cell Slide</vt:lpstr>
      <vt:lpstr>Azure Workshop</vt:lpstr>
      <vt:lpstr>PowerPoint Presentation</vt:lpstr>
      <vt:lpstr>Workshop Schedule</vt:lpstr>
      <vt:lpstr>Agenda</vt:lpstr>
      <vt:lpstr>Cloud Computing</vt:lpstr>
      <vt:lpstr>Overview of cloud computing</vt:lpstr>
      <vt:lpstr>Cloud-computing models</vt:lpstr>
      <vt:lpstr>Types of cloud services</vt:lpstr>
      <vt:lpstr>PowerPoint Presentation</vt:lpstr>
      <vt:lpstr>PowerPoint Presentation</vt:lpstr>
      <vt:lpstr>The Azure portal</vt:lpstr>
      <vt:lpstr>Navigating the Azure portals</vt:lpstr>
      <vt:lpstr>Client tools</vt:lpstr>
      <vt:lpstr>Azure pricing</vt:lpstr>
      <vt:lpstr>Compute Instances</vt:lpstr>
      <vt:lpstr>Creating and configuring VMs</vt:lpstr>
      <vt:lpstr>What are Azure VMs?</vt:lpstr>
      <vt:lpstr>Azure VM sizes</vt:lpstr>
      <vt:lpstr>Azure VM Sizes</vt:lpstr>
      <vt:lpstr>Using the Azure portal to create virtual machines</vt:lpstr>
      <vt:lpstr>Create a VM from the Azure portal by using an Azure Marketplace image</vt:lpstr>
      <vt:lpstr>Creating a VM from an Azure Resource Manager template</vt:lpstr>
      <vt:lpstr>Creating a VM from an Azure Resource Manager template</vt:lpstr>
      <vt:lpstr>Configuring VM availability</vt:lpstr>
      <vt:lpstr>VM scaling</vt:lpstr>
      <vt:lpstr>Deploying VMs into an availability set by using the Azure portal</vt:lpstr>
      <vt:lpstr>Configuring an operating system by using VM extensions</vt:lpstr>
      <vt:lpstr>Connecting to a VM</vt:lpstr>
      <vt:lpstr>Connecting to a VM</vt:lpstr>
      <vt:lpstr>Configuring disks</vt:lpstr>
      <vt:lpstr>Overview of virtual hard disks</vt:lpstr>
      <vt:lpstr>Overview of managed disks</vt:lpstr>
      <vt:lpstr>Azure VMs disk mobility</vt:lpstr>
      <vt:lpstr>Configuring storage in Windows and Linux VMs</vt:lpstr>
      <vt:lpstr>Configuring disks</vt:lpstr>
      <vt:lpstr>PowerPoint Presentation</vt:lpstr>
      <vt:lpstr>Web Apps</vt:lpstr>
      <vt:lpstr>Creating and configuring web apps</vt:lpstr>
      <vt:lpstr>Web Apps as a component of Azure App Service</vt:lpstr>
      <vt:lpstr>Web Apps</vt:lpstr>
      <vt:lpstr>Mobile Apps</vt:lpstr>
      <vt:lpstr>Logic Apps</vt:lpstr>
      <vt:lpstr>API Apps</vt:lpstr>
      <vt:lpstr>Comparing the Web Apps feature, Azure VMs hosting web sites, and Azure Cloud Services</vt:lpstr>
      <vt:lpstr>Managing App Service plans</vt:lpstr>
      <vt:lpstr>Configuring and scaling web apps</vt:lpstr>
      <vt:lpstr>Implementing WebJobs</vt:lpstr>
      <vt:lpstr>Design for Scalability and Performance</vt:lpstr>
      <vt:lpstr>Deploy Azure Web Apps to Multiple Regions</vt:lpstr>
      <vt:lpstr>Using Kudu</vt:lpstr>
      <vt:lpstr>Creating and configuring a web app</vt:lpstr>
      <vt:lpstr>Deploying and monitoring web apps</vt:lpstr>
      <vt:lpstr>Options for creating and publishing web app content</vt:lpstr>
      <vt:lpstr>Publishing a web app from Visual Studio</vt:lpstr>
      <vt:lpstr>Performing staged deployments</vt:lpstr>
      <vt:lpstr>Update Web Apps with Minimal Downtime</vt:lpstr>
      <vt:lpstr>What gets Swapped with a Deployment Slot?</vt:lpstr>
      <vt:lpstr>Monitoring web apps</vt:lpstr>
      <vt:lpstr>PowerPoint Presentation</vt:lpstr>
      <vt:lpstr>Virtual Networks</vt:lpstr>
      <vt:lpstr>Virtual networks</vt:lpstr>
      <vt:lpstr>What are virtual networks?</vt:lpstr>
      <vt:lpstr>Determine the need for virtual networks</vt:lpstr>
      <vt:lpstr>Virtual network capabilities</vt:lpstr>
      <vt:lpstr>IP Addresses</vt:lpstr>
      <vt:lpstr>DNS name resolution</vt:lpstr>
      <vt:lpstr>Load balancing</vt:lpstr>
      <vt:lpstr>Virtual network connectivity</vt:lpstr>
      <vt:lpstr>Creating and configuring Azure virtual networks</vt:lpstr>
      <vt:lpstr>Creating a virtual network</vt:lpstr>
      <vt:lpstr>Azure networking features</vt:lpstr>
      <vt:lpstr>Overview of Azure Load Balancer</vt:lpstr>
      <vt:lpstr>Creating an Azure load balancer</vt:lpstr>
      <vt:lpstr>Creating an Azure load balancer</vt:lpstr>
      <vt:lpstr>PowerPoint Presentation</vt:lpstr>
      <vt:lpstr>Azure Storage</vt:lpstr>
      <vt:lpstr>Planning storage</vt:lpstr>
      <vt:lpstr>Overview of Azure Storage</vt:lpstr>
      <vt:lpstr>Planning for standard Azure Storage</vt:lpstr>
      <vt:lpstr>Planning for Azure Premium Storage</vt:lpstr>
      <vt:lpstr>Implementing and managing Azure Storage</vt:lpstr>
      <vt:lpstr>Creating a storage account</vt:lpstr>
      <vt:lpstr>Implementing blobs</vt:lpstr>
      <vt:lpstr>Implementing Azure file storage</vt:lpstr>
      <vt:lpstr>Implementing Azure table and queue storage</vt:lpstr>
      <vt:lpstr>Controlling access to storage</vt:lpstr>
      <vt:lpstr>Monitoring storage</vt:lpstr>
      <vt:lpstr>Implementing storage</vt:lpstr>
      <vt:lpstr>PowerPoint Presentation</vt:lpstr>
      <vt:lpstr>PowerPoint Presentation</vt:lpstr>
      <vt:lpstr>Azure Database</vt:lpstr>
      <vt:lpstr>Database as-a-Service</vt:lpstr>
      <vt:lpstr>PowerPoint Presentation</vt:lpstr>
      <vt:lpstr>PowerPoint Presentation</vt:lpstr>
      <vt:lpstr>PowerPoint Presentation</vt:lpstr>
      <vt:lpstr>PowerPoint Presentation</vt:lpstr>
      <vt:lpstr>PowerPoint Presentation</vt:lpstr>
      <vt:lpstr>PowerPoint Presentation</vt:lpstr>
      <vt:lpstr>Active Directory in Azure</vt:lpstr>
      <vt:lpstr>Overview of Azure AD</vt:lpstr>
      <vt:lpstr>What is AD DS?</vt:lpstr>
      <vt:lpstr>Implementing AD DS in Azure</vt:lpstr>
      <vt:lpstr>Overview of Azure AD</vt:lpstr>
      <vt:lpstr>Overview of Azure AD</vt:lpstr>
      <vt:lpstr>Active Directory synchronization and Azure AD</vt:lpstr>
      <vt:lpstr>Creating and managing an Azure AD tenant</vt:lpstr>
      <vt:lpstr>AD FS and Azure AD</vt:lpstr>
      <vt:lpstr>PowerPoint Presentation</vt:lpstr>
      <vt:lpstr>Manage Azure AD authentication</vt:lpstr>
      <vt:lpstr>Multi-Factor Authentication</vt:lpstr>
      <vt:lpstr>PowerPoint Presentation</vt:lpstr>
      <vt:lpstr>Configuring and using  Multi-Factor Authentication</vt:lpstr>
      <vt:lpstr>SSO via Access Panel</vt:lpstr>
      <vt:lpstr>Configure Password-based SSO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Events Update  US Events</dc:title>
  <dc:creator>Michael Mishal</dc:creator>
  <cp:lastModifiedBy>Michael Mishal</cp:lastModifiedBy>
  <cp:revision>43</cp:revision>
  <dcterms:modified xsi:type="dcterms:W3CDTF">2018-09-11T15:39:29Z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0x01010016844B5EF2A5964E975928CDE4B85690</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v-amszab@microsoft.com</vt:lpwstr>
  </property>
  <property fmtid="{D5CDD505-2E9C-101B-9397-08002B2CF9AE}" pid="6" name="MSIP_Label_f42aa342-8706-4288-bd11-ebb85995028c_SetDate">
    <vt:lpwstr>2018-02-19T16:15:31.0695415Z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